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9" r:id="rId4"/>
    <p:sldMasterId id="2147483719" r:id="rId5"/>
  </p:sldMasterIdLst>
  <p:notesMasterIdLst>
    <p:notesMasterId r:id="rId112"/>
  </p:notesMasterIdLst>
  <p:sldIdLst>
    <p:sldId id="256" r:id="rId6"/>
    <p:sldId id="817" r:id="rId7"/>
    <p:sldId id="836" r:id="rId8"/>
    <p:sldId id="819" r:id="rId9"/>
    <p:sldId id="837" r:id="rId10"/>
    <p:sldId id="834" r:id="rId11"/>
    <p:sldId id="835" r:id="rId12"/>
    <p:sldId id="831" r:id="rId13"/>
    <p:sldId id="858" r:id="rId14"/>
    <p:sldId id="413" r:id="rId15"/>
    <p:sldId id="825" r:id="rId16"/>
    <p:sldId id="833" r:id="rId17"/>
    <p:sldId id="380" r:id="rId18"/>
    <p:sldId id="344" r:id="rId19"/>
    <p:sldId id="838" r:id="rId20"/>
    <p:sldId id="841" r:id="rId21"/>
    <p:sldId id="370" r:id="rId22"/>
    <p:sldId id="371" r:id="rId23"/>
    <p:sldId id="372" r:id="rId24"/>
    <p:sldId id="842" r:id="rId25"/>
    <p:sldId id="373" r:id="rId26"/>
    <p:sldId id="374" r:id="rId27"/>
    <p:sldId id="375" r:id="rId28"/>
    <p:sldId id="318" r:id="rId29"/>
    <p:sldId id="284" r:id="rId30"/>
    <p:sldId id="268" r:id="rId31"/>
    <p:sldId id="269" r:id="rId32"/>
    <p:sldId id="379" r:id="rId33"/>
    <p:sldId id="843" r:id="rId34"/>
    <p:sldId id="381" r:id="rId35"/>
    <p:sldId id="382" r:id="rId36"/>
    <p:sldId id="384" r:id="rId37"/>
    <p:sldId id="385" r:id="rId38"/>
    <p:sldId id="386" r:id="rId39"/>
    <p:sldId id="844" r:id="rId40"/>
    <p:sldId id="680" r:id="rId41"/>
    <p:sldId id="682" r:id="rId42"/>
    <p:sldId id="684" r:id="rId43"/>
    <p:sldId id="686" r:id="rId44"/>
    <p:sldId id="687" r:id="rId45"/>
    <p:sldId id="689" r:id="rId46"/>
    <p:sldId id="270" r:id="rId47"/>
    <p:sldId id="272" r:id="rId48"/>
    <p:sldId id="690" r:id="rId49"/>
    <p:sldId id="691" r:id="rId50"/>
    <p:sldId id="692" r:id="rId51"/>
    <p:sldId id="845" r:id="rId52"/>
    <p:sldId id="431" r:id="rId53"/>
    <p:sldId id="391" r:id="rId54"/>
    <p:sldId id="805" r:id="rId55"/>
    <p:sldId id="746" r:id="rId56"/>
    <p:sldId id="770" r:id="rId57"/>
    <p:sldId id="826" r:id="rId58"/>
    <p:sldId id="828" r:id="rId59"/>
    <p:sldId id="418" r:id="rId60"/>
    <p:sldId id="419" r:id="rId61"/>
    <p:sldId id="421" r:id="rId62"/>
    <p:sldId id="855" r:id="rId63"/>
    <p:sldId id="814" r:id="rId64"/>
    <p:sldId id="428" r:id="rId65"/>
    <p:sldId id="816" r:id="rId66"/>
    <p:sldId id="815" r:id="rId67"/>
    <p:sldId id="423" r:id="rId68"/>
    <p:sldId id="427" r:id="rId69"/>
    <p:sldId id="429" r:id="rId70"/>
    <p:sldId id="430" r:id="rId71"/>
    <p:sldId id="806" r:id="rId72"/>
    <p:sldId id="392" r:id="rId73"/>
    <p:sldId id="393" r:id="rId74"/>
    <p:sldId id="394" r:id="rId75"/>
    <p:sldId id="395" r:id="rId76"/>
    <p:sldId id="807" r:id="rId77"/>
    <p:sldId id="808" r:id="rId78"/>
    <p:sldId id="809" r:id="rId79"/>
    <p:sldId id="810" r:id="rId80"/>
    <p:sldId id="857" r:id="rId81"/>
    <p:sldId id="260" r:id="rId82"/>
    <p:sldId id="422" r:id="rId83"/>
    <p:sldId id="849" r:id="rId84"/>
    <p:sldId id="261" r:id="rId85"/>
    <p:sldId id="854" r:id="rId86"/>
    <p:sldId id="840" r:id="rId87"/>
    <p:sldId id="852" r:id="rId88"/>
    <p:sldId id="851" r:id="rId89"/>
    <p:sldId id="850" r:id="rId90"/>
    <p:sldId id="822" r:id="rId91"/>
    <p:sldId id="823" r:id="rId92"/>
    <p:sldId id="824" r:id="rId93"/>
    <p:sldId id="829" r:id="rId94"/>
    <p:sldId id="262" r:id="rId95"/>
    <p:sldId id="846" r:id="rId96"/>
    <p:sldId id="259" r:id="rId97"/>
    <p:sldId id="416" r:id="rId98"/>
    <p:sldId id="417" r:id="rId99"/>
    <p:sldId id="415" r:id="rId100"/>
    <p:sldId id="693" r:id="rId101"/>
    <p:sldId id="694" r:id="rId102"/>
    <p:sldId id="387" r:id="rId103"/>
    <p:sldId id="388" r:id="rId104"/>
    <p:sldId id="411" r:id="rId105"/>
    <p:sldId id="839" r:id="rId106"/>
    <p:sldId id="403" r:id="rId107"/>
    <p:sldId id="396" r:id="rId108"/>
    <p:sldId id="412" r:id="rId109"/>
    <p:sldId id="404" r:id="rId110"/>
    <p:sldId id="414" r:id="rId1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4837A75-3AD7-41F9-BDD6-7A483C91ACAB}">
          <p14:sldIdLst>
            <p14:sldId id="256"/>
          </p14:sldIdLst>
        </p14:section>
        <p14:section name="Introduction" id="{4DEAA83C-5EAF-40D4-BC68-ADF05BDE0CEC}">
          <p14:sldIdLst>
            <p14:sldId id="817"/>
            <p14:sldId id="836"/>
            <p14:sldId id="819"/>
            <p14:sldId id="837"/>
            <p14:sldId id="834"/>
            <p14:sldId id="835"/>
            <p14:sldId id="831"/>
            <p14:sldId id="858"/>
          </p14:sldIdLst>
        </p14:section>
        <p14:section name="What is a Data Engineer" id="{C1B3D8A0-319E-4000-BD3E-19C5283306AB}">
          <p14:sldIdLst>
            <p14:sldId id="413"/>
            <p14:sldId id="825"/>
            <p14:sldId id="833"/>
            <p14:sldId id="380"/>
            <p14:sldId id="344"/>
            <p14:sldId id="838"/>
          </p14:sldIdLst>
        </p14:section>
        <p14:section name="Data Engineers Toolkit" id="{B7C9FB8B-3E27-4002-B06A-875FE6EDE02D}">
          <p14:sldIdLst>
            <p14:sldId id="841"/>
            <p14:sldId id="370"/>
            <p14:sldId id="371"/>
            <p14:sldId id="372"/>
            <p14:sldId id="842"/>
            <p14:sldId id="373"/>
            <p14:sldId id="374"/>
            <p14:sldId id="375"/>
            <p14:sldId id="318"/>
            <p14:sldId id="284"/>
            <p14:sldId id="268"/>
            <p14:sldId id="269"/>
            <p14:sldId id="379"/>
            <p14:sldId id="843"/>
            <p14:sldId id="381"/>
            <p14:sldId id="382"/>
            <p14:sldId id="384"/>
            <p14:sldId id="385"/>
            <p14:sldId id="386"/>
            <p14:sldId id="844"/>
            <p14:sldId id="680"/>
            <p14:sldId id="682"/>
            <p14:sldId id="684"/>
            <p14:sldId id="686"/>
            <p14:sldId id="687"/>
            <p14:sldId id="689"/>
            <p14:sldId id="270"/>
            <p14:sldId id="272"/>
            <p14:sldId id="690"/>
            <p14:sldId id="691"/>
            <p14:sldId id="692"/>
            <p14:sldId id="845"/>
          </p14:sldIdLst>
        </p14:section>
        <p14:section name="Vs." id="{C9A83689-72DB-4BBC-BA2F-6D1164AB73BC}">
          <p14:sldIdLst>
            <p14:sldId id="431"/>
            <p14:sldId id="391"/>
            <p14:sldId id="805"/>
            <p14:sldId id="746"/>
            <p14:sldId id="770"/>
            <p14:sldId id="826"/>
            <p14:sldId id="828"/>
          </p14:sldIdLst>
        </p14:section>
        <p14:section name="DBAs Journey" id="{66EFF538-E53C-43FA-9B45-0EF623C60C0D}">
          <p14:sldIdLst>
            <p14:sldId id="418"/>
            <p14:sldId id="419"/>
            <p14:sldId id="421"/>
            <p14:sldId id="855"/>
            <p14:sldId id="814"/>
            <p14:sldId id="428"/>
            <p14:sldId id="816"/>
            <p14:sldId id="815"/>
            <p14:sldId id="423"/>
          </p14:sldIdLst>
        </p14:section>
        <p14:section name="Software Engineers Journey" id="{75646BB9-76FE-450E-9EC2-7F0393DB0888}">
          <p14:sldIdLst>
            <p14:sldId id="427"/>
            <p14:sldId id="429"/>
            <p14:sldId id="430"/>
            <p14:sldId id="806"/>
            <p14:sldId id="392"/>
            <p14:sldId id="393"/>
            <p14:sldId id="394"/>
            <p14:sldId id="395"/>
          </p14:sldIdLst>
        </p14:section>
        <p14:section name="BI Journey" id="{75E4130B-64E2-482D-916F-754F8F9995A7}">
          <p14:sldIdLst>
            <p14:sldId id="807"/>
            <p14:sldId id="808"/>
            <p14:sldId id="809"/>
            <p14:sldId id="810"/>
            <p14:sldId id="857"/>
          </p14:sldIdLst>
        </p14:section>
        <p14:section name="Resources" id="{77132169-34EE-4796-864F-C4D457CD740B}">
          <p14:sldIdLst>
            <p14:sldId id="260"/>
            <p14:sldId id="422"/>
            <p14:sldId id="849"/>
            <p14:sldId id="261"/>
            <p14:sldId id="854"/>
            <p14:sldId id="840"/>
            <p14:sldId id="852"/>
            <p14:sldId id="851"/>
            <p14:sldId id="850"/>
            <p14:sldId id="822"/>
            <p14:sldId id="823"/>
            <p14:sldId id="824"/>
            <p14:sldId id="829"/>
            <p14:sldId id="262"/>
            <p14:sldId id="846"/>
          </p14:sldIdLst>
        </p14:section>
        <p14:section name="Why Data Engineering" id="{E522625F-F3FF-4F0A-AAC3-9B74AA8E6E7E}">
          <p14:sldIdLst>
            <p14:sldId id="259"/>
            <p14:sldId id="416"/>
            <p14:sldId id="417"/>
            <p14:sldId id="415"/>
            <p14:sldId id="693"/>
          </p14:sldIdLst>
        </p14:section>
        <p14:section name="Tools and Tech" id="{3CB3B754-01E4-4F26-82A3-84CAE9140A92}">
          <p14:sldIdLst>
            <p14:sldId id="694"/>
            <p14:sldId id="387"/>
            <p14:sldId id="388"/>
            <p14:sldId id="411"/>
            <p14:sldId id="839"/>
            <p14:sldId id="403"/>
            <p14:sldId id="396"/>
            <p14:sldId id="412"/>
            <p14:sldId id="404"/>
          </p14:sldIdLst>
        </p14:section>
        <p14:section name="Existing Skills" id="{510CA72D-4E28-4B1C-BEC3-A6172A99C37A}">
          <p14:sldIdLst>
            <p14:sldId id="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458463-E58D-446D-AFD7-70B0D1C0865B}" v="1" dt="2022-08-12T10:33:35.8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1" d="100"/>
          <a:sy n="121" d="100"/>
        </p:scale>
        <p:origin x="162" y="57"/>
      </p:cViewPr>
      <p:guideLst/>
    </p:cSldViewPr>
  </p:slideViewPr>
  <p:notesTextViewPr>
    <p:cViewPr>
      <p:scale>
        <a:sx n="1" d="1"/>
        <a:sy n="1" d="1"/>
      </p:scale>
      <p:origin x="0" y="-207"/>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microsoft.com/office/2015/10/relationships/revisionInfo" Target="revisionInfo.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notesMaster" Target="notesMasters/notesMaster1.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8DFE65-D1E2-4898-935B-86444EECCE6B}" type="doc">
      <dgm:prSet loTypeId="urn:microsoft.com/office/officeart/2005/8/layout/vList3" loCatId="picture" qsTypeId="urn:microsoft.com/office/officeart/2005/8/quickstyle/simple1" qsCatId="simple" csTypeId="urn:microsoft.com/office/officeart/2005/8/colors/accent1_2" csCatId="accent1" phldr="1"/>
      <dgm:spPr/>
    </dgm:pt>
    <dgm:pt modelId="{08B7063C-F744-429C-B424-80C789ADD078}">
      <dgm:prSet phldrT="[Text]"/>
      <dgm:spPr/>
      <dgm:t>
        <a:bodyPr/>
        <a:lstStyle/>
        <a:p>
          <a:r>
            <a:rPr lang="en-GB">
              <a:solidFill>
                <a:schemeClr val="bg1"/>
              </a:solidFill>
              <a:latin typeface="+mj-lt"/>
            </a:rPr>
            <a:t>What is Data Engineering</a:t>
          </a:r>
          <a:endParaRPr lang="en-GB">
            <a:solidFill>
              <a:schemeClr val="bg1"/>
            </a:solidFill>
          </a:endParaRPr>
        </a:p>
      </dgm:t>
    </dgm:pt>
    <dgm:pt modelId="{3FE3EAAF-0551-46E3-9AB8-76D130D32799}" type="parTrans" cxnId="{019A5BB8-A127-4A60-B0EB-AD06DDCA959A}">
      <dgm:prSet/>
      <dgm:spPr/>
      <dgm:t>
        <a:bodyPr/>
        <a:lstStyle/>
        <a:p>
          <a:endParaRPr lang="en-GB"/>
        </a:p>
      </dgm:t>
    </dgm:pt>
    <dgm:pt modelId="{AD8A6CEF-EA44-46F7-B47F-F04914BE7420}" type="sibTrans" cxnId="{019A5BB8-A127-4A60-B0EB-AD06DDCA959A}">
      <dgm:prSet/>
      <dgm:spPr/>
      <dgm:t>
        <a:bodyPr/>
        <a:lstStyle/>
        <a:p>
          <a:endParaRPr lang="en-GB"/>
        </a:p>
      </dgm:t>
    </dgm:pt>
    <dgm:pt modelId="{9A01B015-A12C-48DE-9E4D-4D5F6AA147EB}">
      <dgm:prSet phldrT="[Text]"/>
      <dgm:spPr/>
      <dgm:t>
        <a:bodyPr/>
        <a:lstStyle/>
        <a:p>
          <a:r>
            <a:rPr lang="en-GB">
              <a:solidFill>
                <a:schemeClr val="bg1"/>
              </a:solidFill>
              <a:latin typeface="+mj-lt"/>
            </a:rPr>
            <a:t>The Tools and Technology</a:t>
          </a:r>
          <a:endParaRPr lang="en-GB">
            <a:solidFill>
              <a:schemeClr val="bg1"/>
            </a:solidFill>
          </a:endParaRPr>
        </a:p>
      </dgm:t>
    </dgm:pt>
    <dgm:pt modelId="{0BCD7343-5C86-475A-A30C-96636866900A}" type="parTrans" cxnId="{719D5370-A350-4345-BA12-4C0FBF342D8A}">
      <dgm:prSet/>
      <dgm:spPr/>
      <dgm:t>
        <a:bodyPr/>
        <a:lstStyle/>
        <a:p>
          <a:endParaRPr lang="en-GB"/>
        </a:p>
      </dgm:t>
    </dgm:pt>
    <dgm:pt modelId="{05CFDBE7-2964-46FB-B2B1-937B990F0DE2}" type="sibTrans" cxnId="{719D5370-A350-4345-BA12-4C0FBF342D8A}">
      <dgm:prSet/>
      <dgm:spPr/>
      <dgm:t>
        <a:bodyPr/>
        <a:lstStyle/>
        <a:p>
          <a:endParaRPr lang="en-GB"/>
        </a:p>
      </dgm:t>
    </dgm:pt>
    <dgm:pt modelId="{01FEA95E-2601-4C47-900B-B46BE937D432}">
      <dgm:prSet phldrT="[Text]"/>
      <dgm:spPr/>
      <dgm:t>
        <a:bodyPr/>
        <a:lstStyle/>
        <a:p>
          <a:r>
            <a:rPr lang="en-GB"/>
            <a:t>How we Got Here</a:t>
          </a:r>
        </a:p>
      </dgm:t>
    </dgm:pt>
    <dgm:pt modelId="{50DC065B-63DA-4AB8-A088-B6DFCD77795A}" type="parTrans" cxnId="{5AE32D96-C21F-4FD9-9144-8E3CC0F58150}">
      <dgm:prSet/>
      <dgm:spPr/>
      <dgm:t>
        <a:bodyPr/>
        <a:lstStyle/>
        <a:p>
          <a:endParaRPr lang="en-GB"/>
        </a:p>
      </dgm:t>
    </dgm:pt>
    <dgm:pt modelId="{7081A65A-31E7-4270-936A-2A138C7D85DB}" type="sibTrans" cxnId="{5AE32D96-C21F-4FD9-9144-8E3CC0F58150}">
      <dgm:prSet/>
      <dgm:spPr/>
      <dgm:t>
        <a:bodyPr/>
        <a:lstStyle/>
        <a:p>
          <a:endParaRPr lang="en-GB"/>
        </a:p>
      </dgm:t>
    </dgm:pt>
    <dgm:pt modelId="{D2307818-2D3A-4347-A07D-DBBC92A3CEB6}" type="pres">
      <dgm:prSet presAssocID="{898DFE65-D1E2-4898-935B-86444EECCE6B}" presName="linearFlow" presStyleCnt="0">
        <dgm:presLayoutVars>
          <dgm:dir/>
          <dgm:resizeHandles val="exact"/>
        </dgm:presLayoutVars>
      </dgm:prSet>
      <dgm:spPr/>
    </dgm:pt>
    <dgm:pt modelId="{95E823F9-5644-4ED1-B4F8-D5B654D6FA4E}" type="pres">
      <dgm:prSet presAssocID="{08B7063C-F744-429C-B424-80C789ADD078}" presName="composite" presStyleCnt="0"/>
      <dgm:spPr/>
    </dgm:pt>
    <dgm:pt modelId="{3FDC2F45-D170-4629-8C1D-8C1478CEA794}" type="pres">
      <dgm:prSet presAssocID="{08B7063C-F744-429C-B424-80C789ADD078}" presName="imgShp" presStyleLbl="fgImgPlace1" presStyleIdx="0" presStyleCnt="3" custLinFactX="100000" custLinFactNeighborX="138118" custLinFactNeighborY="8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bg1"/>
          </a:solidFill>
        </a:ln>
      </dgm:spPr>
      <dgm:extLst>
        <a:ext uri="{E40237B7-FDA0-4F09-8148-C483321AD2D9}">
          <dgm14:cNvPr xmlns:dgm14="http://schemas.microsoft.com/office/drawing/2010/diagram" id="0" name="" descr="Stopwatch 25% with solid fill"/>
        </a:ext>
      </dgm:extLst>
    </dgm:pt>
    <dgm:pt modelId="{96F475F8-1841-42B2-9870-1E760B0E1E49}" type="pres">
      <dgm:prSet presAssocID="{08B7063C-F744-429C-B424-80C789ADD078}" presName="txShp" presStyleLbl="node1" presStyleIdx="0" presStyleCnt="3" custFlipHor="1" custScaleX="103264" custLinFactNeighborX="-37603" custLinFactNeighborY="-117">
        <dgm:presLayoutVars>
          <dgm:bulletEnabled val="1"/>
        </dgm:presLayoutVars>
      </dgm:prSet>
      <dgm:spPr/>
    </dgm:pt>
    <dgm:pt modelId="{D455FF13-5917-437F-B9D9-654FEE244A61}" type="pres">
      <dgm:prSet presAssocID="{AD8A6CEF-EA44-46F7-B47F-F04914BE7420}" presName="spacing" presStyleCnt="0"/>
      <dgm:spPr/>
    </dgm:pt>
    <dgm:pt modelId="{2B832948-38C6-489A-B98A-DC8939A741A6}" type="pres">
      <dgm:prSet presAssocID="{9A01B015-A12C-48DE-9E4D-4D5F6AA147EB}" presName="composite" presStyleCnt="0"/>
      <dgm:spPr/>
    </dgm:pt>
    <dgm:pt modelId="{D10015D7-AF29-42D4-8C11-DF7DE9E24BF7}" type="pres">
      <dgm:prSet presAssocID="{9A01B015-A12C-48DE-9E4D-4D5F6AA147EB}" presName="imgShp" presStyleLbl="fgImgPlace1" presStyleIdx="1" presStyleCnt="3" custLinFactX="113090" custLinFactNeighborX="200000" custLinFactNeighborY="-66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50% with solid fill"/>
        </a:ext>
      </dgm:extLst>
    </dgm:pt>
    <dgm:pt modelId="{1B75F3B7-7650-4E3F-A208-9C2245AE829D}" type="pres">
      <dgm:prSet presAssocID="{9A01B015-A12C-48DE-9E4D-4D5F6AA147EB}" presName="txShp" presStyleLbl="node1" presStyleIdx="1" presStyleCnt="3" custFlipHor="1" custScaleX="104025" custLinFactNeighborX="-37354" custLinFactNeighborY="-785">
        <dgm:presLayoutVars>
          <dgm:bulletEnabled val="1"/>
        </dgm:presLayoutVars>
      </dgm:prSet>
      <dgm:spPr/>
    </dgm:pt>
    <dgm:pt modelId="{F9496C9D-2611-4633-989B-855EF7B24FBC}" type="pres">
      <dgm:prSet presAssocID="{05CFDBE7-2964-46FB-B2B1-937B990F0DE2}" presName="spacing" presStyleCnt="0"/>
      <dgm:spPr/>
    </dgm:pt>
    <dgm:pt modelId="{5B289895-E4AE-4C35-BAF2-5955999E3012}" type="pres">
      <dgm:prSet presAssocID="{01FEA95E-2601-4C47-900B-B46BE937D432}" presName="composite" presStyleCnt="0"/>
      <dgm:spPr/>
    </dgm:pt>
    <dgm:pt modelId="{2D864E49-6CB8-4944-B522-496FEA2B6C02}" type="pres">
      <dgm:prSet presAssocID="{01FEA95E-2601-4C47-900B-B46BE937D432}" presName="imgShp" presStyleLbl="fgImgPlace1" presStyleIdx="2" presStyleCnt="3" custLinFactX="113755" custLinFactNeighborX="200000" custLinFactNeighborY="-38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opwatch 75% with solid fill"/>
        </a:ext>
      </dgm:extLst>
    </dgm:pt>
    <dgm:pt modelId="{A0FB44D1-69F4-44C8-A8AE-23E194CE0A9B}" type="pres">
      <dgm:prSet presAssocID="{01FEA95E-2601-4C47-900B-B46BE937D432}" presName="txShp" presStyleLbl="node1" presStyleIdx="2" presStyleCnt="3" custFlipHor="1" custScaleX="103463" custLinFactNeighborX="-34187" custLinFactNeighborY="-381">
        <dgm:presLayoutVars>
          <dgm:bulletEnabled val="1"/>
        </dgm:presLayoutVars>
      </dgm:prSet>
      <dgm:spPr/>
    </dgm:pt>
  </dgm:ptLst>
  <dgm:cxnLst>
    <dgm:cxn modelId="{921F3234-B4A4-415E-BB90-F844A77D7867}" type="presOf" srcId="{9A01B015-A12C-48DE-9E4D-4D5F6AA147EB}" destId="{1B75F3B7-7650-4E3F-A208-9C2245AE829D}" srcOrd="0" destOrd="0" presId="urn:microsoft.com/office/officeart/2005/8/layout/vList3"/>
    <dgm:cxn modelId="{719D5370-A350-4345-BA12-4C0FBF342D8A}" srcId="{898DFE65-D1E2-4898-935B-86444EECCE6B}" destId="{9A01B015-A12C-48DE-9E4D-4D5F6AA147EB}" srcOrd="1" destOrd="0" parTransId="{0BCD7343-5C86-475A-A30C-96636866900A}" sibTransId="{05CFDBE7-2964-46FB-B2B1-937B990F0DE2}"/>
    <dgm:cxn modelId="{7878DB70-4FEC-425E-AD17-9308788322B6}" type="presOf" srcId="{01FEA95E-2601-4C47-900B-B46BE937D432}" destId="{A0FB44D1-69F4-44C8-A8AE-23E194CE0A9B}" srcOrd="0" destOrd="0" presId="urn:microsoft.com/office/officeart/2005/8/layout/vList3"/>
    <dgm:cxn modelId="{45F45258-10C2-441B-8EC3-B11EA62F51BB}" type="presOf" srcId="{08B7063C-F744-429C-B424-80C789ADD078}" destId="{96F475F8-1841-42B2-9870-1E760B0E1E49}" srcOrd="0" destOrd="0" presId="urn:microsoft.com/office/officeart/2005/8/layout/vList3"/>
    <dgm:cxn modelId="{5AE32D96-C21F-4FD9-9144-8E3CC0F58150}" srcId="{898DFE65-D1E2-4898-935B-86444EECCE6B}" destId="{01FEA95E-2601-4C47-900B-B46BE937D432}" srcOrd="2" destOrd="0" parTransId="{50DC065B-63DA-4AB8-A088-B6DFCD77795A}" sibTransId="{7081A65A-31E7-4270-936A-2A138C7D85DB}"/>
    <dgm:cxn modelId="{019A5BB8-A127-4A60-B0EB-AD06DDCA959A}" srcId="{898DFE65-D1E2-4898-935B-86444EECCE6B}" destId="{08B7063C-F744-429C-B424-80C789ADD078}" srcOrd="0" destOrd="0" parTransId="{3FE3EAAF-0551-46E3-9AB8-76D130D32799}" sibTransId="{AD8A6CEF-EA44-46F7-B47F-F04914BE7420}"/>
    <dgm:cxn modelId="{5EE2C6F6-72AD-41E6-A6AD-678895BACC5E}" type="presOf" srcId="{898DFE65-D1E2-4898-935B-86444EECCE6B}" destId="{D2307818-2D3A-4347-A07D-DBBC92A3CEB6}" srcOrd="0" destOrd="0" presId="urn:microsoft.com/office/officeart/2005/8/layout/vList3"/>
    <dgm:cxn modelId="{F4455303-6547-4128-AD99-9B6C21585170}" type="presParOf" srcId="{D2307818-2D3A-4347-A07D-DBBC92A3CEB6}" destId="{95E823F9-5644-4ED1-B4F8-D5B654D6FA4E}" srcOrd="0" destOrd="0" presId="urn:microsoft.com/office/officeart/2005/8/layout/vList3"/>
    <dgm:cxn modelId="{7F5CEA0C-5585-4D3A-A115-118EC91FA1D9}" type="presParOf" srcId="{95E823F9-5644-4ED1-B4F8-D5B654D6FA4E}" destId="{3FDC2F45-D170-4629-8C1D-8C1478CEA794}" srcOrd="0" destOrd="0" presId="urn:microsoft.com/office/officeart/2005/8/layout/vList3"/>
    <dgm:cxn modelId="{84C45FCE-8B17-4743-85E7-4602FED219E5}" type="presParOf" srcId="{95E823F9-5644-4ED1-B4F8-D5B654D6FA4E}" destId="{96F475F8-1841-42B2-9870-1E760B0E1E49}" srcOrd="1" destOrd="0" presId="urn:microsoft.com/office/officeart/2005/8/layout/vList3"/>
    <dgm:cxn modelId="{2936CE02-80ED-436B-A3B0-8D92D8035B1C}" type="presParOf" srcId="{D2307818-2D3A-4347-A07D-DBBC92A3CEB6}" destId="{D455FF13-5917-437F-B9D9-654FEE244A61}" srcOrd="1" destOrd="0" presId="urn:microsoft.com/office/officeart/2005/8/layout/vList3"/>
    <dgm:cxn modelId="{CEBFFA4F-B7F0-4332-B7F3-8AA0AF123AB1}" type="presParOf" srcId="{D2307818-2D3A-4347-A07D-DBBC92A3CEB6}" destId="{2B832948-38C6-489A-B98A-DC8939A741A6}" srcOrd="2" destOrd="0" presId="urn:microsoft.com/office/officeart/2005/8/layout/vList3"/>
    <dgm:cxn modelId="{26B082B4-7BDE-4AFC-9A96-31AB9099B8CB}" type="presParOf" srcId="{2B832948-38C6-489A-B98A-DC8939A741A6}" destId="{D10015D7-AF29-42D4-8C11-DF7DE9E24BF7}" srcOrd="0" destOrd="0" presId="urn:microsoft.com/office/officeart/2005/8/layout/vList3"/>
    <dgm:cxn modelId="{9CE6D115-5C08-443E-ADC1-A7379A30F4BE}" type="presParOf" srcId="{2B832948-38C6-489A-B98A-DC8939A741A6}" destId="{1B75F3B7-7650-4E3F-A208-9C2245AE829D}" srcOrd="1" destOrd="0" presId="urn:microsoft.com/office/officeart/2005/8/layout/vList3"/>
    <dgm:cxn modelId="{8C204CE0-3127-425B-B438-7BCDED4D2D8F}" type="presParOf" srcId="{D2307818-2D3A-4347-A07D-DBBC92A3CEB6}" destId="{F9496C9D-2611-4633-989B-855EF7B24FBC}" srcOrd="3" destOrd="0" presId="urn:microsoft.com/office/officeart/2005/8/layout/vList3"/>
    <dgm:cxn modelId="{C26B01F2-7B64-4FB9-A4DC-ABC1BCB2A72C}" type="presParOf" srcId="{D2307818-2D3A-4347-A07D-DBBC92A3CEB6}" destId="{5B289895-E4AE-4C35-BAF2-5955999E3012}" srcOrd="4" destOrd="0" presId="urn:microsoft.com/office/officeart/2005/8/layout/vList3"/>
    <dgm:cxn modelId="{44A2DD46-2930-45BF-B155-65394A462911}" type="presParOf" srcId="{5B289895-E4AE-4C35-BAF2-5955999E3012}" destId="{2D864E49-6CB8-4944-B522-496FEA2B6C02}" srcOrd="0" destOrd="0" presId="urn:microsoft.com/office/officeart/2005/8/layout/vList3"/>
    <dgm:cxn modelId="{63723042-91B7-45AF-8E75-0BDB8F56D032}" type="presParOf" srcId="{5B289895-E4AE-4C35-BAF2-5955999E3012}" destId="{A0FB44D1-69F4-44C8-A8AE-23E194CE0A9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8DFE65-D1E2-4898-935B-86444EECCE6B}" type="doc">
      <dgm:prSet loTypeId="urn:microsoft.com/office/officeart/2005/8/layout/vList3" loCatId="picture" qsTypeId="urn:microsoft.com/office/officeart/2005/8/quickstyle/simple1" qsCatId="simple" csTypeId="urn:microsoft.com/office/officeart/2005/8/colors/accent1_2" csCatId="accent1" phldr="1"/>
      <dgm:spPr/>
    </dgm:pt>
    <dgm:pt modelId="{08B7063C-F744-429C-B424-80C789ADD078}">
      <dgm:prSet phldrT="[Text]"/>
      <dgm:spPr/>
      <dgm:t>
        <a:bodyPr/>
        <a:lstStyle/>
        <a:p>
          <a:r>
            <a:rPr lang="en-GB">
              <a:solidFill>
                <a:schemeClr val="bg1"/>
              </a:solidFill>
              <a:latin typeface="+mj-lt"/>
            </a:rPr>
            <a:t>What is Data Engineering</a:t>
          </a:r>
          <a:endParaRPr lang="en-GB">
            <a:solidFill>
              <a:schemeClr val="bg1"/>
            </a:solidFill>
          </a:endParaRPr>
        </a:p>
      </dgm:t>
    </dgm:pt>
    <dgm:pt modelId="{3FE3EAAF-0551-46E3-9AB8-76D130D32799}" type="parTrans" cxnId="{019A5BB8-A127-4A60-B0EB-AD06DDCA959A}">
      <dgm:prSet/>
      <dgm:spPr/>
      <dgm:t>
        <a:bodyPr/>
        <a:lstStyle/>
        <a:p>
          <a:endParaRPr lang="en-GB"/>
        </a:p>
      </dgm:t>
    </dgm:pt>
    <dgm:pt modelId="{AD8A6CEF-EA44-46F7-B47F-F04914BE7420}" type="sibTrans" cxnId="{019A5BB8-A127-4A60-B0EB-AD06DDCA959A}">
      <dgm:prSet/>
      <dgm:spPr/>
      <dgm:t>
        <a:bodyPr/>
        <a:lstStyle/>
        <a:p>
          <a:endParaRPr lang="en-GB"/>
        </a:p>
      </dgm:t>
    </dgm:pt>
    <dgm:pt modelId="{9A01B015-A12C-48DE-9E4D-4D5F6AA147EB}">
      <dgm:prSet phldrT="[Text]"/>
      <dgm:spPr/>
      <dgm:t>
        <a:bodyPr/>
        <a:lstStyle/>
        <a:p>
          <a:r>
            <a:rPr lang="en-GB">
              <a:solidFill>
                <a:schemeClr val="bg1"/>
              </a:solidFill>
              <a:latin typeface="+mj-lt"/>
            </a:rPr>
            <a:t>The Tools and Technology</a:t>
          </a:r>
          <a:endParaRPr lang="en-GB">
            <a:solidFill>
              <a:schemeClr val="bg1"/>
            </a:solidFill>
          </a:endParaRPr>
        </a:p>
      </dgm:t>
    </dgm:pt>
    <dgm:pt modelId="{0BCD7343-5C86-475A-A30C-96636866900A}" type="parTrans" cxnId="{719D5370-A350-4345-BA12-4C0FBF342D8A}">
      <dgm:prSet/>
      <dgm:spPr/>
      <dgm:t>
        <a:bodyPr/>
        <a:lstStyle/>
        <a:p>
          <a:endParaRPr lang="en-GB"/>
        </a:p>
      </dgm:t>
    </dgm:pt>
    <dgm:pt modelId="{05CFDBE7-2964-46FB-B2B1-937B990F0DE2}" type="sibTrans" cxnId="{719D5370-A350-4345-BA12-4C0FBF342D8A}">
      <dgm:prSet/>
      <dgm:spPr/>
      <dgm:t>
        <a:bodyPr/>
        <a:lstStyle/>
        <a:p>
          <a:endParaRPr lang="en-GB"/>
        </a:p>
      </dgm:t>
    </dgm:pt>
    <dgm:pt modelId="{01FEA95E-2601-4C47-900B-B46BE937D432}">
      <dgm:prSet phldrT="[Text]"/>
      <dgm:spPr/>
      <dgm:t>
        <a:bodyPr/>
        <a:lstStyle/>
        <a:p>
          <a:r>
            <a:rPr lang="en-GB"/>
            <a:t>How we Got Here</a:t>
          </a:r>
        </a:p>
      </dgm:t>
    </dgm:pt>
    <dgm:pt modelId="{50DC065B-63DA-4AB8-A088-B6DFCD77795A}" type="parTrans" cxnId="{5AE32D96-C21F-4FD9-9144-8E3CC0F58150}">
      <dgm:prSet/>
      <dgm:spPr/>
      <dgm:t>
        <a:bodyPr/>
        <a:lstStyle/>
        <a:p>
          <a:endParaRPr lang="en-GB"/>
        </a:p>
      </dgm:t>
    </dgm:pt>
    <dgm:pt modelId="{7081A65A-31E7-4270-936A-2A138C7D85DB}" type="sibTrans" cxnId="{5AE32D96-C21F-4FD9-9144-8E3CC0F58150}">
      <dgm:prSet/>
      <dgm:spPr/>
      <dgm:t>
        <a:bodyPr/>
        <a:lstStyle/>
        <a:p>
          <a:endParaRPr lang="en-GB"/>
        </a:p>
      </dgm:t>
    </dgm:pt>
    <dgm:pt modelId="{D2307818-2D3A-4347-A07D-DBBC92A3CEB6}" type="pres">
      <dgm:prSet presAssocID="{898DFE65-D1E2-4898-935B-86444EECCE6B}" presName="linearFlow" presStyleCnt="0">
        <dgm:presLayoutVars>
          <dgm:dir/>
          <dgm:resizeHandles val="exact"/>
        </dgm:presLayoutVars>
      </dgm:prSet>
      <dgm:spPr/>
    </dgm:pt>
    <dgm:pt modelId="{95E823F9-5644-4ED1-B4F8-D5B654D6FA4E}" type="pres">
      <dgm:prSet presAssocID="{08B7063C-F744-429C-B424-80C789ADD078}" presName="composite" presStyleCnt="0"/>
      <dgm:spPr/>
    </dgm:pt>
    <dgm:pt modelId="{3FDC2F45-D170-4629-8C1D-8C1478CEA794}" type="pres">
      <dgm:prSet presAssocID="{08B7063C-F744-429C-B424-80C789ADD078}" presName="imgShp" presStyleLbl="fgImgPlace1" presStyleIdx="0" presStyleCnt="3" custLinFactX="100000" custLinFactNeighborX="138118" custLinFactNeighborY="8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bg1"/>
          </a:solidFill>
        </a:ln>
      </dgm:spPr>
      <dgm:extLst>
        <a:ext uri="{E40237B7-FDA0-4F09-8148-C483321AD2D9}">
          <dgm14:cNvPr xmlns:dgm14="http://schemas.microsoft.com/office/drawing/2010/diagram" id="0" name="" descr="Stopwatch 25% with solid fill"/>
        </a:ext>
      </dgm:extLst>
    </dgm:pt>
    <dgm:pt modelId="{96F475F8-1841-42B2-9870-1E760B0E1E49}" type="pres">
      <dgm:prSet presAssocID="{08B7063C-F744-429C-B424-80C789ADD078}" presName="txShp" presStyleLbl="node1" presStyleIdx="0" presStyleCnt="3" custFlipHor="1" custScaleX="103264" custLinFactNeighborX="-37603" custLinFactNeighborY="-117">
        <dgm:presLayoutVars>
          <dgm:bulletEnabled val="1"/>
        </dgm:presLayoutVars>
      </dgm:prSet>
      <dgm:spPr/>
    </dgm:pt>
    <dgm:pt modelId="{D455FF13-5917-437F-B9D9-654FEE244A61}" type="pres">
      <dgm:prSet presAssocID="{AD8A6CEF-EA44-46F7-B47F-F04914BE7420}" presName="spacing" presStyleCnt="0"/>
      <dgm:spPr/>
    </dgm:pt>
    <dgm:pt modelId="{2B832948-38C6-489A-B98A-DC8939A741A6}" type="pres">
      <dgm:prSet presAssocID="{9A01B015-A12C-48DE-9E4D-4D5F6AA147EB}" presName="composite" presStyleCnt="0"/>
      <dgm:spPr/>
    </dgm:pt>
    <dgm:pt modelId="{D10015D7-AF29-42D4-8C11-DF7DE9E24BF7}" type="pres">
      <dgm:prSet presAssocID="{9A01B015-A12C-48DE-9E4D-4D5F6AA147EB}" presName="imgShp" presStyleLbl="fgImgPlace1" presStyleIdx="1" presStyleCnt="3" custLinFactX="113090" custLinFactNeighborX="200000" custLinFactNeighborY="-66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topwatch 50% with solid fill"/>
        </a:ext>
      </dgm:extLst>
    </dgm:pt>
    <dgm:pt modelId="{1B75F3B7-7650-4E3F-A208-9C2245AE829D}" type="pres">
      <dgm:prSet presAssocID="{9A01B015-A12C-48DE-9E4D-4D5F6AA147EB}" presName="txShp" presStyleLbl="node1" presStyleIdx="1" presStyleCnt="3" custFlipHor="1" custScaleX="104025" custLinFactNeighborX="-37354" custLinFactNeighborY="-785">
        <dgm:presLayoutVars>
          <dgm:bulletEnabled val="1"/>
        </dgm:presLayoutVars>
      </dgm:prSet>
      <dgm:spPr/>
    </dgm:pt>
    <dgm:pt modelId="{F9496C9D-2611-4633-989B-855EF7B24FBC}" type="pres">
      <dgm:prSet presAssocID="{05CFDBE7-2964-46FB-B2B1-937B990F0DE2}" presName="spacing" presStyleCnt="0"/>
      <dgm:spPr/>
    </dgm:pt>
    <dgm:pt modelId="{5B289895-E4AE-4C35-BAF2-5955999E3012}" type="pres">
      <dgm:prSet presAssocID="{01FEA95E-2601-4C47-900B-B46BE937D432}" presName="composite" presStyleCnt="0"/>
      <dgm:spPr/>
    </dgm:pt>
    <dgm:pt modelId="{2D864E49-6CB8-4944-B522-496FEA2B6C02}" type="pres">
      <dgm:prSet presAssocID="{01FEA95E-2601-4C47-900B-B46BE937D432}" presName="imgShp" presStyleLbl="fgImgPlace1" presStyleIdx="2" presStyleCnt="3" custLinFactX="113755" custLinFactNeighborX="200000" custLinFactNeighborY="-38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opwatch 75% with solid fill"/>
        </a:ext>
      </dgm:extLst>
    </dgm:pt>
    <dgm:pt modelId="{A0FB44D1-69F4-44C8-A8AE-23E194CE0A9B}" type="pres">
      <dgm:prSet presAssocID="{01FEA95E-2601-4C47-900B-B46BE937D432}" presName="txShp" presStyleLbl="node1" presStyleIdx="2" presStyleCnt="3" custFlipHor="1" custScaleX="103463" custLinFactNeighborX="-34187" custLinFactNeighborY="-381">
        <dgm:presLayoutVars>
          <dgm:bulletEnabled val="1"/>
        </dgm:presLayoutVars>
      </dgm:prSet>
      <dgm:spPr/>
    </dgm:pt>
  </dgm:ptLst>
  <dgm:cxnLst>
    <dgm:cxn modelId="{921F3234-B4A4-415E-BB90-F844A77D7867}" type="presOf" srcId="{9A01B015-A12C-48DE-9E4D-4D5F6AA147EB}" destId="{1B75F3B7-7650-4E3F-A208-9C2245AE829D}" srcOrd="0" destOrd="0" presId="urn:microsoft.com/office/officeart/2005/8/layout/vList3"/>
    <dgm:cxn modelId="{719D5370-A350-4345-BA12-4C0FBF342D8A}" srcId="{898DFE65-D1E2-4898-935B-86444EECCE6B}" destId="{9A01B015-A12C-48DE-9E4D-4D5F6AA147EB}" srcOrd="1" destOrd="0" parTransId="{0BCD7343-5C86-475A-A30C-96636866900A}" sibTransId="{05CFDBE7-2964-46FB-B2B1-937B990F0DE2}"/>
    <dgm:cxn modelId="{7878DB70-4FEC-425E-AD17-9308788322B6}" type="presOf" srcId="{01FEA95E-2601-4C47-900B-B46BE937D432}" destId="{A0FB44D1-69F4-44C8-A8AE-23E194CE0A9B}" srcOrd="0" destOrd="0" presId="urn:microsoft.com/office/officeart/2005/8/layout/vList3"/>
    <dgm:cxn modelId="{45F45258-10C2-441B-8EC3-B11EA62F51BB}" type="presOf" srcId="{08B7063C-F744-429C-B424-80C789ADD078}" destId="{96F475F8-1841-42B2-9870-1E760B0E1E49}" srcOrd="0" destOrd="0" presId="urn:microsoft.com/office/officeart/2005/8/layout/vList3"/>
    <dgm:cxn modelId="{5AE32D96-C21F-4FD9-9144-8E3CC0F58150}" srcId="{898DFE65-D1E2-4898-935B-86444EECCE6B}" destId="{01FEA95E-2601-4C47-900B-B46BE937D432}" srcOrd="2" destOrd="0" parTransId="{50DC065B-63DA-4AB8-A088-B6DFCD77795A}" sibTransId="{7081A65A-31E7-4270-936A-2A138C7D85DB}"/>
    <dgm:cxn modelId="{019A5BB8-A127-4A60-B0EB-AD06DDCA959A}" srcId="{898DFE65-D1E2-4898-935B-86444EECCE6B}" destId="{08B7063C-F744-429C-B424-80C789ADD078}" srcOrd="0" destOrd="0" parTransId="{3FE3EAAF-0551-46E3-9AB8-76D130D32799}" sibTransId="{AD8A6CEF-EA44-46F7-B47F-F04914BE7420}"/>
    <dgm:cxn modelId="{5EE2C6F6-72AD-41E6-A6AD-678895BACC5E}" type="presOf" srcId="{898DFE65-D1E2-4898-935B-86444EECCE6B}" destId="{D2307818-2D3A-4347-A07D-DBBC92A3CEB6}" srcOrd="0" destOrd="0" presId="urn:microsoft.com/office/officeart/2005/8/layout/vList3"/>
    <dgm:cxn modelId="{F4455303-6547-4128-AD99-9B6C21585170}" type="presParOf" srcId="{D2307818-2D3A-4347-A07D-DBBC92A3CEB6}" destId="{95E823F9-5644-4ED1-B4F8-D5B654D6FA4E}" srcOrd="0" destOrd="0" presId="urn:microsoft.com/office/officeart/2005/8/layout/vList3"/>
    <dgm:cxn modelId="{7F5CEA0C-5585-4D3A-A115-118EC91FA1D9}" type="presParOf" srcId="{95E823F9-5644-4ED1-B4F8-D5B654D6FA4E}" destId="{3FDC2F45-D170-4629-8C1D-8C1478CEA794}" srcOrd="0" destOrd="0" presId="urn:microsoft.com/office/officeart/2005/8/layout/vList3"/>
    <dgm:cxn modelId="{84C45FCE-8B17-4743-85E7-4602FED219E5}" type="presParOf" srcId="{95E823F9-5644-4ED1-B4F8-D5B654D6FA4E}" destId="{96F475F8-1841-42B2-9870-1E760B0E1E49}" srcOrd="1" destOrd="0" presId="urn:microsoft.com/office/officeart/2005/8/layout/vList3"/>
    <dgm:cxn modelId="{2936CE02-80ED-436B-A3B0-8D92D8035B1C}" type="presParOf" srcId="{D2307818-2D3A-4347-A07D-DBBC92A3CEB6}" destId="{D455FF13-5917-437F-B9D9-654FEE244A61}" srcOrd="1" destOrd="0" presId="urn:microsoft.com/office/officeart/2005/8/layout/vList3"/>
    <dgm:cxn modelId="{CEBFFA4F-B7F0-4332-B7F3-8AA0AF123AB1}" type="presParOf" srcId="{D2307818-2D3A-4347-A07D-DBBC92A3CEB6}" destId="{2B832948-38C6-489A-B98A-DC8939A741A6}" srcOrd="2" destOrd="0" presId="urn:microsoft.com/office/officeart/2005/8/layout/vList3"/>
    <dgm:cxn modelId="{26B082B4-7BDE-4AFC-9A96-31AB9099B8CB}" type="presParOf" srcId="{2B832948-38C6-489A-B98A-DC8939A741A6}" destId="{D10015D7-AF29-42D4-8C11-DF7DE9E24BF7}" srcOrd="0" destOrd="0" presId="urn:microsoft.com/office/officeart/2005/8/layout/vList3"/>
    <dgm:cxn modelId="{9CE6D115-5C08-443E-ADC1-A7379A30F4BE}" type="presParOf" srcId="{2B832948-38C6-489A-B98A-DC8939A741A6}" destId="{1B75F3B7-7650-4E3F-A208-9C2245AE829D}" srcOrd="1" destOrd="0" presId="urn:microsoft.com/office/officeart/2005/8/layout/vList3"/>
    <dgm:cxn modelId="{8C204CE0-3127-425B-B438-7BCDED4D2D8F}" type="presParOf" srcId="{D2307818-2D3A-4347-A07D-DBBC92A3CEB6}" destId="{F9496C9D-2611-4633-989B-855EF7B24FBC}" srcOrd="3" destOrd="0" presId="urn:microsoft.com/office/officeart/2005/8/layout/vList3"/>
    <dgm:cxn modelId="{C26B01F2-7B64-4FB9-A4DC-ABC1BCB2A72C}" type="presParOf" srcId="{D2307818-2D3A-4347-A07D-DBBC92A3CEB6}" destId="{5B289895-E4AE-4C35-BAF2-5955999E3012}" srcOrd="4" destOrd="0" presId="urn:microsoft.com/office/officeart/2005/8/layout/vList3"/>
    <dgm:cxn modelId="{44A2DD46-2930-45BF-B155-65394A462911}" type="presParOf" srcId="{5B289895-E4AE-4C35-BAF2-5955999E3012}" destId="{2D864E49-6CB8-4944-B522-496FEA2B6C02}" srcOrd="0" destOrd="0" presId="urn:microsoft.com/office/officeart/2005/8/layout/vList3"/>
    <dgm:cxn modelId="{63723042-91B7-45AF-8E75-0BDB8F56D032}" type="presParOf" srcId="{5B289895-E4AE-4C35-BAF2-5955999E3012}" destId="{A0FB44D1-69F4-44C8-A8AE-23E194CE0A9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628002-CC9A-41D2-9E7A-46FB0FE341C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GB"/>
        </a:p>
      </dgm:t>
    </dgm:pt>
    <dgm:pt modelId="{12F6A31E-B908-4154-9AB1-3CDF453AD312}">
      <dgm:prSet phldrT="[Text]"/>
      <dgm:spPr/>
      <dgm:t>
        <a:bodyPr/>
        <a:lstStyle/>
        <a:p>
          <a:r>
            <a:rPr lang="en-GB"/>
            <a:t>DataFrame</a:t>
          </a:r>
        </a:p>
      </dgm:t>
    </dgm:pt>
    <dgm:pt modelId="{DF7EC500-C841-4CF5-9852-8CA4B7C0153F}" type="parTrans" cxnId="{D35EEC62-E45F-48DE-8482-669C1EFEA132}">
      <dgm:prSet/>
      <dgm:spPr/>
      <dgm:t>
        <a:bodyPr/>
        <a:lstStyle/>
        <a:p>
          <a:endParaRPr lang="en-GB"/>
        </a:p>
      </dgm:t>
    </dgm:pt>
    <dgm:pt modelId="{E3E0C10F-E2E6-4C26-99F2-E9276375A056}" type="sibTrans" cxnId="{D35EEC62-E45F-48DE-8482-669C1EFEA132}">
      <dgm:prSet/>
      <dgm:spPr/>
      <dgm:t>
        <a:bodyPr/>
        <a:lstStyle/>
        <a:p>
          <a:endParaRPr lang="en-GB"/>
        </a:p>
      </dgm:t>
    </dgm:pt>
    <dgm:pt modelId="{3A7A1CB9-D6BA-40A4-A248-0D0849F2572F}">
      <dgm:prSet phldrT="[Text]"/>
      <dgm:spPr/>
      <dgm:t>
        <a:bodyPr/>
        <a:lstStyle/>
        <a:p>
          <a:r>
            <a:rPr lang="en-GB"/>
            <a:t>Schema</a:t>
          </a:r>
        </a:p>
      </dgm:t>
    </dgm:pt>
    <dgm:pt modelId="{73E9DB03-0E1E-4F0E-B4E9-E5F0F95A8649}" type="parTrans" cxnId="{90F87C78-D18A-468E-9F84-61BAD513C745}">
      <dgm:prSet/>
      <dgm:spPr/>
      <dgm:t>
        <a:bodyPr/>
        <a:lstStyle/>
        <a:p>
          <a:endParaRPr lang="en-GB"/>
        </a:p>
      </dgm:t>
    </dgm:pt>
    <dgm:pt modelId="{3199CDB1-0261-4EA3-AEDA-2DCF928C89DB}" type="sibTrans" cxnId="{90F87C78-D18A-468E-9F84-61BAD513C745}">
      <dgm:prSet/>
      <dgm:spPr/>
      <dgm:t>
        <a:bodyPr/>
        <a:lstStyle/>
        <a:p>
          <a:endParaRPr lang="en-GB"/>
        </a:p>
      </dgm:t>
    </dgm:pt>
    <dgm:pt modelId="{CBF71F35-A411-49C5-9543-EDE5AC7382C9}">
      <dgm:prSet phldrT="[Text]"/>
      <dgm:spPr/>
      <dgm:t>
        <a:bodyPr/>
        <a:lstStyle/>
        <a:p>
          <a:r>
            <a:rPr lang="en-GB"/>
            <a:t>Format</a:t>
          </a:r>
        </a:p>
      </dgm:t>
    </dgm:pt>
    <dgm:pt modelId="{186E73C4-629E-41F0-8015-C3BAA083CA3B}" type="parTrans" cxnId="{171C8AF7-DC4F-43D0-9EE8-8B69C8A55FC8}">
      <dgm:prSet/>
      <dgm:spPr/>
      <dgm:t>
        <a:bodyPr/>
        <a:lstStyle/>
        <a:p>
          <a:endParaRPr lang="en-GB"/>
        </a:p>
      </dgm:t>
    </dgm:pt>
    <dgm:pt modelId="{57B1980A-C129-4F6D-9F67-A94B3921819E}" type="sibTrans" cxnId="{171C8AF7-DC4F-43D0-9EE8-8B69C8A55FC8}">
      <dgm:prSet/>
      <dgm:spPr/>
      <dgm:t>
        <a:bodyPr/>
        <a:lstStyle/>
        <a:p>
          <a:endParaRPr lang="en-GB"/>
        </a:p>
      </dgm:t>
    </dgm:pt>
    <dgm:pt modelId="{5EAC5026-C597-4D11-BD1F-19AD269D1E5F}">
      <dgm:prSet phldrT="[Text]"/>
      <dgm:spPr/>
      <dgm:t>
        <a:bodyPr/>
        <a:lstStyle/>
        <a:p>
          <a:r>
            <a:rPr lang="en-GB"/>
            <a:t>Location</a:t>
          </a:r>
        </a:p>
      </dgm:t>
    </dgm:pt>
    <dgm:pt modelId="{A7B36DC0-90C9-46C1-8D1C-6AB90F32C869}" type="parTrans" cxnId="{C3200144-E23E-4BE0-BC6D-05C46B259D40}">
      <dgm:prSet/>
      <dgm:spPr/>
      <dgm:t>
        <a:bodyPr/>
        <a:lstStyle/>
        <a:p>
          <a:endParaRPr lang="en-GB"/>
        </a:p>
      </dgm:t>
    </dgm:pt>
    <dgm:pt modelId="{B6FC41EF-80AA-421D-8445-18931A88A9E4}" type="sibTrans" cxnId="{C3200144-E23E-4BE0-BC6D-05C46B259D40}">
      <dgm:prSet/>
      <dgm:spPr/>
      <dgm:t>
        <a:bodyPr/>
        <a:lstStyle/>
        <a:p>
          <a:endParaRPr lang="en-GB"/>
        </a:p>
      </dgm:t>
    </dgm:pt>
    <dgm:pt modelId="{623037D2-0DA5-4DB1-917C-AE136AE9DE39}" type="pres">
      <dgm:prSet presAssocID="{00628002-CC9A-41D2-9E7A-46FB0FE341C0}" presName="linear" presStyleCnt="0">
        <dgm:presLayoutVars>
          <dgm:animLvl val="lvl"/>
          <dgm:resizeHandles val="exact"/>
        </dgm:presLayoutVars>
      </dgm:prSet>
      <dgm:spPr/>
    </dgm:pt>
    <dgm:pt modelId="{38AF7E13-A8E6-4CAC-B99B-354A6D4E6DD5}" type="pres">
      <dgm:prSet presAssocID="{12F6A31E-B908-4154-9AB1-3CDF453AD312}" presName="parentText" presStyleLbl="node1" presStyleIdx="0" presStyleCnt="1" custLinFactNeighborX="65859" custLinFactNeighborY="-3807">
        <dgm:presLayoutVars>
          <dgm:chMax val="0"/>
          <dgm:bulletEnabled val="1"/>
        </dgm:presLayoutVars>
      </dgm:prSet>
      <dgm:spPr/>
    </dgm:pt>
    <dgm:pt modelId="{8D51CE07-7F16-4029-ADE8-AFC971E02B3D}" type="pres">
      <dgm:prSet presAssocID="{12F6A31E-B908-4154-9AB1-3CDF453AD312}" presName="childText" presStyleLbl="revTx" presStyleIdx="0" presStyleCnt="1">
        <dgm:presLayoutVars>
          <dgm:bulletEnabled val="1"/>
        </dgm:presLayoutVars>
      </dgm:prSet>
      <dgm:spPr/>
    </dgm:pt>
  </dgm:ptLst>
  <dgm:cxnLst>
    <dgm:cxn modelId="{1B386D09-E3E4-43F2-A4C2-2AB7173BD41D}" type="presOf" srcId="{5EAC5026-C597-4D11-BD1F-19AD269D1E5F}" destId="{8D51CE07-7F16-4029-ADE8-AFC971E02B3D}" srcOrd="0" destOrd="2" presId="urn:microsoft.com/office/officeart/2005/8/layout/vList2"/>
    <dgm:cxn modelId="{47687326-0885-48F8-9A24-68B91010BB0F}" type="presOf" srcId="{CBF71F35-A411-49C5-9543-EDE5AC7382C9}" destId="{8D51CE07-7F16-4029-ADE8-AFC971E02B3D}" srcOrd="0" destOrd="1" presId="urn:microsoft.com/office/officeart/2005/8/layout/vList2"/>
    <dgm:cxn modelId="{D35EEC62-E45F-48DE-8482-669C1EFEA132}" srcId="{00628002-CC9A-41D2-9E7A-46FB0FE341C0}" destId="{12F6A31E-B908-4154-9AB1-3CDF453AD312}" srcOrd="0" destOrd="0" parTransId="{DF7EC500-C841-4CF5-9852-8CA4B7C0153F}" sibTransId="{E3E0C10F-E2E6-4C26-99F2-E9276375A056}"/>
    <dgm:cxn modelId="{C3200144-E23E-4BE0-BC6D-05C46B259D40}" srcId="{12F6A31E-B908-4154-9AB1-3CDF453AD312}" destId="{5EAC5026-C597-4D11-BD1F-19AD269D1E5F}" srcOrd="2" destOrd="0" parTransId="{A7B36DC0-90C9-46C1-8D1C-6AB90F32C869}" sibTransId="{B6FC41EF-80AA-421D-8445-18931A88A9E4}"/>
    <dgm:cxn modelId="{90F87C78-D18A-468E-9F84-61BAD513C745}" srcId="{12F6A31E-B908-4154-9AB1-3CDF453AD312}" destId="{3A7A1CB9-D6BA-40A4-A248-0D0849F2572F}" srcOrd="0" destOrd="0" parTransId="{73E9DB03-0E1E-4F0E-B4E9-E5F0F95A8649}" sibTransId="{3199CDB1-0261-4EA3-AEDA-2DCF928C89DB}"/>
    <dgm:cxn modelId="{0B05947F-B185-41DD-9944-3ED3DFF4A5B6}" type="presOf" srcId="{3A7A1CB9-D6BA-40A4-A248-0D0849F2572F}" destId="{8D51CE07-7F16-4029-ADE8-AFC971E02B3D}" srcOrd="0" destOrd="0" presId="urn:microsoft.com/office/officeart/2005/8/layout/vList2"/>
    <dgm:cxn modelId="{886B89E5-2477-414B-B750-8B3CE28E7400}" type="presOf" srcId="{12F6A31E-B908-4154-9AB1-3CDF453AD312}" destId="{38AF7E13-A8E6-4CAC-B99B-354A6D4E6DD5}" srcOrd="0" destOrd="0" presId="urn:microsoft.com/office/officeart/2005/8/layout/vList2"/>
    <dgm:cxn modelId="{4F1814F2-5123-486A-AFFF-B244215CE245}" type="presOf" srcId="{00628002-CC9A-41D2-9E7A-46FB0FE341C0}" destId="{623037D2-0DA5-4DB1-917C-AE136AE9DE39}" srcOrd="0" destOrd="0" presId="urn:microsoft.com/office/officeart/2005/8/layout/vList2"/>
    <dgm:cxn modelId="{171C8AF7-DC4F-43D0-9EE8-8B69C8A55FC8}" srcId="{12F6A31E-B908-4154-9AB1-3CDF453AD312}" destId="{CBF71F35-A411-49C5-9543-EDE5AC7382C9}" srcOrd="1" destOrd="0" parTransId="{186E73C4-629E-41F0-8015-C3BAA083CA3B}" sibTransId="{57B1980A-C129-4F6D-9F67-A94B3921819E}"/>
    <dgm:cxn modelId="{D5453275-F2AF-4245-A89B-68C9958E01F8}" type="presParOf" srcId="{623037D2-0DA5-4DB1-917C-AE136AE9DE39}" destId="{38AF7E13-A8E6-4CAC-B99B-354A6D4E6DD5}" srcOrd="0" destOrd="0" presId="urn:microsoft.com/office/officeart/2005/8/layout/vList2"/>
    <dgm:cxn modelId="{55420625-3DB4-42CE-A1C8-7461420A90B9}" type="presParOf" srcId="{623037D2-0DA5-4DB1-917C-AE136AE9DE39}" destId="{8D51CE07-7F16-4029-ADE8-AFC971E02B3D}"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8DFE65-D1E2-4898-935B-86444EECCE6B}" type="doc">
      <dgm:prSet loTypeId="urn:microsoft.com/office/officeart/2005/8/layout/vList3" loCatId="picture" qsTypeId="urn:microsoft.com/office/officeart/2005/8/quickstyle/simple1" qsCatId="simple" csTypeId="urn:microsoft.com/office/officeart/2005/8/colors/accent1_2" csCatId="accent1" phldr="1"/>
      <dgm:spPr/>
    </dgm:pt>
    <dgm:pt modelId="{08B7063C-F744-429C-B424-80C789ADD078}">
      <dgm:prSet phldrT="[Text]"/>
      <dgm:spPr/>
      <dgm:t>
        <a:bodyPr/>
        <a:lstStyle/>
        <a:p>
          <a:r>
            <a:rPr lang="en-GB">
              <a:solidFill>
                <a:schemeClr val="bg1"/>
              </a:solidFill>
              <a:latin typeface="+mj-lt"/>
            </a:rPr>
            <a:t>What is Data Engineering</a:t>
          </a:r>
          <a:endParaRPr lang="en-GB">
            <a:solidFill>
              <a:schemeClr val="bg1"/>
            </a:solidFill>
          </a:endParaRPr>
        </a:p>
      </dgm:t>
    </dgm:pt>
    <dgm:pt modelId="{3FE3EAAF-0551-46E3-9AB8-76D130D32799}" type="parTrans" cxnId="{019A5BB8-A127-4A60-B0EB-AD06DDCA959A}">
      <dgm:prSet/>
      <dgm:spPr/>
      <dgm:t>
        <a:bodyPr/>
        <a:lstStyle/>
        <a:p>
          <a:endParaRPr lang="en-GB"/>
        </a:p>
      </dgm:t>
    </dgm:pt>
    <dgm:pt modelId="{AD8A6CEF-EA44-46F7-B47F-F04914BE7420}" type="sibTrans" cxnId="{019A5BB8-A127-4A60-B0EB-AD06DDCA959A}">
      <dgm:prSet/>
      <dgm:spPr/>
      <dgm:t>
        <a:bodyPr/>
        <a:lstStyle/>
        <a:p>
          <a:endParaRPr lang="en-GB"/>
        </a:p>
      </dgm:t>
    </dgm:pt>
    <dgm:pt modelId="{9A01B015-A12C-48DE-9E4D-4D5F6AA147EB}">
      <dgm:prSet phldrT="[Text]"/>
      <dgm:spPr/>
      <dgm:t>
        <a:bodyPr/>
        <a:lstStyle/>
        <a:p>
          <a:r>
            <a:rPr lang="en-GB">
              <a:solidFill>
                <a:schemeClr val="bg1"/>
              </a:solidFill>
              <a:latin typeface="+mj-lt"/>
            </a:rPr>
            <a:t>The Tools and Technology</a:t>
          </a:r>
          <a:endParaRPr lang="en-GB">
            <a:solidFill>
              <a:schemeClr val="bg1"/>
            </a:solidFill>
          </a:endParaRPr>
        </a:p>
      </dgm:t>
    </dgm:pt>
    <dgm:pt modelId="{0BCD7343-5C86-475A-A30C-96636866900A}" type="parTrans" cxnId="{719D5370-A350-4345-BA12-4C0FBF342D8A}">
      <dgm:prSet/>
      <dgm:spPr/>
      <dgm:t>
        <a:bodyPr/>
        <a:lstStyle/>
        <a:p>
          <a:endParaRPr lang="en-GB"/>
        </a:p>
      </dgm:t>
    </dgm:pt>
    <dgm:pt modelId="{05CFDBE7-2964-46FB-B2B1-937B990F0DE2}" type="sibTrans" cxnId="{719D5370-A350-4345-BA12-4C0FBF342D8A}">
      <dgm:prSet/>
      <dgm:spPr/>
      <dgm:t>
        <a:bodyPr/>
        <a:lstStyle/>
        <a:p>
          <a:endParaRPr lang="en-GB"/>
        </a:p>
      </dgm:t>
    </dgm:pt>
    <dgm:pt modelId="{01FEA95E-2601-4C47-900B-B46BE937D432}">
      <dgm:prSet phldrT="[Text]"/>
      <dgm:spPr/>
      <dgm:t>
        <a:bodyPr/>
        <a:lstStyle/>
        <a:p>
          <a:r>
            <a:rPr lang="en-GB"/>
            <a:t>How we Got Here</a:t>
          </a:r>
        </a:p>
      </dgm:t>
    </dgm:pt>
    <dgm:pt modelId="{50DC065B-63DA-4AB8-A088-B6DFCD77795A}" type="parTrans" cxnId="{5AE32D96-C21F-4FD9-9144-8E3CC0F58150}">
      <dgm:prSet/>
      <dgm:spPr/>
      <dgm:t>
        <a:bodyPr/>
        <a:lstStyle/>
        <a:p>
          <a:endParaRPr lang="en-GB"/>
        </a:p>
      </dgm:t>
    </dgm:pt>
    <dgm:pt modelId="{7081A65A-31E7-4270-936A-2A138C7D85DB}" type="sibTrans" cxnId="{5AE32D96-C21F-4FD9-9144-8E3CC0F58150}">
      <dgm:prSet/>
      <dgm:spPr/>
      <dgm:t>
        <a:bodyPr/>
        <a:lstStyle/>
        <a:p>
          <a:endParaRPr lang="en-GB"/>
        </a:p>
      </dgm:t>
    </dgm:pt>
    <dgm:pt modelId="{D2307818-2D3A-4347-A07D-DBBC92A3CEB6}" type="pres">
      <dgm:prSet presAssocID="{898DFE65-D1E2-4898-935B-86444EECCE6B}" presName="linearFlow" presStyleCnt="0">
        <dgm:presLayoutVars>
          <dgm:dir/>
          <dgm:resizeHandles val="exact"/>
        </dgm:presLayoutVars>
      </dgm:prSet>
      <dgm:spPr/>
    </dgm:pt>
    <dgm:pt modelId="{95E823F9-5644-4ED1-B4F8-D5B654D6FA4E}" type="pres">
      <dgm:prSet presAssocID="{08B7063C-F744-429C-B424-80C789ADD078}" presName="composite" presStyleCnt="0"/>
      <dgm:spPr/>
    </dgm:pt>
    <dgm:pt modelId="{3FDC2F45-D170-4629-8C1D-8C1478CEA794}" type="pres">
      <dgm:prSet presAssocID="{08B7063C-F744-429C-B424-80C789ADD078}" presName="imgShp" presStyleLbl="fgImgPlace1" presStyleIdx="0" presStyleCnt="3" custLinFactX="100000" custLinFactNeighborX="138118" custLinFactNeighborY="83"/>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solidFill>
            <a:schemeClr val="bg1"/>
          </a:solidFill>
        </a:ln>
      </dgm:spPr>
      <dgm:extLst>
        <a:ext uri="{E40237B7-FDA0-4F09-8148-C483321AD2D9}">
          <dgm14:cNvPr xmlns:dgm14="http://schemas.microsoft.com/office/drawing/2010/diagram" id="0" name="" descr="Stopwatch 25% with solid fill"/>
        </a:ext>
      </dgm:extLst>
    </dgm:pt>
    <dgm:pt modelId="{96F475F8-1841-42B2-9870-1E760B0E1E49}" type="pres">
      <dgm:prSet presAssocID="{08B7063C-F744-429C-B424-80C789ADD078}" presName="txShp" presStyleLbl="node1" presStyleIdx="0" presStyleCnt="3" custFlipHor="1" custScaleX="103264" custLinFactNeighborX="-37603" custLinFactNeighborY="-117">
        <dgm:presLayoutVars>
          <dgm:bulletEnabled val="1"/>
        </dgm:presLayoutVars>
      </dgm:prSet>
      <dgm:spPr/>
    </dgm:pt>
    <dgm:pt modelId="{D455FF13-5917-437F-B9D9-654FEE244A61}" type="pres">
      <dgm:prSet presAssocID="{AD8A6CEF-EA44-46F7-B47F-F04914BE7420}" presName="spacing" presStyleCnt="0"/>
      <dgm:spPr/>
    </dgm:pt>
    <dgm:pt modelId="{2B832948-38C6-489A-B98A-DC8939A741A6}" type="pres">
      <dgm:prSet presAssocID="{9A01B015-A12C-48DE-9E4D-4D5F6AA147EB}" presName="composite" presStyleCnt="0"/>
      <dgm:spPr/>
    </dgm:pt>
    <dgm:pt modelId="{D10015D7-AF29-42D4-8C11-DF7DE9E24BF7}" type="pres">
      <dgm:prSet presAssocID="{9A01B015-A12C-48DE-9E4D-4D5F6AA147EB}" presName="imgShp" presStyleLbl="fgImgPlace1" presStyleIdx="1" presStyleCnt="3" custLinFactX="113090" custLinFactNeighborX="200000" custLinFactNeighborY="-66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opwatch 50% with solid fill"/>
        </a:ext>
      </dgm:extLst>
    </dgm:pt>
    <dgm:pt modelId="{1B75F3B7-7650-4E3F-A208-9C2245AE829D}" type="pres">
      <dgm:prSet presAssocID="{9A01B015-A12C-48DE-9E4D-4D5F6AA147EB}" presName="txShp" presStyleLbl="node1" presStyleIdx="1" presStyleCnt="3" custFlipHor="1" custScaleX="104025" custLinFactNeighborX="-37354" custLinFactNeighborY="-785">
        <dgm:presLayoutVars>
          <dgm:bulletEnabled val="1"/>
        </dgm:presLayoutVars>
      </dgm:prSet>
      <dgm:spPr/>
    </dgm:pt>
    <dgm:pt modelId="{F9496C9D-2611-4633-989B-855EF7B24FBC}" type="pres">
      <dgm:prSet presAssocID="{05CFDBE7-2964-46FB-B2B1-937B990F0DE2}" presName="spacing" presStyleCnt="0"/>
      <dgm:spPr/>
    </dgm:pt>
    <dgm:pt modelId="{5B289895-E4AE-4C35-BAF2-5955999E3012}" type="pres">
      <dgm:prSet presAssocID="{01FEA95E-2601-4C47-900B-B46BE937D432}" presName="composite" presStyleCnt="0"/>
      <dgm:spPr/>
    </dgm:pt>
    <dgm:pt modelId="{2D864E49-6CB8-4944-B522-496FEA2B6C02}" type="pres">
      <dgm:prSet presAssocID="{01FEA95E-2601-4C47-900B-B46BE937D432}" presName="imgShp" presStyleLbl="fgImgPlace1" presStyleIdx="2" presStyleCnt="3" custLinFactX="113755" custLinFactNeighborX="200000" custLinFactNeighborY="-381"/>
      <dgm:spPr>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opwatch 75% with solid fill"/>
        </a:ext>
      </dgm:extLst>
    </dgm:pt>
    <dgm:pt modelId="{A0FB44D1-69F4-44C8-A8AE-23E194CE0A9B}" type="pres">
      <dgm:prSet presAssocID="{01FEA95E-2601-4C47-900B-B46BE937D432}" presName="txShp" presStyleLbl="node1" presStyleIdx="2" presStyleCnt="3" custFlipHor="1" custScaleX="103463" custLinFactNeighborX="-34187" custLinFactNeighborY="-381">
        <dgm:presLayoutVars>
          <dgm:bulletEnabled val="1"/>
        </dgm:presLayoutVars>
      </dgm:prSet>
      <dgm:spPr/>
    </dgm:pt>
  </dgm:ptLst>
  <dgm:cxnLst>
    <dgm:cxn modelId="{921F3234-B4A4-415E-BB90-F844A77D7867}" type="presOf" srcId="{9A01B015-A12C-48DE-9E4D-4D5F6AA147EB}" destId="{1B75F3B7-7650-4E3F-A208-9C2245AE829D}" srcOrd="0" destOrd="0" presId="urn:microsoft.com/office/officeart/2005/8/layout/vList3"/>
    <dgm:cxn modelId="{719D5370-A350-4345-BA12-4C0FBF342D8A}" srcId="{898DFE65-D1E2-4898-935B-86444EECCE6B}" destId="{9A01B015-A12C-48DE-9E4D-4D5F6AA147EB}" srcOrd="1" destOrd="0" parTransId="{0BCD7343-5C86-475A-A30C-96636866900A}" sibTransId="{05CFDBE7-2964-46FB-B2B1-937B990F0DE2}"/>
    <dgm:cxn modelId="{7878DB70-4FEC-425E-AD17-9308788322B6}" type="presOf" srcId="{01FEA95E-2601-4C47-900B-B46BE937D432}" destId="{A0FB44D1-69F4-44C8-A8AE-23E194CE0A9B}" srcOrd="0" destOrd="0" presId="urn:microsoft.com/office/officeart/2005/8/layout/vList3"/>
    <dgm:cxn modelId="{45F45258-10C2-441B-8EC3-B11EA62F51BB}" type="presOf" srcId="{08B7063C-F744-429C-B424-80C789ADD078}" destId="{96F475F8-1841-42B2-9870-1E760B0E1E49}" srcOrd="0" destOrd="0" presId="urn:microsoft.com/office/officeart/2005/8/layout/vList3"/>
    <dgm:cxn modelId="{5AE32D96-C21F-4FD9-9144-8E3CC0F58150}" srcId="{898DFE65-D1E2-4898-935B-86444EECCE6B}" destId="{01FEA95E-2601-4C47-900B-B46BE937D432}" srcOrd="2" destOrd="0" parTransId="{50DC065B-63DA-4AB8-A088-B6DFCD77795A}" sibTransId="{7081A65A-31E7-4270-936A-2A138C7D85DB}"/>
    <dgm:cxn modelId="{019A5BB8-A127-4A60-B0EB-AD06DDCA959A}" srcId="{898DFE65-D1E2-4898-935B-86444EECCE6B}" destId="{08B7063C-F744-429C-B424-80C789ADD078}" srcOrd="0" destOrd="0" parTransId="{3FE3EAAF-0551-46E3-9AB8-76D130D32799}" sibTransId="{AD8A6CEF-EA44-46F7-B47F-F04914BE7420}"/>
    <dgm:cxn modelId="{5EE2C6F6-72AD-41E6-A6AD-678895BACC5E}" type="presOf" srcId="{898DFE65-D1E2-4898-935B-86444EECCE6B}" destId="{D2307818-2D3A-4347-A07D-DBBC92A3CEB6}" srcOrd="0" destOrd="0" presId="urn:microsoft.com/office/officeart/2005/8/layout/vList3"/>
    <dgm:cxn modelId="{F4455303-6547-4128-AD99-9B6C21585170}" type="presParOf" srcId="{D2307818-2D3A-4347-A07D-DBBC92A3CEB6}" destId="{95E823F9-5644-4ED1-B4F8-D5B654D6FA4E}" srcOrd="0" destOrd="0" presId="urn:microsoft.com/office/officeart/2005/8/layout/vList3"/>
    <dgm:cxn modelId="{7F5CEA0C-5585-4D3A-A115-118EC91FA1D9}" type="presParOf" srcId="{95E823F9-5644-4ED1-B4F8-D5B654D6FA4E}" destId="{3FDC2F45-D170-4629-8C1D-8C1478CEA794}" srcOrd="0" destOrd="0" presId="urn:microsoft.com/office/officeart/2005/8/layout/vList3"/>
    <dgm:cxn modelId="{84C45FCE-8B17-4743-85E7-4602FED219E5}" type="presParOf" srcId="{95E823F9-5644-4ED1-B4F8-D5B654D6FA4E}" destId="{96F475F8-1841-42B2-9870-1E760B0E1E49}" srcOrd="1" destOrd="0" presId="urn:microsoft.com/office/officeart/2005/8/layout/vList3"/>
    <dgm:cxn modelId="{2936CE02-80ED-436B-A3B0-8D92D8035B1C}" type="presParOf" srcId="{D2307818-2D3A-4347-A07D-DBBC92A3CEB6}" destId="{D455FF13-5917-437F-B9D9-654FEE244A61}" srcOrd="1" destOrd="0" presId="urn:microsoft.com/office/officeart/2005/8/layout/vList3"/>
    <dgm:cxn modelId="{CEBFFA4F-B7F0-4332-B7F3-8AA0AF123AB1}" type="presParOf" srcId="{D2307818-2D3A-4347-A07D-DBBC92A3CEB6}" destId="{2B832948-38C6-489A-B98A-DC8939A741A6}" srcOrd="2" destOrd="0" presId="urn:microsoft.com/office/officeart/2005/8/layout/vList3"/>
    <dgm:cxn modelId="{26B082B4-7BDE-4AFC-9A96-31AB9099B8CB}" type="presParOf" srcId="{2B832948-38C6-489A-B98A-DC8939A741A6}" destId="{D10015D7-AF29-42D4-8C11-DF7DE9E24BF7}" srcOrd="0" destOrd="0" presId="urn:microsoft.com/office/officeart/2005/8/layout/vList3"/>
    <dgm:cxn modelId="{9CE6D115-5C08-443E-ADC1-A7379A30F4BE}" type="presParOf" srcId="{2B832948-38C6-489A-B98A-DC8939A741A6}" destId="{1B75F3B7-7650-4E3F-A208-9C2245AE829D}" srcOrd="1" destOrd="0" presId="urn:microsoft.com/office/officeart/2005/8/layout/vList3"/>
    <dgm:cxn modelId="{8C204CE0-3127-425B-B438-7BCDED4D2D8F}" type="presParOf" srcId="{D2307818-2D3A-4347-A07D-DBBC92A3CEB6}" destId="{F9496C9D-2611-4633-989B-855EF7B24FBC}" srcOrd="3" destOrd="0" presId="urn:microsoft.com/office/officeart/2005/8/layout/vList3"/>
    <dgm:cxn modelId="{C26B01F2-7B64-4FB9-A4DC-ABC1BCB2A72C}" type="presParOf" srcId="{D2307818-2D3A-4347-A07D-DBBC92A3CEB6}" destId="{5B289895-E4AE-4C35-BAF2-5955999E3012}" srcOrd="4" destOrd="0" presId="urn:microsoft.com/office/officeart/2005/8/layout/vList3"/>
    <dgm:cxn modelId="{44A2DD46-2930-45BF-B155-65394A462911}" type="presParOf" srcId="{5B289895-E4AE-4C35-BAF2-5955999E3012}" destId="{2D864E49-6CB8-4944-B522-496FEA2B6C02}" srcOrd="0" destOrd="0" presId="urn:microsoft.com/office/officeart/2005/8/layout/vList3"/>
    <dgm:cxn modelId="{63723042-91B7-45AF-8E75-0BDB8F56D032}" type="presParOf" srcId="{5B289895-E4AE-4C35-BAF2-5955999E3012}" destId="{A0FB44D1-69F4-44C8-A8AE-23E194CE0A9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475F8-1841-42B2-9870-1E760B0E1E49}">
      <dsp:nvSpPr>
        <dsp:cNvPr id="0" name=""/>
        <dsp:cNvSpPr/>
      </dsp:nvSpPr>
      <dsp:spPr>
        <a:xfrm rot="10800000" flipH="1">
          <a:off x="0" y="0"/>
          <a:ext cx="3865503" cy="15063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270" tIns="148590" rIns="277368" bIns="148590" numCol="1" spcCol="1270" anchor="ctr" anchorCtr="0">
          <a:noAutofit/>
        </a:bodyPr>
        <a:lstStyle/>
        <a:p>
          <a:pPr marL="0" lvl="0" indent="0" algn="ctr" defTabSz="1733550">
            <a:lnSpc>
              <a:spcPct val="90000"/>
            </a:lnSpc>
            <a:spcBef>
              <a:spcPct val="0"/>
            </a:spcBef>
            <a:spcAft>
              <a:spcPct val="35000"/>
            </a:spcAft>
            <a:buNone/>
          </a:pPr>
          <a:r>
            <a:rPr lang="en-GB" sz="3900" kern="1200">
              <a:solidFill>
                <a:schemeClr val="bg1"/>
              </a:solidFill>
              <a:latin typeface="+mj-lt"/>
            </a:rPr>
            <a:t>What is Data Engineering</a:t>
          </a:r>
          <a:endParaRPr lang="en-GB" sz="3900" kern="1200">
            <a:solidFill>
              <a:schemeClr val="bg1"/>
            </a:solidFill>
          </a:endParaRPr>
        </a:p>
      </dsp:txBody>
      <dsp:txXfrm rot="10800000">
        <a:off x="0" y="0"/>
        <a:ext cx="3488909" cy="1506376"/>
      </dsp:txXfrm>
    </dsp:sp>
    <dsp:sp modelId="{3FDC2F45-D170-4629-8C1D-8C1478CEA794}">
      <dsp:nvSpPr>
        <dsp:cNvPr id="0" name=""/>
        <dsp:cNvSpPr/>
      </dsp:nvSpPr>
      <dsp:spPr>
        <a:xfrm>
          <a:off x="4122678" y="3011"/>
          <a:ext cx="1506376" cy="150637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1B75F3B7-7650-4E3F-A208-9C2245AE829D}">
      <dsp:nvSpPr>
        <dsp:cNvPr id="0" name=""/>
        <dsp:cNvSpPr/>
      </dsp:nvSpPr>
      <dsp:spPr>
        <a:xfrm rot="10800000" flipH="1">
          <a:off x="0" y="1945977"/>
          <a:ext cx="3893990" cy="15063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270" tIns="148590" rIns="277368" bIns="148590" numCol="1" spcCol="1270" anchor="ctr" anchorCtr="0">
          <a:noAutofit/>
        </a:bodyPr>
        <a:lstStyle/>
        <a:p>
          <a:pPr marL="0" lvl="0" indent="0" algn="ctr" defTabSz="1733550">
            <a:lnSpc>
              <a:spcPct val="90000"/>
            </a:lnSpc>
            <a:spcBef>
              <a:spcPct val="0"/>
            </a:spcBef>
            <a:spcAft>
              <a:spcPct val="35000"/>
            </a:spcAft>
            <a:buNone/>
          </a:pPr>
          <a:r>
            <a:rPr lang="en-GB" sz="3900" kern="1200">
              <a:solidFill>
                <a:schemeClr val="bg1"/>
              </a:solidFill>
              <a:latin typeface="+mj-lt"/>
            </a:rPr>
            <a:t>The Tools and Technology</a:t>
          </a:r>
          <a:endParaRPr lang="en-GB" sz="3900" kern="1200">
            <a:solidFill>
              <a:schemeClr val="bg1"/>
            </a:solidFill>
          </a:endParaRPr>
        </a:p>
      </dsp:txBody>
      <dsp:txXfrm rot="10800000">
        <a:off x="0" y="1945977"/>
        <a:ext cx="3517396" cy="1506376"/>
      </dsp:txXfrm>
    </dsp:sp>
    <dsp:sp modelId="{D10015D7-AF29-42D4-8C11-DF7DE9E24BF7}">
      <dsp:nvSpPr>
        <dsp:cNvPr id="0" name=""/>
        <dsp:cNvSpPr/>
      </dsp:nvSpPr>
      <dsp:spPr>
        <a:xfrm>
          <a:off x="4122678" y="1947845"/>
          <a:ext cx="1506376" cy="150637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B44D1-69F4-44C8-A8AE-23E194CE0A9B}">
      <dsp:nvSpPr>
        <dsp:cNvPr id="0" name=""/>
        <dsp:cNvSpPr/>
      </dsp:nvSpPr>
      <dsp:spPr>
        <a:xfrm rot="10800000" flipH="1">
          <a:off x="0" y="3908105"/>
          <a:ext cx="3872952" cy="15063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270" tIns="148590" rIns="277368" bIns="148590" numCol="1" spcCol="1270" anchor="ctr" anchorCtr="0">
          <a:noAutofit/>
        </a:bodyPr>
        <a:lstStyle/>
        <a:p>
          <a:pPr marL="0" lvl="0" indent="0" algn="ctr" defTabSz="1733550">
            <a:lnSpc>
              <a:spcPct val="90000"/>
            </a:lnSpc>
            <a:spcBef>
              <a:spcPct val="0"/>
            </a:spcBef>
            <a:spcAft>
              <a:spcPct val="35000"/>
            </a:spcAft>
            <a:buNone/>
          </a:pPr>
          <a:r>
            <a:rPr lang="en-GB" sz="3900" kern="1200"/>
            <a:t>How we Got Here</a:t>
          </a:r>
        </a:p>
      </dsp:txBody>
      <dsp:txXfrm rot="10800000">
        <a:off x="0" y="3908105"/>
        <a:ext cx="3496358" cy="1506376"/>
      </dsp:txXfrm>
    </dsp:sp>
    <dsp:sp modelId="{2D864E49-6CB8-4944-B522-496FEA2B6C02}">
      <dsp:nvSpPr>
        <dsp:cNvPr id="0" name=""/>
        <dsp:cNvSpPr/>
      </dsp:nvSpPr>
      <dsp:spPr>
        <a:xfrm>
          <a:off x="4122678" y="3908105"/>
          <a:ext cx="1506376" cy="150637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475F8-1841-42B2-9870-1E760B0E1E49}">
      <dsp:nvSpPr>
        <dsp:cNvPr id="0" name=""/>
        <dsp:cNvSpPr/>
      </dsp:nvSpPr>
      <dsp:spPr>
        <a:xfrm rot="10800000" flipH="1">
          <a:off x="0" y="0"/>
          <a:ext cx="3865503" cy="15063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270" tIns="148590" rIns="277368" bIns="148590" numCol="1" spcCol="1270" anchor="ctr" anchorCtr="0">
          <a:noAutofit/>
        </a:bodyPr>
        <a:lstStyle/>
        <a:p>
          <a:pPr marL="0" lvl="0" indent="0" algn="ctr" defTabSz="1733550">
            <a:lnSpc>
              <a:spcPct val="90000"/>
            </a:lnSpc>
            <a:spcBef>
              <a:spcPct val="0"/>
            </a:spcBef>
            <a:spcAft>
              <a:spcPct val="35000"/>
            </a:spcAft>
            <a:buNone/>
          </a:pPr>
          <a:r>
            <a:rPr lang="en-GB" sz="3900" kern="1200">
              <a:solidFill>
                <a:schemeClr val="bg1"/>
              </a:solidFill>
              <a:latin typeface="+mj-lt"/>
            </a:rPr>
            <a:t>What is Data Engineering</a:t>
          </a:r>
          <a:endParaRPr lang="en-GB" sz="3900" kern="1200">
            <a:solidFill>
              <a:schemeClr val="bg1"/>
            </a:solidFill>
          </a:endParaRPr>
        </a:p>
      </dsp:txBody>
      <dsp:txXfrm rot="10800000">
        <a:off x="0" y="0"/>
        <a:ext cx="3488909" cy="1506376"/>
      </dsp:txXfrm>
    </dsp:sp>
    <dsp:sp modelId="{3FDC2F45-D170-4629-8C1D-8C1478CEA794}">
      <dsp:nvSpPr>
        <dsp:cNvPr id="0" name=""/>
        <dsp:cNvSpPr/>
      </dsp:nvSpPr>
      <dsp:spPr>
        <a:xfrm>
          <a:off x="4122678" y="3011"/>
          <a:ext cx="1506376" cy="1506376"/>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1B75F3B7-7650-4E3F-A208-9C2245AE829D}">
      <dsp:nvSpPr>
        <dsp:cNvPr id="0" name=""/>
        <dsp:cNvSpPr/>
      </dsp:nvSpPr>
      <dsp:spPr>
        <a:xfrm rot="10800000" flipH="1">
          <a:off x="0" y="1945977"/>
          <a:ext cx="3893990" cy="15063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270" tIns="148590" rIns="277368" bIns="148590" numCol="1" spcCol="1270" anchor="ctr" anchorCtr="0">
          <a:noAutofit/>
        </a:bodyPr>
        <a:lstStyle/>
        <a:p>
          <a:pPr marL="0" lvl="0" indent="0" algn="ctr" defTabSz="1733550">
            <a:lnSpc>
              <a:spcPct val="90000"/>
            </a:lnSpc>
            <a:spcBef>
              <a:spcPct val="0"/>
            </a:spcBef>
            <a:spcAft>
              <a:spcPct val="35000"/>
            </a:spcAft>
            <a:buNone/>
          </a:pPr>
          <a:r>
            <a:rPr lang="en-GB" sz="3900" kern="1200">
              <a:solidFill>
                <a:schemeClr val="bg1"/>
              </a:solidFill>
              <a:latin typeface="+mj-lt"/>
            </a:rPr>
            <a:t>The Tools and Technology</a:t>
          </a:r>
          <a:endParaRPr lang="en-GB" sz="3900" kern="1200">
            <a:solidFill>
              <a:schemeClr val="bg1"/>
            </a:solidFill>
          </a:endParaRPr>
        </a:p>
      </dsp:txBody>
      <dsp:txXfrm rot="10800000">
        <a:off x="0" y="1945977"/>
        <a:ext cx="3517396" cy="1506376"/>
      </dsp:txXfrm>
    </dsp:sp>
    <dsp:sp modelId="{D10015D7-AF29-42D4-8C11-DF7DE9E24BF7}">
      <dsp:nvSpPr>
        <dsp:cNvPr id="0" name=""/>
        <dsp:cNvSpPr/>
      </dsp:nvSpPr>
      <dsp:spPr>
        <a:xfrm>
          <a:off x="4122678" y="1947845"/>
          <a:ext cx="1506376" cy="150637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B44D1-69F4-44C8-A8AE-23E194CE0A9B}">
      <dsp:nvSpPr>
        <dsp:cNvPr id="0" name=""/>
        <dsp:cNvSpPr/>
      </dsp:nvSpPr>
      <dsp:spPr>
        <a:xfrm rot="10800000" flipH="1">
          <a:off x="0" y="3908105"/>
          <a:ext cx="3872952" cy="15063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270" tIns="148590" rIns="277368" bIns="148590" numCol="1" spcCol="1270" anchor="ctr" anchorCtr="0">
          <a:noAutofit/>
        </a:bodyPr>
        <a:lstStyle/>
        <a:p>
          <a:pPr marL="0" lvl="0" indent="0" algn="ctr" defTabSz="1733550">
            <a:lnSpc>
              <a:spcPct val="90000"/>
            </a:lnSpc>
            <a:spcBef>
              <a:spcPct val="0"/>
            </a:spcBef>
            <a:spcAft>
              <a:spcPct val="35000"/>
            </a:spcAft>
            <a:buNone/>
          </a:pPr>
          <a:r>
            <a:rPr lang="en-GB" sz="3900" kern="1200"/>
            <a:t>How we Got Here</a:t>
          </a:r>
        </a:p>
      </dsp:txBody>
      <dsp:txXfrm rot="10800000">
        <a:off x="0" y="3908105"/>
        <a:ext cx="3496358" cy="1506376"/>
      </dsp:txXfrm>
    </dsp:sp>
    <dsp:sp modelId="{2D864E49-6CB8-4944-B522-496FEA2B6C02}">
      <dsp:nvSpPr>
        <dsp:cNvPr id="0" name=""/>
        <dsp:cNvSpPr/>
      </dsp:nvSpPr>
      <dsp:spPr>
        <a:xfrm>
          <a:off x="4122678" y="3908105"/>
          <a:ext cx="1506376" cy="1506376"/>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F7E13-A8E6-4CAC-B99B-354A6D4E6DD5}">
      <dsp:nvSpPr>
        <dsp:cNvPr id="0" name=""/>
        <dsp:cNvSpPr/>
      </dsp:nvSpPr>
      <dsp:spPr>
        <a:xfrm>
          <a:off x="0" y="0"/>
          <a:ext cx="5576168" cy="12712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GB" sz="5300" kern="1200"/>
            <a:t>DataFrame</a:t>
          </a:r>
        </a:p>
      </dsp:txBody>
      <dsp:txXfrm>
        <a:off x="62055" y="62055"/>
        <a:ext cx="5452058" cy="1147095"/>
      </dsp:txXfrm>
    </dsp:sp>
    <dsp:sp modelId="{8D51CE07-7F16-4029-ADE8-AFC971E02B3D}">
      <dsp:nvSpPr>
        <dsp:cNvPr id="0" name=""/>
        <dsp:cNvSpPr/>
      </dsp:nvSpPr>
      <dsp:spPr>
        <a:xfrm>
          <a:off x="0" y="1280636"/>
          <a:ext cx="5576168" cy="21393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43" tIns="67310" rIns="376936" bIns="67310" numCol="1" spcCol="1270" anchor="t" anchorCtr="0">
          <a:noAutofit/>
        </a:bodyPr>
        <a:lstStyle/>
        <a:p>
          <a:pPr marL="285750" lvl="1" indent="-285750" algn="l" defTabSz="1822450">
            <a:lnSpc>
              <a:spcPct val="90000"/>
            </a:lnSpc>
            <a:spcBef>
              <a:spcPct val="0"/>
            </a:spcBef>
            <a:spcAft>
              <a:spcPct val="20000"/>
            </a:spcAft>
            <a:buChar char="•"/>
          </a:pPr>
          <a:r>
            <a:rPr lang="en-GB" sz="4100" kern="1200"/>
            <a:t>Schema</a:t>
          </a:r>
        </a:p>
        <a:p>
          <a:pPr marL="285750" lvl="1" indent="-285750" algn="l" defTabSz="1822450">
            <a:lnSpc>
              <a:spcPct val="90000"/>
            </a:lnSpc>
            <a:spcBef>
              <a:spcPct val="0"/>
            </a:spcBef>
            <a:spcAft>
              <a:spcPct val="20000"/>
            </a:spcAft>
            <a:buChar char="•"/>
          </a:pPr>
          <a:r>
            <a:rPr lang="en-GB" sz="4100" kern="1200"/>
            <a:t>Format</a:t>
          </a:r>
        </a:p>
        <a:p>
          <a:pPr marL="285750" lvl="1" indent="-285750" algn="l" defTabSz="1822450">
            <a:lnSpc>
              <a:spcPct val="90000"/>
            </a:lnSpc>
            <a:spcBef>
              <a:spcPct val="0"/>
            </a:spcBef>
            <a:spcAft>
              <a:spcPct val="20000"/>
            </a:spcAft>
            <a:buChar char="•"/>
          </a:pPr>
          <a:r>
            <a:rPr lang="en-GB" sz="4100" kern="1200"/>
            <a:t>Location</a:t>
          </a:r>
        </a:p>
      </dsp:txBody>
      <dsp:txXfrm>
        <a:off x="0" y="1280636"/>
        <a:ext cx="5576168" cy="21393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475F8-1841-42B2-9870-1E760B0E1E49}">
      <dsp:nvSpPr>
        <dsp:cNvPr id="0" name=""/>
        <dsp:cNvSpPr/>
      </dsp:nvSpPr>
      <dsp:spPr>
        <a:xfrm rot="10800000" flipH="1">
          <a:off x="0" y="0"/>
          <a:ext cx="3865503" cy="15063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270" tIns="148590" rIns="277368" bIns="148590" numCol="1" spcCol="1270" anchor="ctr" anchorCtr="0">
          <a:noAutofit/>
        </a:bodyPr>
        <a:lstStyle/>
        <a:p>
          <a:pPr marL="0" lvl="0" indent="0" algn="ctr" defTabSz="1733550">
            <a:lnSpc>
              <a:spcPct val="90000"/>
            </a:lnSpc>
            <a:spcBef>
              <a:spcPct val="0"/>
            </a:spcBef>
            <a:spcAft>
              <a:spcPct val="35000"/>
            </a:spcAft>
            <a:buNone/>
          </a:pPr>
          <a:r>
            <a:rPr lang="en-GB" sz="3900" kern="1200">
              <a:solidFill>
                <a:schemeClr val="bg1"/>
              </a:solidFill>
              <a:latin typeface="+mj-lt"/>
            </a:rPr>
            <a:t>What is Data Engineering</a:t>
          </a:r>
          <a:endParaRPr lang="en-GB" sz="3900" kern="1200">
            <a:solidFill>
              <a:schemeClr val="bg1"/>
            </a:solidFill>
          </a:endParaRPr>
        </a:p>
      </dsp:txBody>
      <dsp:txXfrm rot="10800000">
        <a:off x="0" y="0"/>
        <a:ext cx="3488909" cy="1506376"/>
      </dsp:txXfrm>
    </dsp:sp>
    <dsp:sp modelId="{3FDC2F45-D170-4629-8C1D-8C1478CEA794}">
      <dsp:nvSpPr>
        <dsp:cNvPr id="0" name=""/>
        <dsp:cNvSpPr/>
      </dsp:nvSpPr>
      <dsp:spPr>
        <a:xfrm>
          <a:off x="4122678" y="3011"/>
          <a:ext cx="1506376" cy="1506376"/>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dsp:style>
    </dsp:sp>
    <dsp:sp modelId="{1B75F3B7-7650-4E3F-A208-9C2245AE829D}">
      <dsp:nvSpPr>
        <dsp:cNvPr id="0" name=""/>
        <dsp:cNvSpPr/>
      </dsp:nvSpPr>
      <dsp:spPr>
        <a:xfrm rot="10800000" flipH="1">
          <a:off x="0" y="1945977"/>
          <a:ext cx="3893990" cy="15063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270" tIns="148590" rIns="277368" bIns="148590" numCol="1" spcCol="1270" anchor="ctr" anchorCtr="0">
          <a:noAutofit/>
        </a:bodyPr>
        <a:lstStyle/>
        <a:p>
          <a:pPr marL="0" lvl="0" indent="0" algn="ctr" defTabSz="1733550">
            <a:lnSpc>
              <a:spcPct val="90000"/>
            </a:lnSpc>
            <a:spcBef>
              <a:spcPct val="0"/>
            </a:spcBef>
            <a:spcAft>
              <a:spcPct val="35000"/>
            </a:spcAft>
            <a:buNone/>
          </a:pPr>
          <a:r>
            <a:rPr lang="en-GB" sz="3900" kern="1200">
              <a:solidFill>
                <a:schemeClr val="bg1"/>
              </a:solidFill>
              <a:latin typeface="+mj-lt"/>
            </a:rPr>
            <a:t>The Tools and Technology</a:t>
          </a:r>
          <a:endParaRPr lang="en-GB" sz="3900" kern="1200">
            <a:solidFill>
              <a:schemeClr val="bg1"/>
            </a:solidFill>
          </a:endParaRPr>
        </a:p>
      </dsp:txBody>
      <dsp:txXfrm rot="10800000">
        <a:off x="0" y="1945977"/>
        <a:ext cx="3517396" cy="1506376"/>
      </dsp:txXfrm>
    </dsp:sp>
    <dsp:sp modelId="{D10015D7-AF29-42D4-8C11-DF7DE9E24BF7}">
      <dsp:nvSpPr>
        <dsp:cNvPr id="0" name=""/>
        <dsp:cNvSpPr/>
      </dsp:nvSpPr>
      <dsp:spPr>
        <a:xfrm>
          <a:off x="4122678" y="1947845"/>
          <a:ext cx="1506376" cy="1506376"/>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FB44D1-69F4-44C8-A8AE-23E194CE0A9B}">
      <dsp:nvSpPr>
        <dsp:cNvPr id="0" name=""/>
        <dsp:cNvSpPr/>
      </dsp:nvSpPr>
      <dsp:spPr>
        <a:xfrm rot="10800000" flipH="1">
          <a:off x="0" y="3908105"/>
          <a:ext cx="3872952" cy="1506376"/>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4270" tIns="148590" rIns="277368" bIns="148590" numCol="1" spcCol="1270" anchor="ctr" anchorCtr="0">
          <a:noAutofit/>
        </a:bodyPr>
        <a:lstStyle/>
        <a:p>
          <a:pPr marL="0" lvl="0" indent="0" algn="ctr" defTabSz="1733550">
            <a:lnSpc>
              <a:spcPct val="90000"/>
            </a:lnSpc>
            <a:spcBef>
              <a:spcPct val="0"/>
            </a:spcBef>
            <a:spcAft>
              <a:spcPct val="35000"/>
            </a:spcAft>
            <a:buNone/>
          </a:pPr>
          <a:r>
            <a:rPr lang="en-GB" sz="3900" kern="1200"/>
            <a:t>How we Got Here</a:t>
          </a:r>
        </a:p>
      </dsp:txBody>
      <dsp:txXfrm rot="10800000">
        <a:off x="0" y="3908105"/>
        <a:ext cx="3496358" cy="1506376"/>
      </dsp:txXfrm>
    </dsp:sp>
    <dsp:sp modelId="{2D864E49-6CB8-4944-B522-496FEA2B6C02}">
      <dsp:nvSpPr>
        <dsp:cNvPr id="0" name=""/>
        <dsp:cNvSpPr/>
      </dsp:nvSpPr>
      <dsp:spPr>
        <a:xfrm>
          <a:off x="4122678" y="3908105"/>
          <a:ext cx="1506376" cy="1506376"/>
        </a:xfrm>
        <a:prstGeom prst="ellipse">
          <a:avLst/>
        </a:prstGeom>
        <a:blipFill rotWithShape="1">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B8792-566F-4062-B62C-AD6C6FDB3602}" type="datetimeFigureOut">
              <a:rPr lang="en-GB" smtClean="0"/>
              <a:t>29/08/2022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8A1C6-F2CE-4567-8F1B-2A3B093BB1B9}" type="slidenum">
              <a:rPr lang="en-GB" smtClean="0"/>
              <a:t>‹#›</a:t>
            </a:fld>
            <a:endParaRPr lang="en-GB"/>
          </a:p>
        </p:txBody>
      </p:sp>
    </p:spTree>
    <p:extLst>
      <p:ext uri="{BB962C8B-B14F-4D97-AF65-F5344CB8AC3E}">
        <p14:creationId xmlns:p14="http://schemas.microsoft.com/office/powerpoint/2010/main" val="3282823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you want do be a Data Engineer Right?</a:t>
            </a:r>
          </a:p>
        </p:txBody>
      </p:sp>
      <p:sp>
        <p:nvSpPr>
          <p:cNvPr id="4" name="Slide Number Placeholder 3"/>
          <p:cNvSpPr>
            <a:spLocks noGrp="1"/>
          </p:cNvSpPr>
          <p:nvPr>
            <p:ph type="sldNum" sz="quarter" idx="5"/>
          </p:nvPr>
        </p:nvSpPr>
        <p:spPr/>
        <p:txBody>
          <a:bodyPr/>
          <a:lstStyle/>
          <a:p>
            <a:fld id="{4588A1C6-F2CE-4567-8F1B-2A3B093BB1B9}" type="slidenum">
              <a:rPr lang="en-GB" smtClean="0"/>
              <a:t>1</a:t>
            </a:fld>
            <a:endParaRPr lang="en-GB"/>
          </a:p>
        </p:txBody>
      </p:sp>
    </p:spTree>
    <p:extLst>
      <p:ext uri="{BB962C8B-B14F-4D97-AF65-F5344CB8AC3E}">
        <p14:creationId xmlns:p14="http://schemas.microsoft.com/office/powerpoint/2010/main" val="348500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Mikey 5 mins</a:t>
            </a:r>
          </a:p>
          <a:p>
            <a:endParaRPr lang="en-GB"/>
          </a:p>
          <a:p>
            <a:r>
              <a:rPr lang="en-GB"/>
              <a:t>First up, what is a data </a:t>
            </a:r>
            <a:r>
              <a:rPr lang="en-GB" err="1"/>
              <a:t>enginner</a:t>
            </a:r>
            <a:endParaRPr lang="en-GB"/>
          </a:p>
          <a:p>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10</a:t>
            </a:fld>
            <a:endParaRPr lang="en-GB"/>
          </a:p>
        </p:txBody>
      </p:sp>
    </p:spTree>
    <p:extLst>
      <p:ext uri="{BB962C8B-B14F-4D97-AF65-F5344CB8AC3E}">
        <p14:creationId xmlns:p14="http://schemas.microsoft.com/office/powerpoint/2010/main" val="131039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4400"/>
              <a:t>So earlier we identified a group of roles or persona’s with the data industry, each of these has a number of skills that make them important to delivering and managing data solutions </a:t>
            </a:r>
          </a:p>
          <a:p>
            <a:endParaRPr lang="en-GB" sz="4400"/>
          </a:p>
          <a:p>
            <a:r>
              <a:rPr lang="en-GB" sz="4400"/>
              <a:t>A data engineer will have many of these skill and will also be an expert in some of them</a:t>
            </a:r>
          </a:p>
        </p:txBody>
      </p:sp>
      <p:sp>
        <p:nvSpPr>
          <p:cNvPr id="4" name="Slide Number Placeholder 3"/>
          <p:cNvSpPr>
            <a:spLocks noGrp="1"/>
          </p:cNvSpPr>
          <p:nvPr>
            <p:ph type="sldNum" sz="quarter" idx="5"/>
          </p:nvPr>
        </p:nvSpPr>
        <p:spPr/>
        <p:txBody>
          <a:bodyPr/>
          <a:lstStyle/>
          <a:p>
            <a:fld id="{4588A1C6-F2CE-4567-8F1B-2A3B093BB1B9}" type="slidenum">
              <a:rPr lang="en-GB" smtClean="0"/>
              <a:t>11</a:t>
            </a:fld>
            <a:endParaRPr lang="en-GB"/>
          </a:p>
        </p:txBody>
      </p:sp>
    </p:spTree>
    <p:extLst>
      <p:ext uri="{BB962C8B-B14F-4D97-AF65-F5344CB8AC3E}">
        <p14:creationId xmlns:p14="http://schemas.microsoft.com/office/powerpoint/2010/main" val="4176873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Infract the data engineer, is a combination of parts of all these rolls, Data Engineers come from many different backgrounds and it’s a very wide role each brining different specialties and skills ranging from the data heavy roles such as BI to those heavily invested in Spark and Massively Parallel processing systems, Data Engineers often come with backgrounds in Kubernetes and open source backgrounds. </a:t>
            </a:r>
          </a:p>
          <a:p>
            <a:endParaRPr lang="en-GB"/>
          </a:p>
          <a:p>
            <a:r>
              <a:rPr lang="en-GB"/>
              <a:t>Now there might be a worry that data engineers are replacing current data teams, absolutely not, this is an evolution to provide businesses and teams with more opportunities, our aim as Data Engineers work in teams combining expertise and experience to deliver more complex data solutions</a:t>
            </a:r>
          </a:p>
        </p:txBody>
      </p:sp>
      <p:sp>
        <p:nvSpPr>
          <p:cNvPr id="4" name="Slide Number Placeholder 3"/>
          <p:cNvSpPr>
            <a:spLocks noGrp="1"/>
          </p:cNvSpPr>
          <p:nvPr>
            <p:ph type="sldNum" sz="quarter" idx="5"/>
          </p:nvPr>
        </p:nvSpPr>
        <p:spPr/>
        <p:txBody>
          <a:bodyPr/>
          <a:lstStyle/>
          <a:p>
            <a:fld id="{4588A1C6-F2CE-4567-8F1B-2A3B093BB1B9}" type="slidenum">
              <a:rPr lang="en-GB" smtClean="0"/>
              <a:t>12</a:t>
            </a:fld>
            <a:endParaRPr lang="en-GB"/>
          </a:p>
        </p:txBody>
      </p:sp>
    </p:spTree>
    <p:extLst>
      <p:ext uri="{BB962C8B-B14F-4D97-AF65-F5344CB8AC3E}">
        <p14:creationId xmlns:p14="http://schemas.microsoft.com/office/powerpoint/2010/main" val="1076244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we’re not all about ETL pipelines although it is one of the key area’s in our role</a:t>
            </a:r>
          </a:p>
          <a:p>
            <a:r>
              <a:rPr lang="en-GB"/>
              <a:t>we will build data processing and analytical pipelines but we will also optimize the flow of data and enable data at scale.  </a:t>
            </a:r>
          </a:p>
          <a:p>
            <a:r>
              <a:rPr lang="en-GB"/>
              <a:t>To do this data engineer will understand many technologies from data processing engines, storage and orchestration tools we also need to be able to develop our own tools to solve specific problems we may have in processing the data.</a:t>
            </a:r>
          </a:p>
          <a:p>
            <a:r>
              <a:rPr lang="en-GB"/>
              <a:t>**click</a:t>
            </a:r>
          </a:p>
          <a:p>
            <a:r>
              <a:rPr lang="en-GB"/>
              <a:t>We also need to understand the stakeholder requirements and be able to architect solutions based on these</a:t>
            </a:r>
          </a:p>
          <a:p>
            <a:r>
              <a:rPr lang="en-GB"/>
              <a:t>**click</a:t>
            </a:r>
          </a:p>
          <a:p>
            <a:r>
              <a:rPr lang="en-GB"/>
              <a:t>Data engineers also need to need to work with a number of roles to accomplish our goals wo work closely with teams such as data scientists software engineers and business analysts.  </a:t>
            </a:r>
          </a:p>
        </p:txBody>
      </p:sp>
      <p:sp>
        <p:nvSpPr>
          <p:cNvPr id="4" name="Slide Number Placeholder 3"/>
          <p:cNvSpPr>
            <a:spLocks noGrp="1"/>
          </p:cNvSpPr>
          <p:nvPr>
            <p:ph type="sldNum" sz="quarter" idx="5"/>
          </p:nvPr>
        </p:nvSpPr>
        <p:spPr/>
        <p:txBody>
          <a:bodyPr/>
          <a:lstStyle/>
          <a:p>
            <a:fld id="{4588A1C6-F2CE-4567-8F1B-2A3B093BB1B9}" type="slidenum">
              <a:rPr lang="en-GB" smtClean="0"/>
              <a:t>14</a:t>
            </a:fld>
            <a:endParaRPr lang="en-GB"/>
          </a:p>
        </p:txBody>
      </p:sp>
    </p:spTree>
    <p:extLst>
      <p:ext uri="{BB962C8B-B14F-4D97-AF65-F5344CB8AC3E}">
        <p14:creationId xmlns:p14="http://schemas.microsoft.com/office/powerpoint/2010/main" val="30563053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we now have a picture of what a data engineer is, next we’re going to introduce some of the technologies and tools before moving into how we got here</a:t>
            </a:r>
          </a:p>
          <a:p>
            <a:endParaRPr lang="en-GB"/>
          </a:p>
          <a:p>
            <a:r>
              <a:rPr lang="en-GB"/>
              <a:t>I’m going to hand you over to Ust who is going to start to look at the Tools and Technology used in data engineering, over to you Ust</a:t>
            </a:r>
          </a:p>
        </p:txBody>
      </p:sp>
      <p:sp>
        <p:nvSpPr>
          <p:cNvPr id="4" name="Slide Number Placeholder 3"/>
          <p:cNvSpPr>
            <a:spLocks noGrp="1"/>
          </p:cNvSpPr>
          <p:nvPr>
            <p:ph type="sldNum" sz="quarter" idx="5"/>
          </p:nvPr>
        </p:nvSpPr>
        <p:spPr/>
        <p:txBody>
          <a:bodyPr/>
          <a:lstStyle/>
          <a:p>
            <a:fld id="{4588A1C6-F2CE-4567-8F1B-2A3B093BB1B9}" type="slidenum">
              <a:rPr lang="en-GB" smtClean="0"/>
              <a:t>15</a:t>
            </a:fld>
            <a:endParaRPr lang="en-GB"/>
          </a:p>
        </p:txBody>
      </p:sp>
    </p:spTree>
    <p:extLst>
      <p:ext uri="{BB962C8B-B14F-4D97-AF65-F5344CB8AC3E}">
        <p14:creationId xmlns:p14="http://schemas.microsoft.com/office/powerpoint/2010/main" val="240894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Ust 2-3 mins</a:t>
            </a:r>
          </a:p>
          <a:p>
            <a:endParaRPr lang="en-US"/>
          </a:p>
          <a:p>
            <a:r>
              <a:rPr lang="en-US"/>
              <a:t>In the old world, we had our enterprise data warehouse, which largely took from relational source systems and transformed data into our dimensional model</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17</a:t>
            </a:fld>
            <a:endParaRPr lang="en-GB"/>
          </a:p>
        </p:txBody>
      </p:sp>
    </p:spTree>
    <p:extLst>
      <p:ext uri="{BB962C8B-B14F-4D97-AF65-F5344CB8AC3E}">
        <p14:creationId xmlns:p14="http://schemas.microsoft.com/office/powerpoint/2010/main" val="838290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Ust</a:t>
            </a:r>
          </a:p>
          <a:p>
            <a:r>
              <a:rPr lang="en-US"/>
              <a:t>This was all orchestrated using SSIS, or some other ETL tool, and would typically be a package per table per process, with some dependencies thrown in to help make it run smoothly</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18</a:t>
            </a:fld>
            <a:endParaRPr lang="en-GB"/>
          </a:p>
        </p:txBody>
      </p:sp>
    </p:spTree>
    <p:extLst>
      <p:ext uri="{BB962C8B-B14F-4D97-AF65-F5344CB8AC3E}">
        <p14:creationId xmlns:p14="http://schemas.microsoft.com/office/powerpoint/2010/main" val="36170700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Ust</a:t>
            </a:r>
          </a:p>
          <a:p>
            <a:r>
              <a:rPr lang="en-US"/>
              <a:t>But as ETL Developers, we want…</a:t>
            </a:r>
          </a:p>
          <a:p>
            <a:endParaRPr lang="en-US"/>
          </a:p>
          <a:p>
            <a:r>
              <a:rPr lang="en-US"/>
              <a:t>as little effort as possible in creating our processes</a:t>
            </a:r>
          </a:p>
          <a:p>
            <a:endParaRPr lang="en-US"/>
          </a:p>
          <a:p>
            <a:r>
              <a:rPr lang="en-US"/>
              <a:t>want to apply the same process to as many things as possible</a:t>
            </a:r>
          </a:p>
          <a:p>
            <a:endParaRPr lang="en-US"/>
          </a:p>
          <a:p>
            <a:r>
              <a:rPr lang="en-US"/>
              <a:t>And to do that across many different file formats and not just relational – or some super flakey flat file reader</a:t>
            </a:r>
          </a:p>
          <a:p>
            <a:endParaRPr lang="en-US"/>
          </a:p>
          <a:p>
            <a:r>
              <a:rPr lang="en-US"/>
              <a:t>And we want it to scale up and down, without the constraints of infrastructure</a:t>
            </a:r>
          </a:p>
          <a:p>
            <a:endParaRPr lang="en-US"/>
          </a:p>
          <a:p>
            <a:r>
              <a:rPr lang="en-US"/>
              <a:t>We want it to be agile and enable iterative development</a:t>
            </a:r>
          </a:p>
          <a:p>
            <a:endParaRPr lang="en-US"/>
          </a:p>
          <a:p>
            <a:r>
              <a:rPr lang="en-US"/>
              <a:t>And we want it to be supportable – so it can be picked up by almost anyone and not just deep experts</a:t>
            </a:r>
          </a:p>
          <a:p>
            <a:endParaRPr lang="en-US"/>
          </a:p>
          <a:p>
            <a:r>
              <a:rPr lang="en-US"/>
              <a:t>SSIS, and other on-prem tools, tick some boxes but not all. Therefore, it fails.</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19</a:t>
            </a:fld>
            <a:endParaRPr lang="en-GB"/>
          </a:p>
        </p:txBody>
      </p:sp>
    </p:spTree>
    <p:extLst>
      <p:ext uri="{BB962C8B-B14F-4D97-AF65-F5344CB8AC3E}">
        <p14:creationId xmlns:p14="http://schemas.microsoft.com/office/powerpoint/2010/main" val="1676966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Anna 10 mis</a:t>
            </a:r>
          </a:p>
        </p:txBody>
      </p:sp>
      <p:sp>
        <p:nvSpPr>
          <p:cNvPr id="4" name="Slide Number Placeholder 3"/>
          <p:cNvSpPr>
            <a:spLocks noGrp="1"/>
          </p:cNvSpPr>
          <p:nvPr>
            <p:ph type="sldNum" sz="quarter" idx="5"/>
          </p:nvPr>
        </p:nvSpPr>
        <p:spPr/>
        <p:txBody>
          <a:bodyPr/>
          <a:lstStyle/>
          <a:p>
            <a:fld id="{4588A1C6-F2CE-4567-8F1B-2A3B093BB1B9}" type="slidenum">
              <a:rPr lang="en-GB" smtClean="0"/>
              <a:t>20</a:t>
            </a:fld>
            <a:endParaRPr lang="en-GB"/>
          </a:p>
        </p:txBody>
      </p:sp>
    </p:spTree>
    <p:extLst>
      <p:ext uri="{BB962C8B-B14F-4D97-AF65-F5344CB8AC3E}">
        <p14:creationId xmlns:p14="http://schemas.microsoft.com/office/powerpoint/2010/main" val="1900748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67BBB09-D9D9-43FB-ABC7-B41E137EB8D5}" type="slidenum">
              <a:rPr lang="en-GB" smtClean="0"/>
              <a:t>22</a:t>
            </a:fld>
            <a:endParaRPr lang="en-GB"/>
          </a:p>
        </p:txBody>
      </p:sp>
    </p:spTree>
    <p:extLst>
      <p:ext uri="{BB962C8B-B14F-4D97-AF65-F5344CB8AC3E}">
        <p14:creationId xmlns:p14="http://schemas.microsoft.com/office/powerpoint/2010/main" val="241782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Maybe but maybe just not yet</a:t>
            </a:r>
          </a:p>
        </p:txBody>
      </p:sp>
      <p:sp>
        <p:nvSpPr>
          <p:cNvPr id="4" name="Slide Number Placeholder 3"/>
          <p:cNvSpPr>
            <a:spLocks noGrp="1"/>
          </p:cNvSpPr>
          <p:nvPr>
            <p:ph type="sldNum" sz="quarter" idx="5"/>
          </p:nvPr>
        </p:nvSpPr>
        <p:spPr/>
        <p:txBody>
          <a:bodyPr/>
          <a:lstStyle/>
          <a:p>
            <a:fld id="{4588A1C6-F2CE-4567-8F1B-2A3B093BB1B9}" type="slidenum">
              <a:rPr lang="en-GB" smtClean="0"/>
              <a:t>2</a:t>
            </a:fld>
            <a:endParaRPr lang="en-GB"/>
          </a:p>
        </p:txBody>
      </p:sp>
    </p:spTree>
    <p:extLst>
      <p:ext uri="{BB962C8B-B14F-4D97-AF65-F5344CB8AC3E}">
        <p14:creationId xmlns:p14="http://schemas.microsoft.com/office/powerpoint/2010/main" val="2490402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focus on ADF</a:t>
            </a:r>
          </a:p>
        </p:txBody>
      </p:sp>
      <p:sp>
        <p:nvSpPr>
          <p:cNvPr id="4" name="Slide Number Placeholder 3"/>
          <p:cNvSpPr>
            <a:spLocks noGrp="1"/>
          </p:cNvSpPr>
          <p:nvPr>
            <p:ph type="sldNum" sz="quarter" idx="5"/>
          </p:nvPr>
        </p:nvSpPr>
        <p:spPr/>
        <p:txBody>
          <a:bodyPr/>
          <a:lstStyle/>
          <a:p>
            <a:fld id="{4588A1C6-F2CE-4567-8F1B-2A3B093BB1B9}" type="slidenum">
              <a:rPr lang="en-GB" smtClean="0"/>
              <a:t>24</a:t>
            </a:fld>
            <a:endParaRPr lang="en-GB"/>
          </a:p>
        </p:txBody>
      </p:sp>
    </p:spTree>
    <p:extLst>
      <p:ext uri="{BB962C8B-B14F-4D97-AF65-F5344CB8AC3E}">
        <p14:creationId xmlns:p14="http://schemas.microsoft.com/office/powerpoint/2010/main" val="2552199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Hand over to Mikey</a:t>
            </a:r>
          </a:p>
        </p:txBody>
      </p:sp>
      <p:sp>
        <p:nvSpPr>
          <p:cNvPr id="4" name="Slide Number Placeholder 3"/>
          <p:cNvSpPr>
            <a:spLocks noGrp="1"/>
          </p:cNvSpPr>
          <p:nvPr>
            <p:ph type="sldNum" sz="quarter" idx="5"/>
          </p:nvPr>
        </p:nvSpPr>
        <p:spPr/>
        <p:txBody>
          <a:bodyPr/>
          <a:lstStyle/>
          <a:p>
            <a:fld id="{4588A1C6-F2CE-4567-8F1B-2A3B093BB1B9}" type="slidenum">
              <a:rPr lang="en-GB" smtClean="0"/>
              <a:t>35</a:t>
            </a:fld>
            <a:endParaRPr lang="en-GB"/>
          </a:p>
        </p:txBody>
      </p:sp>
    </p:spTree>
    <p:extLst>
      <p:ext uri="{BB962C8B-B14F-4D97-AF65-F5344CB8AC3E}">
        <p14:creationId xmlns:p14="http://schemas.microsoft.com/office/powerpoint/2010/main" val="9176616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Mikey 5 mins</a:t>
            </a:r>
          </a:p>
          <a:p>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36</a:t>
            </a:fld>
            <a:endParaRPr lang="en-GB"/>
          </a:p>
        </p:txBody>
      </p:sp>
    </p:spTree>
    <p:extLst>
      <p:ext uri="{BB962C8B-B14F-4D97-AF65-F5344CB8AC3E}">
        <p14:creationId xmlns:p14="http://schemas.microsoft.com/office/powerpoint/2010/main" val="4100223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a:t>
            </a:r>
            <a:r>
              <a:rPr lang="en-GB" err="1"/>
              <a:t>databricks</a:t>
            </a:r>
            <a:r>
              <a:rPr lang="en-GB"/>
              <a:t> is Data and AI service that is optimised for Azure, its tightly integrated with other services such as Azure data lake azure, azure data factory, azure machine learning, synapse and other azure services allowing you store your data on a single simple platform and unify analytics and AI workloads</a:t>
            </a:r>
          </a:p>
          <a:p>
            <a:endParaRPr lang="en-GB"/>
          </a:p>
          <a:p>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37</a:t>
            </a:fld>
            <a:endParaRPr lang="en-GB"/>
          </a:p>
        </p:txBody>
      </p:sp>
    </p:spTree>
    <p:extLst>
      <p:ext uri="{BB962C8B-B14F-4D97-AF65-F5344CB8AC3E}">
        <p14:creationId xmlns:p14="http://schemas.microsoft.com/office/powerpoint/2010/main" val="4029933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Databricks is a third party company, founded by the team behind Apache Spark while at UC Berkley, Spark is an open source project that started in 2009, went open source in 2010 and was donated to Apache in 2013 and became Apache spark</a:t>
            </a:r>
          </a:p>
          <a:p>
            <a:r>
              <a:rPr lang="en-GB" dirty="0"/>
              <a:t>Apache Spark is a framework for executing code in parallel across many different computers, Databricks is a hosted implementation of spark designed to simplify the management of clusters and interfaces to ensure production  level stability of the Spark platform which can be challenging for many organisations.  One of the advantages of Databricks over other spark based services it the Databricks will usually have the most upto date release of the spark engine and will maintain a fast release cadence of version. </a:t>
            </a:r>
          </a:p>
        </p:txBody>
      </p:sp>
      <p:sp>
        <p:nvSpPr>
          <p:cNvPr id="4" name="Slide Number Placeholder 3"/>
          <p:cNvSpPr>
            <a:spLocks noGrp="1"/>
          </p:cNvSpPr>
          <p:nvPr>
            <p:ph type="sldNum" sz="quarter" idx="5"/>
          </p:nvPr>
        </p:nvSpPr>
        <p:spPr/>
        <p:txBody>
          <a:bodyPr/>
          <a:lstStyle/>
          <a:p>
            <a:fld id="{4588A1C6-F2CE-4567-8F1B-2A3B093BB1B9}" type="slidenum">
              <a:rPr lang="en-GB" smtClean="0"/>
              <a:t>38</a:t>
            </a:fld>
            <a:endParaRPr lang="en-GB"/>
          </a:p>
        </p:txBody>
      </p:sp>
    </p:spTree>
    <p:extLst>
      <p:ext uri="{BB962C8B-B14F-4D97-AF65-F5344CB8AC3E}">
        <p14:creationId xmlns:p14="http://schemas.microsoft.com/office/powerpoint/2010/main" val="3565933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Databricks has a number of fundamental tools that you need to understand, the key tools </a:t>
            </a:r>
          </a:p>
          <a:p>
            <a:r>
              <a:rPr lang="en-GB"/>
              <a:t>The workspace allows you to organise the work you are doing on Databricks, think of it like a folder structure on your computer it allows you to save and share notebooks and libraires with other users, the workspace isn’t connected to your data its simply a way to organise your code</a:t>
            </a:r>
          </a:p>
          <a:p>
            <a:r>
              <a:rPr lang="en-GB"/>
              <a:t>Clusters in Databricks are groups of computers that you treat as a single unit, they allow you to </a:t>
            </a:r>
            <a:r>
              <a:rPr lang="en-GB" err="1"/>
              <a:t>excute</a:t>
            </a:r>
            <a:r>
              <a:rPr lang="en-GB"/>
              <a:t> the code in your notebooks, libraries or process data sets</a:t>
            </a:r>
          </a:p>
          <a:p>
            <a:r>
              <a:rPr lang="en-GB"/>
              <a:t>Notebooks are collections of cells containing code to be executed, notebook cells can be written in python </a:t>
            </a:r>
            <a:r>
              <a:rPr lang="en-GB" err="1"/>
              <a:t>scarla</a:t>
            </a:r>
            <a:r>
              <a:rPr lang="en-GB"/>
              <a:t> </a:t>
            </a:r>
            <a:r>
              <a:rPr lang="en-GB" err="1"/>
              <a:t>sql</a:t>
            </a:r>
            <a:r>
              <a:rPr lang="en-GB"/>
              <a:t> r and </a:t>
            </a:r>
            <a:r>
              <a:rPr lang="en-GB" err="1"/>
              <a:t>makedown</a:t>
            </a:r>
            <a:r>
              <a:rPr lang="en-GB"/>
              <a:t>, to execute the code the notebook needs to be attached to a cluster. </a:t>
            </a:r>
          </a:p>
          <a:p>
            <a:r>
              <a:rPr lang="en-GB" b="0" i="0">
                <a:solidFill>
                  <a:srgbClr val="333333"/>
                </a:solidFill>
                <a:effectLst/>
                <a:latin typeface="Helvetica Neue"/>
              </a:rPr>
              <a:t>Libraries are packages or modules that provide additional functionality that you need to solve your business problems. These may be custom written Scala or Java jars; python eggs or custom written packages. You can write and upload these manually or you may install them directly via package management utilities like </a:t>
            </a:r>
            <a:r>
              <a:rPr lang="en-GB" b="0" i="0" err="1">
                <a:solidFill>
                  <a:srgbClr val="333333"/>
                </a:solidFill>
                <a:effectLst/>
                <a:latin typeface="Helvetica Neue"/>
              </a:rPr>
              <a:t>pypi</a:t>
            </a:r>
            <a:r>
              <a:rPr lang="en-GB" b="0" i="0">
                <a:solidFill>
                  <a:srgbClr val="333333"/>
                </a:solidFill>
                <a:effectLst/>
                <a:latin typeface="Helvetica Neue"/>
              </a:rPr>
              <a:t> or maven</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39</a:t>
            </a:fld>
            <a:endParaRPr lang="en-GB"/>
          </a:p>
        </p:txBody>
      </p:sp>
    </p:spTree>
    <p:extLst>
      <p:ext uri="{BB962C8B-B14F-4D97-AF65-F5344CB8AC3E}">
        <p14:creationId xmlns:p14="http://schemas.microsoft.com/office/powerpoint/2010/main" val="2090231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Ust 3-5 mins</a:t>
            </a:r>
          </a:p>
          <a:p>
            <a:endParaRPr lang="en-US"/>
          </a:p>
          <a:p>
            <a:r>
              <a:rPr lang="en-US"/>
              <a:t>Synapse is this one stop shop for development, incorporating features from ADF like Data Pipelines and Mapping Data Flows</a:t>
            </a:r>
          </a:p>
          <a:p>
            <a:endParaRPr lang="en-US"/>
          </a:p>
          <a:p>
            <a:r>
              <a:rPr lang="en-US"/>
              <a:t>But also with Spark functionality – making it a well placed alternative to Databricks</a:t>
            </a:r>
          </a:p>
          <a:p>
            <a:endParaRPr lang="en-US"/>
          </a:p>
          <a:p>
            <a:r>
              <a:rPr lang="en-US"/>
              <a:t>It also includes different serving options, in Dedicated SQL Pools and Serverless SQL Pools – giving flexibility to engineering teams and users.</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40</a:t>
            </a:fld>
            <a:endParaRPr lang="en-GB"/>
          </a:p>
        </p:txBody>
      </p:sp>
    </p:spTree>
    <p:extLst>
      <p:ext uri="{BB962C8B-B14F-4D97-AF65-F5344CB8AC3E}">
        <p14:creationId xmlns:p14="http://schemas.microsoft.com/office/powerpoint/2010/main" val="3638629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Ust</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41</a:t>
            </a:fld>
            <a:endParaRPr lang="en-GB"/>
          </a:p>
        </p:txBody>
      </p:sp>
    </p:spTree>
    <p:extLst>
      <p:ext uri="{BB962C8B-B14F-4D97-AF65-F5344CB8AC3E}">
        <p14:creationId xmlns:p14="http://schemas.microsoft.com/office/powerpoint/2010/main" val="29673163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Ust</a:t>
            </a:r>
          </a:p>
          <a:p>
            <a:endParaRPr lang="en-US"/>
          </a:p>
          <a:p>
            <a:r>
              <a:rPr lang="en-US"/>
              <a:t>Good for ad-hoc / occasional access, but also for logical data warehouses where you don’t necessarily need the formality and structure of alternatives like Dedicated SQL Pools</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42</a:t>
            </a:fld>
            <a:endParaRPr lang="en-GB"/>
          </a:p>
        </p:txBody>
      </p:sp>
    </p:spTree>
    <p:extLst>
      <p:ext uri="{BB962C8B-B14F-4D97-AF65-F5344CB8AC3E}">
        <p14:creationId xmlns:p14="http://schemas.microsoft.com/office/powerpoint/2010/main" val="2423808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Ust</a:t>
            </a:r>
          </a:p>
          <a:p>
            <a:endParaRPr lang="en-US"/>
          </a:p>
          <a:p>
            <a:r>
              <a:rPr lang="en-US"/>
              <a:t>This is more aligned to the traditional enterprise data warehouse model – where datasets are also HUGE.</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43</a:t>
            </a:fld>
            <a:endParaRPr lang="en-GB"/>
          </a:p>
        </p:txBody>
      </p:sp>
    </p:spTree>
    <p:extLst>
      <p:ext uri="{BB962C8B-B14F-4D97-AF65-F5344CB8AC3E}">
        <p14:creationId xmlns:p14="http://schemas.microsoft.com/office/powerpoint/2010/main" val="2688905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hopefully we’ll already have a few of you guys hear who have already had look into this, you’re learning some of the skills been to some session this week and thought lets do this</a:t>
            </a:r>
          </a:p>
        </p:txBody>
      </p:sp>
      <p:sp>
        <p:nvSpPr>
          <p:cNvPr id="4" name="Slide Number Placeholder 3"/>
          <p:cNvSpPr>
            <a:spLocks noGrp="1"/>
          </p:cNvSpPr>
          <p:nvPr>
            <p:ph type="sldNum" sz="quarter" idx="5"/>
          </p:nvPr>
        </p:nvSpPr>
        <p:spPr/>
        <p:txBody>
          <a:bodyPr/>
          <a:lstStyle/>
          <a:p>
            <a:fld id="{4588A1C6-F2CE-4567-8F1B-2A3B093BB1B9}" type="slidenum">
              <a:rPr lang="en-GB" smtClean="0"/>
              <a:t>3</a:t>
            </a:fld>
            <a:endParaRPr lang="en-GB"/>
          </a:p>
        </p:txBody>
      </p:sp>
    </p:spTree>
    <p:extLst>
      <p:ext uri="{BB962C8B-B14F-4D97-AF65-F5344CB8AC3E}">
        <p14:creationId xmlns:p14="http://schemas.microsoft.com/office/powerpoint/2010/main" val="329760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Mikey 1 min</a:t>
            </a:r>
          </a:p>
        </p:txBody>
      </p:sp>
      <p:sp>
        <p:nvSpPr>
          <p:cNvPr id="4" name="Slide Number Placeholder 3"/>
          <p:cNvSpPr>
            <a:spLocks noGrp="1"/>
          </p:cNvSpPr>
          <p:nvPr>
            <p:ph type="sldNum" sz="quarter" idx="5"/>
          </p:nvPr>
        </p:nvSpPr>
        <p:spPr/>
        <p:txBody>
          <a:bodyPr/>
          <a:lstStyle/>
          <a:p>
            <a:fld id="{4588A1C6-F2CE-4567-8F1B-2A3B093BB1B9}" type="slidenum">
              <a:rPr lang="en-GB" smtClean="0"/>
              <a:t>45</a:t>
            </a:fld>
            <a:endParaRPr lang="en-GB"/>
          </a:p>
        </p:txBody>
      </p:sp>
    </p:spTree>
    <p:extLst>
      <p:ext uri="{BB962C8B-B14F-4D97-AF65-F5344CB8AC3E}">
        <p14:creationId xmlns:p14="http://schemas.microsoft.com/office/powerpoint/2010/main" val="42070786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867BBB09-D9D9-43FB-ABC7-B41E137EB8D5}" type="slidenum">
              <a:rPr lang="en-GB" smtClean="0"/>
              <a:t>46</a:t>
            </a:fld>
            <a:endParaRPr lang="en-GB"/>
          </a:p>
        </p:txBody>
      </p:sp>
    </p:spTree>
    <p:extLst>
      <p:ext uri="{BB962C8B-B14F-4D97-AF65-F5344CB8AC3E}">
        <p14:creationId xmlns:p14="http://schemas.microsoft.com/office/powerpoint/2010/main" val="3085354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Difference between two roles </a:t>
            </a:r>
          </a:p>
        </p:txBody>
      </p:sp>
      <p:sp>
        <p:nvSpPr>
          <p:cNvPr id="4" name="Slide Number Placeholder 3"/>
          <p:cNvSpPr>
            <a:spLocks noGrp="1"/>
          </p:cNvSpPr>
          <p:nvPr>
            <p:ph type="sldNum" sz="quarter" idx="5"/>
          </p:nvPr>
        </p:nvSpPr>
        <p:spPr/>
        <p:txBody>
          <a:bodyPr/>
          <a:lstStyle/>
          <a:p>
            <a:fld id="{AA243086-EC35-43C9-8B36-3C3A671ACC09}" type="slidenum">
              <a:rPr lang="en-GB" smtClean="0"/>
              <a:t>49</a:t>
            </a:fld>
            <a:endParaRPr lang="en-GB"/>
          </a:p>
        </p:txBody>
      </p:sp>
    </p:spTree>
    <p:extLst>
      <p:ext uri="{BB962C8B-B14F-4D97-AF65-F5344CB8AC3E}">
        <p14:creationId xmlns:p14="http://schemas.microsoft.com/office/powerpoint/2010/main" val="4255692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Ust</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53</a:t>
            </a:fld>
            <a:endParaRPr lang="en-GB"/>
          </a:p>
        </p:txBody>
      </p:sp>
    </p:spTree>
    <p:extLst>
      <p:ext uri="{BB962C8B-B14F-4D97-AF65-F5344CB8AC3E}">
        <p14:creationId xmlns:p14="http://schemas.microsoft.com/office/powerpoint/2010/main" val="3407480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Ust</a:t>
            </a:r>
          </a:p>
          <a:p>
            <a:endParaRPr lang="en-US"/>
          </a:p>
          <a:p>
            <a:r>
              <a:rPr lang="en-US"/>
              <a:t>Report writing? Definitely not, or for your own purposes</a:t>
            </a:r>
          </a:p>
          <a:p>
            <a:endParaRPr lang="en-US"/>
          </a:p>
          <a:p>
            <a:r>
              <a:rPr lang="en-US"/>
              <a:t>Creating data models? Possibly…. Depends on the size of teams, but we’re often seeing this becoming a dedicated role in its own right</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54</a:t>
            </a:fld>
            <a:endParaRPr lang="en-GB"/>
          </a:p>
        </p:txBody>
      </p:sp>
    </p:spTree>
    <p:extLst>
      <p:ext uri="{BB962C8B-B14F-4D97-AF65-F5344CB8AC3E}">
        <p14:creationId xmlns:p14="http://schemas.microsoft.com/office/powerpoint/2010/main" val="2132131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Being a DBA was a cool role for me, I spent over 20 years in the role and it helped me grow both personally and professionally, during this time I became a husband, a father even got a dog</a:t>
            </a:r>
          </a:p>
        </p:txBody>
      </p:sp>
      <p:sp>
        <p:nvSpPr>
          <p:cNvPr id="4" name="Slide Number Placeholder 3"/>
          <p:cNvSpPr>
            <a:spLocks noGrp="1"/>
          </p:cNvSpPr>
          <p:nvPr>
            <p:ph type="sldNum" sz="quarter" idx="5"/>
          </p:nvPr>
        </p:nvSpPr>
        <p:spPr/>
        <p:txBody>
          <a:bodyPr/>
          <a:lstStyle/>
          <a:p>
            <a:fld id="{4588A1C6-F2CE-4567-8F1B-2A3B093BB1B9}" type="slidenum">
              <a:rPr lang="en-GB" smtClean="0"/>
              <a:t>56</a:t>
            </a:fld>
            <a:endParaRPr lang="en-GB"/>
          </a:p>
        </p:txBody>
      </p:sp>
    </p:spTree>
    <p:extLst>
      <p:ext uri="{BB962C8B-B14F-4D97-AF65-F5344CB8AC3E}">
        <p14:creationId xmlns:p14="http://schemas.microsoft.com/office/powerpoint/2010/main" val="4036683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RAW Layer – See what I did with the Tiger, So I took over managing a </a:t>
            </a:r>
            <a:r>
              <a:rPr lang="en-GB" err="1"/>
              <a:t>numer</a:t>
            </a:r>
            <a:r>
              <a:rPr lang="en-GB"/>
              <a:t> of oracle development environments because things where bad, these environments had the Scott user with SYSDBA level rights with the default password set… getting some control over these environments led me too</a:t>
            </a:r>
          </a:p>
          <a:p>
            <a:r>
              <a:rPr lang="en-GB"/>
              <a:t>My next step or BASE Layer – I was “rewarded” for my endeavours with a Junior DBA position in the an actual DBA team, they gave me SQL Server to look after as no one else wanted to do it, it was pre SQL 2000 so can understand that now, but I was ok with that some of the books I read on </a:t>
            </a:r>
            <a:r>
              <a:rPr lang="en-GB" err="1"/>
              <a:t>sql</a:t>
            </a:r>
            <a:r>
              <a:rPr lang="en-GB"/>
              <a:t> 6.5 at the time even showed me how to use cursor, Being the SQL guy was great, I got to decide how we secured the data, got to say no and it depends a lot and soon worked out the importance of a good backup and data integrity strategy and had maintenance plans to prove it!</a:t>
            </a:r>
          </a:p>
          <a:p>
            <a:r>
              <a:rPr lang="en-GB"/>
              <a:t>But still I wanted to develop and understand SQL, </a:t>
            </a:r>
          </a:p>
          <a:p>
            <a:r>
              <a:rPr lang="en-GB"/>
              <a:t>So following being made redundant my Enriched stage lead me to thinking about Microsoft certified and as a contractor decide to do a boot camp and got certified on SQL2008, but learning by doing was still my strongest skill, finding blogs forums helped up my skill level until finding the data community,  My curated layer included regular learning attending many user groups and conferenced fuelled my passion for performance tuning and automation but also gave me the confidence to tackle Architectural challenges, take on system and process ownership and encouraged me to share what I’d learnt with my fellow DBA’s and developers</a:t>
            </a:r>
          </a:p>
        </p:txBody>
      </p:sp>
      <p:sp>
        <p:nvSpPr>
          <p:cNvPr id="4" name="Slide Number Placeholder 3"/>
          <p:cNvSpPr>
            <a:spLocks noGrp="1"/>
          </p:cNvSpPr>
          <p:nvPr>
            <p:ph type="sldNum" sz="quarter" idx="5"/>
          </p:nvPr>
        </p:nvSpPr>
        <p:spPr/>
        <p:txBody>
          <a:bodyPr/>
          <a:lstStyle/>
          <a:p>
            <a:fld id="{4588A1C6-F2CE-4567-8F1B-2A3B093BB1B9}" type="slidenum">
              <a:rPr lang="en-GB" smtClean="0"/>
              <a:t>57</a:t>
            </a:fld>
            <a:endParaRPr lang="en-GB"/>
          </a:p>
        </p:txBody>
      </p:sp>
    </p:spTree>
    <p:extLst>
      <p:ext uri="{BB962C8B-B14F-4D97-AF65-F5344CB8AC3E}">
        <p14:creationId xmlns:p14="http://schemas.microsoft.com/office/powerpoint/2010/main" val="16509868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again I felt like I needed to change, I hadn’t worked in a ETL environment or worked closely Data so took an opportunity to work with the data warehousing team again with Oracle but also with SAP, the dogs making sense right</a:t>
            </a:r>
          </a:p>
          <a:p>
            <a:endParaRPr lang="en-GB"/>
          </a:p>
          <a:p>
            <a:r>
              <a:rPr lang="en-GB"/>
              <a:t>But this was an important step I got to model data, build out dimension tables and star schemas, got to my first taste of ETL tools using informatica and orchestration with UC4 he’s still not looking</a:t>
            </a:r>
          </a:p>
        </p:txBody>
      </p:sp>
      <p:sp>
        <p:nvSpPr>
          <p:cNvPr id="4" name="Slide Number Placeholder 3"/>
          <p:cNvSpPr>
            <a:spLocks noGrp="1"/>
          </p:cNvSpPr>
          <p:nvPr>
            <p:ph type="sldNum" sz="quarter" idx="5"/>
          </p:nvPr>
        </p:nvSpPr>
        <p:spPr/>
        <p:txBody>
          <a:bodyPr/>
          <a:lstStyle/>
          <a:p>
            <a:fld id="{4588A1C6-F2CE-4567-8F1B-2A3B093BB1B9}" type="slidenum">
              <a:rPr lang="en-GB" smtClean="0"/>
              <a:t>58</a:t>
            </a:fld>
            <a:endParaRPr lang="en-GB"/>
          </a:p>
        </p:txBody>
      </p:sp>
    </p:spTree>
    <p:extLst>
      <p:ext uri="{BB962C8B-B14F-4D97-AF65-F5344CB8AC3E}">
        <p14:creationId xmlns:p14="http://schemas.microsoft.com/office/powerpoint/2010/main" val="3735680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But every stage of my data journey has contributed in at least a small way to my current role, I may not have been an expert in all of the areas but lead to at least a partial understanding in many of the key area’s of data engineer which I work in now. Adding skills such as Python as well as Some more formalised </a:t>
            </a:r>
            <a:r>
              <a:rPr lang="en-GB" err="1"/>
              <a:t>softskills</a:t>
            </a:r>
            <a:r>
              <a:rPr lang="en-GB"/>
              <a:t> </a:t>
            </a:r>
          </a:p>
        </p:txBody>
      </p:sp>
      <p:sp>
        <p:nvSpPr>
          <p:cNvPr id="4" name="Slide Number Placeholder 3"/>
          <p:cNvSpPr>
            <a:spLocks noGrp="1"/>
          </p:cNvSpPr>
          <p:nvPr>
            <p:ph type="sldNum" sz="quarter" idx="5"/>
          </p:nvPr>
        </p:nvSpPr>
        <p:spPr/>
        <p:txBody>
          <a:bodyPr/>
          <a:lstStyle/>
          <a:p>
            <a:fld id="{4588A1C6-F2CE-4567-8F1B-2A3B093BB1B9}" type="slidenum">
              <a:rPr lang="en-GB" smtClean="0"/>
              <a:t>59</a:t>
            </a:fld>
            <a:endParaRPr lang="en-GB"/>
          </a:p>
        </p:txBody>
      </p:sp>
    </p:spTree>
    <p:extLst>
      <p:ext uri="{BB962C8B-B14F-4D97-AF65-F5344CB8AC3E}">
        <p14:creationId xmlns:p14="http://schemas.microsoft.com/office/powerpoint/2010/main" val="527224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a DBA you’ll be coming from a very data orientated background, but lots of the technology and how they are used in data engineering is very similar, we don’t really use relational engines for data processing but they’re used in other ways such as configuration of the platform and the world of data still uses SQL, much of our what we do is in the cloud so using Azure, AWS or even GCP are all great skills to have</a:t>
            </a:r>
          </a:p>
        </p:txBody>
      </p:sp>
      <p:sp>
        <p:nvSpPr>
          <p:cNvPr id="4" name="Slide Number Placeholder 3"/>
          <p:cNvSpPr>
            <a:spLocks noGrp="1"/>
          </p:cNvSpPr>
          <p:nvPr>
            <p:ph type="sldNum" sz="quarter" idx="5"/>
          </p:nvPr>
        </p:nvSpPr>
        <p:spPr/>
        <p:txBody>
          <a:bodyPr/>
          <a:lstStyle/>
          <a:p>
            <a:fld id="{4588A1C6-F2CE-4567-8F1B-2A3B093BB1B9}" type="slidenum">
              <a:rPr lang="en-GB" smtClean="0"/>
              <a:t>61</a:t>
            </a:fld>
            <a:endParaRPr lang="en-GB"/>
          </a:p>
        </p:txBody>
      </p:sp>
    </p:spTree>
    <p:extLst>
      <p:ext uri="{BB962C8B-B14F-4D97-AF65-F5344CB8AC3E}">
        <p14:creationId xmlns:p14="http://schemas.microsoft.com/office/powerpoint/2010/main" val="352242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maybe you just don’t not know what a Data Engineer is or does?</a:t>
            </a:r>
          </a:p>
          <a:p>
            <a:endParaRPr lang="en-GB"/>
          </a:p>
          <a:p>
            <a:r>
              <a:rPr lang="en-GB"/>
              <a:t>We find that we’re even not that well known by our peers within the Data Industry</a:t>
            </a:r>
          </a:p>
          <a:p>
            <a:endParaRPr lang="en-GB"/>
          </a:p>
          <a:p>
            <a:r>
              <a:rPr lang="en-GB"/>
              <a:t>We talk to you guys all the time and quite often the initial opinions of who we are and what we do are vary to say the least </a:t>
            </a:r>
          </a:p>
          <a:p>
            <a:endParaRPr lang="en-GB"/>
          </a:p>
          <a:p>
            <a:r>
              <a:rPr lang="en-GB"/>
              <a:t>Data Scientists often see us in there world as part of the  Data Science process</a:t>
            </a:r>
          </a:p>
          <a:p>
            <a:r>
              <a:rPr lang="en-GB"/>
              <a:t>*Click</a:t>
            </a:r>
          </a:p>
          <a:p>
            <a:r>
              <a:rPr lang="en-GB"/>
              <a:t>Bi Developers, and these guys are not alone, see us as glorified ETL developers</a:t>
            </a:r>
          </a:p>
          <a:p>
            <a:r>
              <a:rPr lang="en-GB"/>
              <a:t>*Click</a:t>
            </a:r>
          </a:p>
          <a:p>
            <a:r>
              <a:rPr lang="en-GB"/>
              <a:t>Software Engineers recognising us with our coding heads on think we’re a developer that focus on data</a:t>
            </a:r>
          </a:p>
          <a:p>
            <a:r>
              <a:rPr lang="en-GB"/>
              <a:t>*Click</a:t>
            </a:r>
          </a:p>
          <a:p>
            <a:r>
              <a:rPr lang="en-GB"/>
              <a:t>Then we have DBA’s and Database Engineers, these guys may have already built many of the platforms or even the data warehouse you’re using today within your organisation and are probably wondering what we’re doing in there world </a:t>
            </a:r>
          </a:p>
          <a:p>
            <a:endParaRPr lang="en-GB"/>
          </a:p>
          <a:p>
            <a:r>
              <a:rPr lang="en-GB"/>
              <a:t>During this session we’re going to address some of the misconceptions out there</a:t>
            </a:r>
          </a:p>
        </p:txBody>
      </p:sp>
      <p:sp>
        <p:nvSpPr>
          <p:cNvPr id="4" name="Slide Number Placeholder 3"/>
          <p:cNvSpPr>
            <a:spLocks noGrp="1"/>
          </p:cNvSpPr>
          <p:nvPr>
            <p:ph type="sldNum" sz="quarter" idx="5"/>
          </p:nvPr>
        </p:nvSpPr>
        <p:spPr/>
        <p:txBody>
          <a:bodyPr/>
          <a:lstStyle/>
          <a:p>
            <a:fld id="{4588A1C6-F2CE-4567-8F1B-2A3B093BB1B9}" type="slidenum">
              <a:rPr lang="en-GB" smtClean="0"/>
              <a:t>4</a:t>
            </a:fld>
            <a:endParaRPr lang="en-GB"/>
          </a:p>
        </p:txBody>
      </p:sp>
    </p:spTree>
    <p:extLst>
      <p:ext uri="{BB962C8B-B14F-4D97-AF65-F5344CB8AC3E}">
        <p14:creationId xmlns:p14="http://schemas.microsoft.com/office/powerpoint/2010/main" val="33995160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main changes is a shift in your priorities</a:t>
            </a:r>
          </a:p>
          <a:p>
            <a:endParaRPr lang="en-GB"/>
          </a:p>
          <a:p>
            <a:r>
              <a:rPr lang="en-GB"/>
              <a:t>As a DBA you’ll be working with relational platforms, high on your priorities are things like ensure data integrity, making sure its efficient fast and safe, you’ll be thinking about how secure and safe the data is </a:t>
            </a:r>
          </a:p>
          <a:p>
            <a:endParaRPr lang="en-GB"/>
          </a:p>
          <a:p>
            <a:r>
              <a:rPr lang="en-GB"/>
              <a:t>Your focus for data engineering will change, the data still needs to be secure but your data won’t always be in the same size and shape, your thinking how do to make it useable and how to scale the platform</a:t>
            </a:r>
          </a:p>
        </p:txBody>
      </p:sp>
      <p:sp>
        <p:nvSpPr>
          <p:cNvPr id="4" name="Slide Number Placeholder 3"/>
          <p:cNvSpPr>
            <a:spLocks noGrp="1"/>
          </p:cNvSpPr>
          <p:nvPr>
            <p:ph type="sldNum" sz="quarter" idx="5"/>
          </p:nvPr>
        </p:nvSpPr>
        <p:spPr/>
        <p:txBody>
          <a:bodyPr/>
          <a:lstStyle/>
          <a:p>
            <a:fld id="{4588A1C6-F2CE-4567-8F1B-2A3B093BB1B9}" type="slidenum">
              <a:rPr lang="en-GB" smtClean="0"/>
              <a:t>62</a:t>
            </a:fld>
            <a:endParaRPr lang="en-GB"/>
          </a:p>
        </p:txBody>
      </p:sp>
    </p:spTree>
    <p:extLst>
      <p:ext uri="{BB962C8B-B14F-4D97-AF65-F5344CB8AC3E}">
        <p14:creationId xmlns:p14="http://schemas.microsoft.com/office/powerpoint/2010/main" val="17431626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may come as a shock but as DBA’s you will have developed some great soft skills despite saying it depends or no quite a lot</a:t>
            </a:r>
          </a:p>
          <a:p>
            <a:r>
              <a:rPr lang="en-GB"/>
              <a:t>You like to know how thing work, more specifically you want to know where your potential problems are so you go and find out and you keep going until you  know everything about where your data is so you learn technology and can talk to other technical groups</a:t>
            </a:r>
          </a:p>
          <a:p>
            <a:r>
              <a:rPr lang="en-GB"/>
              <a:t>You’ve engaged with the business, those times when you talking to various departments about your DR plans and tests for example, you’ve identified key users for functional testing and you can explain why they need to do this without using jargon</a:t>
            </a:r>
          </a:p>
        </p:txBody>
      </p:sp>
      <p:sp>
        <p:nvSpPr>
          <p:cNvPr id="4" name="Slide Number Placeholder 3"/>
          <p:cNvSpPr>
            <a:spLocks noGrp="1"/>
          </p:cNvSpPr>
          <p:nvPr>
            <p:ph type="sldNum" sz="quarter" idx="5"/>
          </p:nvPr>
        </p:nvSpPr>
        <p:spPr/>
        <p:txBody>
          <a:bodyPr/>
          <a:lstStyle/>
          <a:p>
            <a:fld id="{4588A1C6-F2CE-4567-8F1B-2A3B093BB1B9}" type="slidenum">
              <a:rPr lang="en-GB" smtClean="0"/>
              <a:t>63</a:t>
            </a:fld>
            <a:endParaRPr lang="en-GB"/>
          </a:p>
        </p:txBody>
      </p:sp>
    </p:spTree>
    <p:extLst>
      <p:ext uri="{BB962C8B-B14F-4D97-AF65-F5344CB8AC3E}">
        <p14:creationId xmlns:p14="http://schemas.microsoft.com/office/powerpoint/2010/main" val="902537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Anna 5min </a:t>
            </a:r>
          </a:p>
        </p:txBody>
      </p:sp>
      <p:sp>
        <p:nvSpPr>
          <p:cNvPr id="4" name="Slide Number Placeholder 3"/>
          <p:cNvSpPr>
            <a:spLocks noGrp="1"/>
          </p:cNvSpPr>
          <p:nvPr>
            <p:ph type="sldNum" sz="quarter" idx="5"/>
          </p:nvPr>
        </p:nvSpPr>
        <p:spPr/>
        <p:txBody>
          <a:bodyPr/>
          <a:lstStyle/>
          <a:p>
            <a:fld id="{4588A1C6-F2CE-4567-8F1B-2A3B093BB1B9}" type="slidenum">
              <a:rPr lang="en-GB" smtClean="0"/>
              <a:t>64</a:t>
            </a:fld>
            <a:endParaRPr lang="en-GB"/>
          </a:p>
        </p:txBody>
      </p:sp>
    </p:spTree>
    <p:extLst>
      <p:ext uri="{BB962C8B-B14F-4D97-AF65-F5344CB8AC3E}">
        <p14:creationId xmlns:p14="http://schemas.microsoft.com/office/powerpoint/2010/main" val="37631572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left school I wanted to be a photographer </a:t>
            </a:r>
          </a:p>
        </p:txBody>
      </p:sp>
      <p:sp>
        <p:nvSpPr>
          <p:cNvPr id="4" name="Slide Number Placeholder 3"/>
          <p:cNvSpPr>
            <a:spLocks noGrp="1"/>
          </p:cNvSpPr>
          <p:nvPr>
            <p:ph type="sldNum" sz="quarter" idx="5"/>
          </p:nvPr>
        </p:nvSpPr>
        <p:spPr/>
        <p:txBody>
          <a:bodyPr/>
          <a:lstStyle/>
          <a:p>
            <a:fld id="{4588A1C6-F2CE-4567-8F1B-2A3B093BB1B9}" type="slidenum">
              <a:rPr lang="en-GB" smtClean="0"/>
              <a:t>65</a:t>
            </a:fld>
            <a:endParaRPr lang="en-GB"/>
          </a:p>
        </p:txBody>
      </p:sp>
    </p:spTree>
    <p:extLst>
      <p:ext uri="{BB962C8B-B14F-4D97-AF65-F5344CB8AC3E}">
        <p14:creationId xmlns:p14="http://schemas.microsoft.com/office/powerpoint/2010/main" val="20629112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Hand over to </a:t>
            </a:r>
            <a:r>
              <a:rPr lang="en-GB" err="1"/>
              <a:t>ust</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71</a:t>
            </a:fld>
            <a:endParaRPr lang="en-GB"/>
          </a:p>
        </p:txBody>
      </p:sp>
    </p:spTree>
    <p:extLst>
      <p:ext uri="{BB962C8B-B14F-4D97-AF65-F5344CB8AC3E}">
        <p14:creationId xmlns:p14="http://schemas.microsoft.com/office/powerpoint/2010/main" val="23712074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72</a:t>
            </a:fld>
            <a:endParaRPr lang="en-GB"/>
          </a:p>
        </p:txBody>
      </p:sp>
    </p:spTree>
    <p:extLst>
      <p:ext uri="{BB962C8B-B14F-4D97-AF65-F5344CB8AC3E}">
        <p14:creationId xmlns:p14="http://schemas.microsoft.com/office/powerpoint/2010/main" val="12966597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long time ago… I didn’t want to do the Kessel Run in less than 12 Parsecs, I wanted to be Indiana Jones</a:t>
            </a:r>
          </a:p>
          <a:p>
            <a:r>
              <a:rPr lang="en-GB"/>
              <a:t>An archaeologist who has adventures and fights the bad guys</a:t>
            </a:r>
          </a:p>
        </p:txBody>
      </p:sp>
      <p:sp>
        <p:nvSpPr>
          <p:cNvPr id="4" name="Slide Number Placeholder 3"/>
          <p:cNvSpPr>
            <a:spLocks noGrp="1"/>
          </p:cNvSpPr>
          <p:nvPr>
            <p:ph type="sldNum" sz="quarter" idx="5"/>
          </p:nvPr>
        </p:nvSpPr>
        <p:spPr/>
        <p:txBody>
          <a:bodyPr/>
          <a:lstStyle/>
          <a:p>
            <a:fld id="{4588A1C6-F2CE-4567-8F1B-2A3B093BB1B9}" type="slidenum">
              <a:rPr lang="en-GB" smtClean="0"/>
              <a:t>73</a:t>
            </a:fld>
            <a:endParaRPr lang="en-GB"/>
          </a:p>
        </p:txBody>
      </p:sp>
    </p:spTree>
    <p:extLst>
      <p:ext uri="{BB962C8B-B14F-4D97-AF65-F5344CB8AC3E}">
        <p14:creationId xmlns:p14="http://schemas.microsoft.com/office/powerpoint/2010/main" val="32342713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Truth be told, I’m still a generalist with a healthy interest in Data Engineering – because it makes everything else work. And it presents a load of data problems which I love to solve. </a:t>
            </a:r>
          </a:p>
        </p:txBody>
      </p:sp>
      <p:sp>
        <p:nvSpPr>
          <p:cNvPr id="4" name="Slide Number Placeholder 3"/>
          <p:cNvSpPr>
            <a:spLocks noGrp="1"/>
          </p:cNvSpPr>
          <p:nvPr>
            <p:ph type="sldNum" sz="quarter" idx="5"/>
          </p:nvPr>
        </p:nvSpPr>
        <p:spPr/>
        <p:txBody>
          <a:bodyPr/>
          <a:lstStyle/>
          <a:p>
            <a:fld id="{4588A1C6-F2CE-4567-8F1B-2A3B093BB1B9}" type="slidenum">
              <a:rPr lang="en-GB" smtClean="0"/>
              <a:t>75</a:t>
            </a:fld>
            <a:endParaRPr lang="en-GB"/>
          </a:p>
        </p:txBody>
      </p:sp>
    </p:spTree>
    <p:extLst>
      <p:ext uri="{BB962C8B-B14F-4D97-AF65-F5344CB8AC3E}">
        <p14:creationId xmlns:p14="http://schemas.microsoft.com/office/powerpoint/2010/main" val="8351576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hopefully get you started on you own journeys we’ll be breaking the session down into 3 sections</a:t>
            </a:r>
          </a:p>
          <a:p>
            <a:endParaRPr lang="en-GB"/>
          </a:p>
          <a:p>
            <a:r>
              <a:rPr lang="en-GB"/>
              <a:t>We’re going to introduce the role of the data engineering </a:t>
            </a:r>
          </a:p>
          <a:p>
            <a:endParaRPr lang="en-GB"/>
          </a:p>
          <a:p>
            <a:r>
              <a:rPr lang="en-GB"/>
              <a:t>We’ll introduce some of the tools and technologies we use and </a:t>
            </a:r>
          </a:p>
          <a:p>
            <a:endParaRPr lang="en-GB"/>
          </a:p>
          <a:p>
            <a:r>
              <a:rPr lang="en-GB"/>
              <a:t>And we’re going to show you just how accessible it is for other tech professions by telling you our own stories </a:t>
            </a:r>
          </a:p>
          <a:p>
            <a:endParaRPr lang="en-GB"/>
          </a:p>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588A1C6-F2CE-4567-8F1B-2A3B093BB1B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9973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what do you do now? This section is going to go through some of the resources available for you to skill up</a:t>
            </a:r>
          </a:p>
        </p:txBody>
      </p:sp>
      <p:sp>
        <p:nvSpPr>
          <p:cNvPr id="4" name="Slide Number Placeholder 3"/>
          <p:cNvSpPr>
            <a:spLocks noGrp="1"/>
          </p:cNvSpPr>
          <p:nvPr>
            <p:ph type="sldNum" sz="quarter" idx="5"/>
          </p:nvPr>
        </p:nvSpPr>
        <p:spPr/>
        <p:txBody>
          <a:bodyPr/>
          <a:lstStyle/>
          <a:p>
            <a:fld id="{4588A1C6-F2CE-4567-8F1B-2A3B093BB1B9}" type="slidenum">
              <a:rPr lang="en-GB" smtClean="0"/>
              <a:t>77</a:t>
            </a:fld>
            <a:endParaRPr lang="en-GB"/>
          </a:p>
        </p:txBody>
      </p:sp>
    </p:spTree>
    <p:extLst>
      <p:ext uri="{BB962C8B-B14F-4D97-AF65-F5344CB8AC3E}">
        <p14:creationId xmlns:p14="http://schemas.microsoft.com/office/powerpoint/2010/main" val="2365122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Data Engineer is growing, and is growing fast</a:t>
            </a:r>
          </a:p>
          <a:p>
            <a:endParaRPr lang="en-GB"/>
          </a:p>
          <a:p>
            <a:r>
              <a:rPr lang="en-GB"/>
              <a:t>The simple fact of the matter is that Its under resourced and a highly sort after skill set within the data field, this particular survey has Data Engineering as the fastest growing tech occupation with year on year growth of over 50%, obviously we like this graphic as it puts us top many other surveys including those directly focused at data science identify data engineering as the role with the best job outlook of all the data roles, look for yourself </a:t>
            </a:r>
            <a:r>
              <a:rPr lang="en-GB" err="1"/>
              <a:t>Linkedin</a:t>
            </a:r>
            <a:r>
              <a:rPr lang="en-GB"/>
              <a:t> and Stack Exchange </a:t>
            </a:r>
          </a:p>
          <a:p>
            <a:endParaRPr lang="en-GB"/>
          </a:p>
          <a:p>
            <a:r>
              <a:rPr lang="en-GB"/>
              <a:t>And obviously high demand means greater salary potential</a:t>
            </a:r>
          </a:p>
        </p:txBody>
      </p:sp>
      <p:sp>
        <p:nvSpPr>
          <p:cNvPr id="4" name="Slide Number Placeholder 3"/>
          <p:cNvSpPr>
            <a:spLocks noGrp="1"/>
          </p:cNvSpPr>
          <p:nvPr>
            <p:ph type="sldNum" sz="quarter" idx="5"/>
          </p:nvPr>
        </p:nvSpPr>
        <p:spPr/>
        <p:txBody>
          <a:bodyPr/>
          <a:lstStyle/>
          <a:p>
            <a:fld id="{4588A1C6-F2CE-4567-8F1B-2A3B093BB1B9}" type="slidenum">
              <a:rPr lang="en-GB" smtClean="0"/>
              <a:t>5</a:t>
            </a:fld>
            <a:endParaRPr lang="en-GB"/>
          </a:p>
        </p:txBody>
      </p:sp>
    </p:spTree>
    <p:extLst>
      <p:ext uri="{BB962C8B-B14F-4D97-AF65-F5344CB8AC3E}">
        <p14:creationId xmlns:p14="http://schemas.microsoft.com/office/powerpoint/2010/main" val="22730420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80</a:t>
            </a:fld>
            <a:endParaRPr lang="en-GB"/>
          </a:p>
        </p:txBody>
      </p:sp>
    </p:spTree>
    <p:extLst>
      <p:ext uri="{BB962C8B-B14F-4D97-AF65-F5344CB8AC3E}">
        <p14:creationId xmlns:p14="http://schemas.microsoft.com/office/powerpoint/2010/main" val="41909531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84</a:t>
            </a:fld>
            <a:endParaRPr lang="en-GB"/>
          </a:p>
        </p:txBody>
      </p:sp>
    </p:spTree>
    <p:extLst>
      <p:ext uri="{BB962C8B-B14F-4D97-AF65-F5344CB8AC3E}">
        <p14:creationId xmlns:p14="http://schemas.microsoft.com/office/powerpoint/2010/main" val="4886273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see roles like Machine Learning Engineer above the Data Engineer, but they can’t do anything without data engineering</a:t>
            </a:r>
          </a:p>
          <a:p>
            <a:endParaRPr lang="en-US"/>
          </a:p>
          <a:p>
            <a:r>
              <a:rPr lang="en-US"/>
              <a:t>But let’s stop for a minute to talk about representation… Or lack of it</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93</a:t>
            </a:fld>
            <a:endParaRPr lang="en-GB"/>
          </a:p>
        </p:txBody>
      </p:sp>
    </p:spTree>
    <p:extLst>
      <p:ext uri="{BB962C8B-B14F-4D97-AF65-F5344CB8AC3E}">
        <p14:creationId xmlns:p14="http://schemas.microsoft.com/office/powerpoint/2010/main" val="16512937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Though at times it’s like wrestling a bear and an alligator at once</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94</a:t>
            </a:fld>
            <a:endParaRPr lang="en-GB"/>
          </a:p>
        </p:txBody>
      </p:sp>
    </p:spTree>
    <p:extLst>
      <p:ext uri="{BB962C8B-B14F-4D97-AF65-F5344CB8AC3E}">
        <p14:creationId xmlns:p14="http://schemas.microsoft.com/office/powerpoint/2010/main" val="30779835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Partitioning, sorting, security</a:t>
            </a:r>
          </a:p>
          <a:p>
            <a:endParaRPr lang="en-GB"/>
          </a:p>
        </p:txBody>
      </p:sp>
      <p:sp>
        <p:nvSpPr>
          <p:cNvPr id="4" name="Slide Number Placeholder 3"/>
          <p:cNvSpPr>
            <a:spLocks noGrp="1"/>
          </p:cNvSpPr>
          <p:nvPr>
            <p:ph type="sldNum" sz="quarter" idx="5"/>
          </p:nvPr>
        </p:nvSpPr>
        <p:spPr/>
        <p:txBody>
          <a:bodyPr/>
          <a:lstStyle/>
          <a:p>
            <a:fld id="{AA243086-EC35-43C9-8B36-3C3A671ACC09}" type="slidenum">
              <a:rPr lang="en-GB" smtClean="0"/>
              <a:t>103</a:t>
            </a:fld>
            <a:endParaRPr lang="en-GB"/>
          </a:p>
        </p:txBody>
      </p:sp>
    </p:spTree>
    <p:extLst>
      <p:ext uri="{BB962C8B-B14F-4D97-AF65-F5344CB8AC3E}">
        <p14:creationId xmlns:p14="http://schemas.microsoft.com/office/powerpoint/2010/main" val="6987702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DevOps for data science is hard, keeping models fresh, productionising models  </a:t>
            </a:r>
          </a:p>
        </p:txBody>
      </p:sp>
      <p:sp>
        <p:nvSpPr>
          <p:cNvPr id="4" name="Slide Number Placeholder 3"/>
          <p:cNvSpPr>
            <a:spLocks noGrp="1"/>
          </p:cNvSpPr>
          <p:nvPr>
            <p:ph type="sldNum" sz="quarter" idx="5"/>
          </p:nvPr>
        </p:nvSpPr>
        <p:spPr/>
        <p:txBody>
          <a:bodyPr/>
          <a:lstStyle/>
          <a:p>
            <a:fld id="{AA243086-EC35-43C9-8B36-3C3A671ACC09}" type="slidenum">
              <a:rPr lang="en-GB" smtClean="0"/>
              <a:t>105</a:t>
            </a:fld>
            <a:endParaRPr lang="en-GB"/>
          </a:p>
        </p:txBody>
      </p:sp>
    </p:spTree>
    <p:extLst>
      <p:ext uri="{BB962C8B-B14F-4D97-AF65-F5344CB8AC3E}">
        <p14:creationId xmlns:p14="http://schemas.microsoft.com/office/powerpoint/2010/main" val="579354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Why are we the team to help you today,</a:t>
            </a:r>
          </a:p>
          <a:p>
            <a:endParaRPr lang="en-GB"/>
          </a:p>
          <a:p>
            <a:r>
              <a:rPr lang="en-GB"/>
              <a:t>We’re all data engineers at a Data Engineering and Data Science consultancy</a:t>
            </a:r>
          </a:p>
          <a:p>
            <a:r>
              <a:rPr lang="en-GB"/>
              <a:t>**click</a:t>
            </a:r>
          </a:p>
          <a:p>
            <a:r>
              <a:rPr lang="en-GB"/>
              <a:t>And we’ve made that transition from another area of the data world into Data Engineering</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 have Anna, our software Engineer, is a Senior data engineer but her passion is in coding, she our self styled code cops and has made us all better programmers which is no small achievement in itself</a:t>
            </a:r>
          </a:p>
          <a:p>
            <a:endParaRPr lang="en-GB"/>
          </a:p>
          <a:p>
            <a:r>
              <a:rPr lang="en-GB"/>
              <a:t>From the world of BI and General Data – we have Ust, Ust is one of our Principal Consultants, he’s going to disprove my own fairly shallow misconception that Bi folks just love Excel, without admitting truly is a n Excel fanboy</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me Mikey the DBA,  as well representing the cool kids I’m also a senior data engineer and I’m presenting for the first time today, so just wanted to give a quick shout out to the community because being one of you guys for the last 10 years has got me up here doing this today</a:t>
            </a:r>
          </a:p>
          <a:p>
            <a:endParaRPr lang="en-GB"/>
          </a:p>
          <a:p>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6</a:t>
            </a:fld>
            <a:endParaRPr lang="en-GB"/>
          </a:p>
        </p:txBody>
      </p:sp>
    </p:spTree>
    <p:extLst>
      <p:ext uri="{BB962C8B-B14F-4D97-AF65-F5344CB8AC3E}">
        <p14:creationId xmlns:p14="http://schemas.microsoft.com/office/powerpoint/2010/main" val="2332264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 data engineering is fun and you want to come to work to have fun right, we think we’re very lucky to work with new tech daily and work on solving new problems using data</a:t>
            </a:r>
          </a:p>
          <a:p>
            <a:endParaRPr lang="en-US"/>
          </a:p>
          <a:p>
            <a:r>
              <a:rPr lang="en-US"/>
              <a:t>Although we have to admit some days it’s like wrestling a bear and an alligator at once</a:t>
            </a:r>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7</a:t>
            </a:fld>
            <a:endParaRPr lang="en-GB"/>
          </a:p>
        </p:txBody>
      </p:sp>
    </p:spTree>
    <p:extLst>
      <p:ext uri="{BB962C8B-B14F-4D97-AF65-F5344CB8AC3E}">
        <p14:creationId xmlns:p14="http://schemas.microsoft.com/office/powerpoint/2010/main" val="500885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hopefully get you started on you own journeys we’ll be breaking the session down into 3 sections</a:t>
            </a:r>
          </a:p>
          <a:p>
            <a:endParaRPr lang="en-GB"/>
          </a:p>
          <a:p>
            <a:r>
              <a:rPr lang="en-GB"/>
              <a:t>We’re going to introduce the role of the data engineering </a:t>
            </a:r>
          </a:p>
          <a:p>
            <a:endParaRPr lang="en-GB"/>
          </a:p>
          <a:p>
            <a:r>
              <a:rPr lang="en-GB"/>
              <a:t>We’ll introduce some of the tools and technologies we use and </a:t>
            </a:r>
          </a:p>
          <a:p>
            <a:endParaRPr lang="en-GB"/>
          </a:p>
          <a:p>
            <a:r>
              <a:rPr lang="en-GB"/>
              <a:t>And we’re going to show you just how accessible it is for other tech professions by telling you our own stories </a:t>
            </a:r>
          </a:p>
          <a:p>
            <a:endParaRPr lang="en-GB"/>
          </a:p>
          <a:p>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8</a:t>
            </a:fld>
            <a:endParaRPr lang="en-GB"/>
          </a:p>
        </p:txBody>
      </p:sp>
    </p:spTree>
    <p:extLst>
      <p:ext uri="{BB962C8B-B14F-4D97-AF65-F5344CB8AC3E}">
        <p14:creationId xmlns:p14="http://schemas.microsoft.com/office/powerpoint/2010/main" val="2030549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hopefully get you started on you own journeys we’ll be breaking the session down into 3 sections</a:t>
            </a:r>
          </a:p>
          <a:p>
            <a:endParaRPr lang="en-GB"/>
          </a:p>
          <a:p>
            <a:r>
              <a:rPr lang="en-GB"/>
              <a:t>We’re going to introduce the role of the data engineering </a:t>
            </a:r>
          </a:p>
          <a:p>
            <a:endParaRPr lang="en-GB"/>
          </a:p>
          <a:p>
            <a:r>
              <a:rPr lang="en-GB"/>
              <a:t>We’ll introduce some of the tools and technologies we use and </a:t>
            </a:r>
          </a:p>
          <a:p>
            <a:endParaRPr lang="en-GB"/>
          </a:p>
          <a:p>
            <a:r>
              <a:rPr lang="en-GB"/>
              <a:t>And we’re going to show you just how accessible it is for other tech professions by telling you our own stories </a:t>
            </a:r>
          </a:p>
          <a:p>
            <a:endParaRPr lang="en-GB"/>
          </a:p>
          <a:p>
            <a:endParaRPr lang="en-GB"/>
          </a:p>
        </p:txBody>
      </p:sp>
      <p:sp>
        <p:nvSpPr>
          <p:cNvPr id="4" name="Slide Number Placeholder 3"/>
          <p:cNvSpPr>
            <a:spLocks noGrp="1"/>
          </p:cNvSpPr>
          <p:nvPr>
            <p:ph type="sldNum" sz="quarter" idx="5"/>
          </p:nvPr>
        </p:nvSpPr>
        <p:spPr/>
        <p:txBody>
          <a:bodyPr/>
          <a:lstStyle/>
          <a:p>
            <a:fld id="{4588A1C6-F2CE-4567-8F1B-2A3B093BB1B9}" type="slidenum">
              <a:rPr lang="en-GB" smtClean="0"/>
              <a:t>9</a:t>
            </a:fld>
            <a:endParaRPr lang="en-GB"/>
          </a:p>
        </p:txBody>
      </p:sp>
    </p:spTree>
    <p:extLst>
      <p:ext uri="{BB962C8B-B14F-4D97-AF65-F5344CB8AC3E}">
        <p14:creationId xmlns:p14="http://schemas.microsoft.com/office/powerpoint/2010/main" val="34078480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1.pn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6B9783-8A68-4E3F-AADC-3B3D3634F36C}"/>
              </a:ext>
            </a:extLst>
          </p:cNvPr>
          <p:cNvSpPr/>
          <p:nvPr/>
        </p:nvSpPr>
        <p:spPr>
          <a:xfrm>
            <a:off x="403584" y="2442586"/>
            <a:ext cx="8229600" cy="402771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rot="21415764">
            <a:off x="-100139" y="1093297"/>
            <a:ext cx="9458436"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6" name="Picture 5">
            <a:extLst>
              <a:ext uri="{FF2B5EF4-FFF2-40B4-BE49-F238E27FC236}">
                <a16:creationId xmlns:a16="http://schemas.microsoft.com/office/drawing/2014/main" id="{A837CBE6-5BC3-4DB7-AFDC-FD541A374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05" y="76560"/>
            <a:ext cx="2901750" cy="2901750"/>
          </a:xfrm>
          <a:prstGeom prst="rect">
            <a:avLst/>
          </a:prstGeom>
          <a:effectLst>
            <a:outerShdw blurRad="50800" dist="254000" dir="2700000" algn="tl" rotWithShape="0">
              <a:prstClr val="black">
                <a:alpha val="22000"/>
              </a:prstClr>
            </a:outerShdw>
          </a:effectLst>
        </p:spPr>
      </p:pic>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29960" y="1190728"/>
            <a:ext cx="8083563" cy="1325563"/>
          </a:xfrm>
          <a:prstGeom prst="rect">
            <a:avLst/>
          </a:prstGeom>
        </p:spPr>
        <p:txBody>
          <a:bodyPr anchor="ctr"/>
          <a:lstStyle>
            <a:lvl1pPr>
              <a:defRPr sz="6600"/>
            </a:lvl1pPr>
          </a:lstStyle>
          <a:p>
            <a:r>
              <a:rPr lang="en-US"/>
              <a:t>Click to edit Master title style</a:t>
            </a:r>
            <a:endParaRPr lang="en-GB"/>
          </a:p>
        </p:txBody>
      </p:sp>
      <p:pic>
        <p:nvPicPr>
          <p:cNvPr id="13" name="Picture 12">
            <a:extLst>
              <a:ext uri="{FF2B5EF4-FFF2-40B4-BE49-F238E27FC236}">
                <a16:creationId xmlns:a16="http://schemas.microsoft.com/office/drawing/2014/main" id="{4137C854-DC1B-496B-AFAA-36C77E8BA671}"/>
              </a:ext>
            </a:extLst>
          </p:cNvPr>
          <p:cNvPicPr>
            <a:picLocks noChangeAspect="1"/>
          </p:cNvPicPr>
          <p:nvPr userDrawn="1"/>
        </p:nvPicPr>
        <p:blipFill>
          <a:blip r:embed="rId4"/>
          <a:srcRect t="5808" b="5808"/>
          <a:stretch/>
        </p:blipFill>
        <p:spPr>
          <a:xfrm rot="16200000">
            <a:off x="344197" y="3232105"/>
            <a:ext cx="2859120" cy="2526980"/>
          </a:xfrm>
          <a:prstGeom prst="hexagon">
            <a:avLst/>
          </a:prstGeom>
          <a:ln w="76200">
            <a:solidFill>
              <a:schemeClr val="accent5"/>
            </a:solidFill>
          </a:ln>
          <a:effectLst>
            <a:outerShdw blurRad="76200" dir="18900000" sy="23000" kx="-1200000" algn="bl" rotWithShape="0">
              <a:prstClr val="black">
                <a:alpha val="20000"/>
              </a:prstClr>
            </a:outerShdw>
          </a:effectLst>
        </p:spPr>
      </p:pic>
      <p:pic>
        <p:nvPicPr>
          <p:cNvPr id="5" name="Picture 4">
            <a:extLst>
              <a:ext uri="{FF2B5EF4-FFF2-40B4-BE49-F238E27FC236}">
                <a16:creationId xmlns:a16="http://schemas.microsoft.com/office/drawing/2014/main" id="{DCBB0289-98DD-4CCF-968F-B9A9D397E6F3}"/>
              </a:ext>
            </a:extLst>
          </p:cNvPr>
          <p:cNvPicPr>
            <a:picLocks noChangeAspect="1"/>
          </p:cNvPicPr>
          <p:nvPr userDrawn="1"/>
        </p:nvPicPr>
        <p:blipFill>
          <a:blip r:embed="rId5"/>
          <a:srcRect t="5808" b="5808"/>
          <a:stretch/>
        </p:blipFill>
        <p:spPr>
          <a:xfrm rot="16200000">
            <a:off x="3088824" y="3429903"/>
            <a:ext cx="2859120" cy="2526980"/>
          </a:xfrm>
          <a:prstGeom prst="hexagon">
            <a:avLst/>
          </a:prstGeom>
          <a:ln w="76200">
            <a:solidFill>
              <a:schemeClr val="accent5"/>
            </a:solidFill>
          </a:ln>
          <a:effectLst>
            <a:outerShdw blurRad="76200" dir="18900000" sy="23000" kx="-1200000" algn="bl" rotWithShape="0">
              <a:prstClr val="black">
                <a:alpha val="20000"/>
              </a:prstClr>
            </a:outerShdw>
          </a:effectLst>
        </p:spPr>
      </p:pic>
      <p:pic>
        <p:nvPicPr>
          <p:cNvPr id="12" name="Picture 11">
            <a:extLst>
              <a:ext uri="{FF2B5EF4-FFF2-40B4-BE49-F238E27FC236}">
                <a16:creationId xmlns:a16="http://schemas.microsoft.com/office/drawing/2014/main" id="{98D61440-3CC1-443B-9E40-CF97F6E5CAFD}"/>
              </a:ext>
            </a:extLst>
          </p:cNvPr>
          <p:cNvPicPr>
            <a:picLocks noChangeAspect="1"/>
          </p:cNvPicPr>
          <p:nvPr userDrawn="1"/>
        </p:nvPicPr>
        <p:blipFill>
          <a:blip r:embed="rId6"/>
          <a:srcRect t="5808" b="5808"/>
          <a:stretch/>
        </p:blipFill>
        <p:spPr>
          <a:xfrm rot="16200000">
            <a:off x="5830561" y="3595070"/>
            <a:ext cx="2859120" cy="2526980"/>
          </a:xfrm>
          <a:prstGeom prst="hexagon">
            <a:avLst/>
          </a:prstGeom>
          <a:ln w="76200">
            <a:solidFill>
              <a:schemeClr val="accent5"/>
            </a:solidFill>
          </a:ln>
          <a:effectLst>
            <a:outerShdw blurRad="76200" dir="18900000" sy="23000" kx="-1200000" algn="bl" rotWithShape="0">
              <a:prstClr val="black">
                <a:alpha val="20000"/>
              </a:prstClr>
            </a:outerShdw>
          </a:effectLst>
        </p:spPr>
      </p:pic>
    </p:spTree>
    <p:extLst>
      <p:ext uri="{BB962C8B-B14F-4D97-AF65-F5344CB8AC3E}">
        <p14:creationId xmlns:p14="http://schemas.microsoft.com/office/powerpoint/2010/main" val="3130938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ull - Title &amp; Conten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57468"/>
            <a:ext cx="1841098" cy="1841098"/>
          </a:xfrm>
          <a:prstGeom prst="rect">
            <a:avLst/>
          </a:prstGeom>
          <a:effectLst>
            <a:outerShdw blurRad="50800" dist="254000" dir="2700000" algn="tl" rotWithShape="0">
              <a:prstClr val="black">
                <a:alpha val="22000"/>
              </a:prstClr>
            </a:outerShdw>
          </a:effectLst>
        </p:spPr>
      </p:pic>
      <p:sp>
        <p:nvSpPr>
          <p:cNvPr id="17" name="Text Placeholder 16">
            <a:extLst>
              <a:ext uri="{FF2B5EF4-FFF2-40B4-BE49-F238E27FC236}">
                <a16:creationId xmlns:a16="http://schemas.microsoft.com/office/drawing/2014/main" id="{4255F87A-092C-4ACF-84A6-FB54353D9CB7}"/>
              </a:ext>
            </a:extLst>
          </p:cNvPr>
          <p:cNvSpPr>
            <a:spLocks noGrp="1"/>
          </p:cNvSpPr>
          <p:nvPr>
            <p:ph type="body" sz="quarter" idx="10"/>
          </p:nvPr>
        </p:nvSpPr>
        <p:spPr>
          <a:xfrm>
            <a:off x="1806575" y="952500"/>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150E51E1-17B9-494B-B8AB-0D866AA00127}"/>
              </a:ext>
            </a:extLst>
          </p:cNvPr>
          <p:cNvSpPr>
            <a:spLocks noGrp="1"/>
          </p:cNvSpPr>
          <p:nvPr>
            <p:ph type="body" sz="quarter" idx="11"/>
          </p:nvPr>
        </p:nvSpPr>
        <p:spPr>
          <a:xfrm>
            <a:off x="2743200" y="3527425"/>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F4F6DC9D-B999-4F85-962F-E471F844F190}"/>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8027DA74-8CE5-4407-BFFE-5D67462422AB}"/>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825758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Red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5528669"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28A0092B-C50C-407E-A947-70E740481C1C}">
                <a14:useLocalDpi xmlns:a14="http://schemas.microsoft.com/office/drawing/2010/main" val="0"/>
              </a:ext>
            </a:extLst>
          </a:blip>
          <a:srcRect l="1181" r="61019"/>
          <a:stretch/>
        </p:blipFill>
        <p:spPr>
          <a:xfrm>
            <a:off x="7578502" y="0"/>
            <a:ext cx="4608512" cy="6858000"/>
          </a:xfrm>
          <a:prstGeom prst="rect">
            <a:avLst/>
          </a:prstGeom>
        </p:spPr>
      </p:pic>
      <p:pic>
        <p:nvPicPr>
          <p:cNvPr id="2" name="Picture 1">
            <a:extLst>
              <a:ext uri="{FF2B5EF4-FFF2-40B4-BE49-F238E27FC236}">
                <a16:creationId xmlns:a16="http://schemas.microsoft.com/office/drawing/2014/main" id="{5F0556BC-B7AA-4953-93E3-A79EAB414F2A}"/>
              </a:ext>
            </a:extLst>
          </p:cNvPr>
          <p:cNvPicPr>
            <a:picLocks noChangeAspect="1"/>
          </p:cNvPicPr>
          <p:nvPr/>
        </p:nvPicPr>
        <p:blipFill rotWithShape="1">
          <a:blip r:embed="rId3"/>
          <a:srcRect l="19354" b="11044"/>
          <a:stretch/>
        </p:blipFill>
        <p:spPr>
          <a:xfrm>
            <a:off x="-1" y="3047999"/>
            <a:ext cx="1658859" cy="3810001"/>
          </a:xfrm>
          <a:prstGeom prst="rect">
            <a:avLst/>
          </a:prstGeom>
        </p:spPr>
      </p:pic>
      <p:sp>
        <p:nvSpPr>
          <p:cNvPr id="7" name="Hexagon 6">
            <a:extLst>
              <a:ext uri="{FF2B5EF4-FFF2-40B4-BE49-F238E27FC236}">
                <a16:creationId xmlns:a16="http://schemas.microsoft.com/office/drawing/2014/main" id="{73BBE2A2-62A1-427D-A7EC-5FD529706699}"/>
              </a:ext>
            </a:extLst>
          </p:cNvPr>
          <p:cNvSpPr/>
          <p:nvPr/>
        </p:nvSpPr>
        <p:spPr>
          <a:xfrm rot="5400000">
            <a:off x="5950156" y="283759"/>
            <a:ext cx="1484059" cy="1192371"/>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320391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Red Section - Title Only">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wall, building&#10;&#10;Description generated with high confidence">
            <a:extLst>
              <a:ext uri="{FF2B5EF4-FFF2-40B4-BE49-F238E27FC236}">
                <a16:creationId xmlns:a16="http://schemas.microsoft.com/office/drawing/2014/main" id="{664E2677-7F9B-433D-B69C-08A5EEF753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181" r="61019"/>
          <a:stretch/>
        </p:blipFill>
        <p:spPr>
          <a:xfrm>
            <a:off x="5664573" y="0"/>
            <a:ext cx="4608512" cy="6858000"/>
          </a:xfrm>
          <a:prstGeom prst="rect">
            <a:avLst/>
          </a:prstGeom>
        </p:spPr>
      </p:pic>
      <p:sp>
        <p:nvSpPr>
          <p:cNvPr id="3" name="Title 1"/>
          <p:cNvSpPr>
            <a:spLocks noGrp="1"/>
          </p:cNvSpPr>
          <p:nvPr>
            <p:ph type="title"/>
          </p:nvPr>
        </p:nvSpPr>
        <p:spPr>
          <a:xfrm>
            <a:off x="277200" y="453600"/>
            <a:ext cx="5528669"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28A0092B-C50C-407E-A947-70E740481C1C}">
                <a14:useLocalDpi xmlns:a14="http://schemas.microsoft.com/office/drawing/2010/main" val="0"/>
              </a:ext>
            </a:extLst>
          </a:blip>
          <a:srcRect l="1181" r="61019"/>
          <a:stretch/>
        </p:blipFill>
        <p:spPr>
          <a:xfrm>
            <a:off x="7583488" y="0"/>
            <a:ext cx="4608512" cy="6858000"/>
          </a:xfrm>
          <a:prstGeom prst="rect">
            <a:avLst/>
          </a:prstGeom>
        </p:spPr>
      </p:pic>
      <p:pic>
        <p:nvPicPr>
          <p:cNvPr id="2" name="Picture 1">
            <a:extLst>
              <a:ext uri="{FF2B5EF4-FFF2-40B4-BE49-F238E27FC236}">
                <a16:creationId xmlns:a16="http://schemas.microsoft.com/office/drawing/2014/main" id="{5F0556BC-B7AA-4953-93E3-A79EAB414F2A}"/>
              </a:ext>
            </a:extLst>
          </p:cNvPr>
          <p:cNvPicPr>
            <a:picLocks noChangeAspect="1"/>
          </p:cNvPicPr>
          <p:nvPr/>
        </p:nvPicPr>
        <p:blipFill rotWithShape="1">
          <a:blip r:embed="rId3"/>
          <a:srcRect l="19354" b="11044"/>
          <a:stretch/>
        </p:blipFill>
        <p:spPr>
          <a:xfrm>
            <a:off x="-1" y="3047999"/>
            <a:ext cx="1658859" cy="3810001"/>
          </a:xfrm>
          <a:prstGeom prst="rect">
            <a:avLst/>
          </a:prstGeom>
        </p:spPr>
      </p:pic>
      <p:pic>
        <p:nvPicPr>
          <p:cNvPr id="8" name="Picture 7">
            <a:extLst>
              <a:ext uri="{FF2B5EF4-FFF2-40B4-BE49-F238E27FC236}">
                <a16:creationId xmlns:a16="http://schemas.microsoft.com/office/drawing/2014/main" id="{E2E35308-36B8-453E-84A3-667DD03C78F1}"/>
              </a:ext>
            </a:extLst>
          </p:cNvPr>
          <p:cNvPicPr>
            <a:picLocks noChangeAspect="1"/>
          </p:cNvPicPr>
          <p:nvPr userDrawn="1"/>
        </p:nvPicPr>
        <p:blipFill rotWithShape="1">
          <a:blip r:embed="rId4"/>
          <a:srcRect r="26017"/>
          <a:stretch/>
        </p:blipFill>
        <p:spPr>
          <a:xfrm>
            <a:off x="10505102" y="152427"/>
            <a:ext cx="1686898" cy="4840644"/>
          </a:xfrm>
          <a:prstGeom prst="rect">
            <a:avLst/>
          </a:prstGeom>
        </p:spPr>
      </p:pic>
    </p:spTree>
    <p:extLst>
      <p:ext uri="{BB962C8B-B14F-4D97-AF65-F5344CB8AC3E}">
        <p14:creationId xmlns:p14="http://schemas.microsoft.com/office/powerpoint/2010/main" val="1546368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Grey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540264" y="260648"/>
            <a:ext cx="6898920"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81" r="69892"/>
          <a:stretch/>
        </p:blipFill>
        <p:spPr>
          <a:xfrm>
            <a:off x="-23030" y="5924"/>
            <a:ext cx="3526742" cy="6858000"/>
          </a:xfrm>
          <a:prstGeom prst="rect">
            <a:avLst/>
          </a:prstGeom>
        </p:spPr>
      </p:pic>
      <p:pic>
        <p:nvPicPr>
          <p:cNvPr id="6" name="Picture 5">
            <a:extLst>
              <a:ext uri="{FF2B5EF4-FFF2-40B4-BE49-F238E27FC236}">
                <a16:creationId xmlns:a16="http://schemas.microsoft.com/office/drawing/2014/main" id="{5487ED02-639A-45C8-8FA2-92C53D2023CC}"/>
              </a:ext>
            </a:extLst>
          </p:cNvPr>
          <p:cNvPicPr>
            <a:picLocks noChangeAspect="1"/>
          </p:cNvPicPr>
          <p:nvPr/>
        </p:nvPicPr>
        <p:blipFill rotWithShape="1">
          <a:blip r:embed="rId4"/>
          <a:srcRect l="33079"/>
          <a:stretch/>
        </p:blipFill>
        <p:spPr>
          <a:xfrm>
            <a:off x="3559351" y="6022775"/>
            <a:ext cx="1559496" cy="835225"/>
          </a:xfrm>
          <a:prstGeom prst="rect">
            <a:avLst/>
          </a:prstGeom>
        </p:spPr>
      </p:pic>
      <p:pic>
        <p:nvPicPr>
          <p:cNvPr id="12" name="Picture 11">
            <a:extLst>
              <a:ext uri="{FF2B5EF4-FFF2-40B4-BE49-F238E27FC236}">
                <a16:creationId xmlns:a16="http://schemas.microsoft.com/office/drawing/2014/main" id="{1FBA31F9-9C52-4FFF-9766-7E00784170A6}"/>
              </a:ext>
            </a:extLst>
          </p:cNvPr>
          <p:cNvPicPr>
            <a:picLocks noChangeAspect="1"/>
          </p:cNvPicPr>
          <p:nvPr/>
        </p:nvPicPr>
        <p:blipFill rotWithShape="1">
          <a:blip r:embed="rId5"/>
          <a:srcRect r="26017"/>
          <a:stretch/>
        </p:blipFill>
        <p:spPr>
          <a:xfrm>
            <a:off x="10505102" y="1182131"/>
            <a:ext cx="1686898" cy="4840644"/>
          </a:xfrm>
          <a:prstGeom prst="rect">
            <a:avLst/>
          </a:prstGeom>
        </p:spPr>
      </p:pic>
    </p:spTree>
    <p:extLst>
      <p:ext uri="{BB962C8B-B14F-4D97-AF65-F5344CB8AC3E}">
        <p14:creationId xmlns:p14="http://schemas.microsoft.com/office/powerpoint/2010/main" val="2857425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353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16227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Blank Accent Color Blue">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7799" r="13381"/>
          <a:stretch/>
        </p:blipFill>
        <p:spPr>
          <a:xfrm>
            <a:off x="0" y="6021288"/>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userDrawn="1"/>
        </p:nvPicPr>
        <p:blipFill rotWithShape="1">
          <a:blip r:embed="rId3"/>
          <a:srcRect l="33079"/>
          <a:stretch/>
        </p:blipFill>
        <p:spPr>
          <a:xfrm>
            <a:off x="10632504" y="6022775"/>
            <a:ext cx="1559496" cy="835225"/>
          </a:xfrm>
          <a:prstGeom prst="rect">
            <a:avLst/>
          </a:prstGeom>
        </p:spPr>
      </p:pic>
      <p:pic>
        <p:nvPicPr>
          <p:cNvPr id="6" name="Picture 5">
            <a:extLst>
              <a:ext uri="{FF2B5EF4-FFF2-40B4-BE49-F238E27FC236}">
                <a16:creationId xmlns:a16="http://schemas.microsoft.com/office/drawing/2014/main" id="{11DFBB5C-018C-416D-A1A1-736AEA6BFD43}"/>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19336" y="174204"/>
            <a:ext cx="720080" cy="720080"/>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911424" y="229444"/>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315816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Mai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6B9783-8A68-4E3F-AADC-3B3D3634F36C}"/>
              </a:ext>
            </a:extLst>
          </p:cNvPr>
          <p:cNvSpPr/>
          <p:nvPr/>
        </p:nvSpPr>
        <p:spPr>
          <a:xfrm>
            <a:off x="435429" y="2471057"/>
            <a:ext cx="8229600" cy="402771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rot="21415764">
            <a:off x="-100139" y="1093297"/>
            <a:ext cx="9458436"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6" name="Picture 5">
            <a:extLst>
              <a:ext uri="{FF2B5EF4-FFF2-40B4-BE49-F238E27FC236}">
                <a16:creationId xmlns:a16="http://schemas.microsoft.com/office/drawing/2014/main" id="{A837CBE6-5BC3-4DB7-AFDC-FD541A374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05" y="76560"/>
            <a:ext cx="2901750" cy="2901750"/>
          </a:xfrm>
          <a:prstGeom prst="rect">
            <a:avLst/>
          </a:prstGeom>
          <a:effectLst>
            <a:outerShdw blurRad="50800" dist="254000" dir="2700000" algn="tl" rotWithShape="0">
              <a:prstClr val="black">
                <a:alpha val="22000"/>
              </a:prstClr>
            </a:outerShdw>
          </a:effectLst>
        </p:spPr>
      </p:pic>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29960" y="1190728"/>
            <a:ext cx="8083563" cy="1325563"/>
          </a:xfrm>
          <a:prstGeom prst="rect">
            <a:avLst/>
          </a:prstGeom>
        </p:spPr>
        <p:txBody>
          <a:bodyPr anchor="ctr"/>
          <a:lstStyle>
            <a:lvl1pPr>
              <a:defRPr sz="6600"/>
            </a:lvl1pPr>
          </a:lstStyle>
          <a:p>
            <a:r>
              <a:rPr lang="en-US"/>
              <a:t>Click to edit Master title style</a:t>
            </a:r>
            <a:endParaRPr lang="en-GB"/>
          </a:p>
        </p:txBody>
      </p:sp>
      <p:sp>
        <p:nvSpPr>
          <p:cNvPr id="2" name="Hexagon 1">
            <a:extLst>
              <a:ext uri="{FF2B5EF4-FFF2-40B4-BE49-F238E27FC236}">
                <a16:creationId xmlns:a16="http://schemas.microsoft.com/office/drawing/2014/main" id="{9FE6A164-9B17-4562-83F7-F45F0A619F3C}"/>
              </a:ext>
            </a:extLst>
          </p:cNvPr>
          <p:cNvSpPr/>
          <p:nvPr/>
        </p:nvSpPr>
        <p:spPr>
          <a:xfrm rot="16200000" flipH="1">
            <a:off x="577374" y="3561117"/>
            <a:ext cx="2978310" cy="2429766"/>
          </a:xfrm>
          <a:prstGeom prst="hexagon">
            <a:avLst>
              <a:gd name="adj" fmla="val 28498"/>
              <a:gd name="vf" fmla="val 115470"/>
            </a:avLst>
          </a:prstGeom>
          <a:blipFill dpi="0" rotWithShape="0">
            <a:blip r:embed="rId4">
              <a:extLst>
                <a:ext uri="{BEBA8EAE-BF5A-486C-A8C5-ECC9F3942E4B}">
                  <a14:imgProps xmlns:a14="http://schemas.microsoft.com/office/drawing/2010/main">
                    <a14:imgLayer r:embed="rId5">
                      <a14:imgEffect>
                        <a14:saturation sat="0"/>
                      </a14:imgEffect>
                    </a14:imgLayer>
                  </a14:imgProps>
                </a:ext>
              </a:extLst>
            </a:blip>
            <a:srcRect/>
            <a:stretch>
              <a:fillRect/>
            </a:stretch>
          </a:blipFill>
          <a:ln w="76200">
            <a:solidFill>
              <a:srgbClr val="C00000"/>
            </a:solid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21505697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2006423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5D6373-9BA6-410A-9744-B192279D96A6}"/>
              </a:ext>
            </a:extLst>
          </p:cNvPr>
          <p:cNvSpPr/>
          <p:nvPr/>
        </p:nvSpPr>
        <p:spPr>
          <a:xfrm>
            <a:off x="3581400" y="1892866"/>
            <a:ext cx="8229600" cy="455125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a:off x="925286" y="413878"/>
            <a:ext cx="11261238"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a:off x="2656114" y="567525"/>
            <a:ext cx="9445449"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656114" cy="2656114"/>
          </a:xfrm>
          <a:prstGeom prst="rect">
            <a:avLst/>
          </a:prstGeom>
          <a:effectLst>
            <a:outerShdw blurRad="50800" dist="254000" dir="2700000" algn="tl" rotWithShape="0">
              <a:prstClr val="black">
                <a:alpha val="22000"/>
              </a:prstClr>
            </a:outerShdw>
          </a:effectLst>
        </p:spPr>
      </p:pic>
      <p:sp>
        <p:nvSpPr>
          <p:cNvPr id="6" name="Text Placeholder 5">
            <a:extLst>
              <a:ext uri="{FF2B5EF4-FFF2-40B4-BE49-F238E27FC236}">
                <a16:creationId xmlns:a16="http://schemas.microsoft.com/office/drawing/2014/main" id="{7C5792C0-FDEE-472F-A919-9944097058C2}"/>
              </a:ext>
            </a:extLst>
          </p:cNvPr>
          <p:cNvSpPr>
            <a:spLocks noGrp="1"/>
          </p:cNvSpPr>
          <p:nvPr>
            <p:ph type="body" sz="quarter" idx="10"/>
          </p:nvPr>
        </p:nvSpPr>
        <p:spPr>
          <a:xfrm>
            <a:off x="3832225" y="2297113"/>
            <a:ext cx="7750175" cy="3875087"/>
          </a:xfrm>
          <a:prstGeom prst="rect">
            <a:avLst/>
          </a:prstGeom>
        </p:spPr>
        <p:txBody>
          <a:bodyPr/>
          <a:lstStyle>
            <a:lvl1pPr>
              <a:defRPr sz="4800"/>
            </a:lvl1pPr>
            <a:lvl2pPr>
              <a:defRPr sz="4400"/>
            </a:lvl2pPr>
            <a:lvl3pPr>
              <a:defRPr sz="40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673671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DB91CA-1826-40D7-895B-C73650B47F59}"/>
              </a:ext>
            </a:extLst>
          </p:cNvPr>
          <p:cNvSpPr/>
          <p:nvPr/>
        </p:nvSpPr>
        <p:spPr>
          <a:xfrm rot="21415764">
            <a:off x="-182566" y="2547478"/>
            <a:ext cx="11888810"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rot="21413754">
            <a:off x="325628" y="2701126"/>
            <a:ext cx="10872421"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05" y="176388"/>
            <a:ext cx="1301910" cy="1301910"/>
          </a:xfrm>
          <a:prstGeom prst="rect">
            <a:avLst/>
          </a:prstGeom>
          <a:effectLst>
            <a:outerShdw blurRad="50800" dist="254000" dir="2700000" algn="tl" rotWithShape="0">
              <a:prstClr val="black">
                <a:alpha val="22000"/>
              </a:prstClr>
            </a:outerShdw>
          </a:effectLst>
        </p:spPr>
      </p:pic>
    </p:spTree>
    <p:extLst>
      <p:ext uri="{BB962C8B-B14F-4D97-AF65-F5344CB8AC3E}">
        <p14:creationId xmlns:p14="http://schemas.microsoft.com/office/powerpoint/2010/main" val="3583341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Basic Title">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2">
            <a:extLst>
              <a:ext uri="{28A0092B-C50C-407E-A947-70E740481C1C}">
                <a14:useLocalDpi xmlns:a14="http://schemas.microsoft.com/office/drawing/2010/main" val="0"/>
              </a:ext>
            </a:extLst>
          </a:blip>
          <a:srcRect t="87799" r="13381"/>
          <a:stretch/>
        </p:blipFill>
        <p:spPr>
          <a:xfrm>
            <a:off x="0" y="6021288"/>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3"/>
          <a:srcRect l="33079"/>
          <a:stretch/>
        </p:blipFill>
        <p:spPr>
          <a:xfrm>
            <a:off x="10632504" y="6022775"/>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911424" y="229444"/>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41" y="199760"/>
            <a:ext cx="668968" cy="668968"/>
          </a:xfrm>
          <a:prstGeom prst="rect">
            <a:avLst/>
          </a:prstGeom>
        </p:spPr>
      </p:pic>
    </p:spTree>
    <p:extLst>
      <p:ext uri="{BB962C8B-B14F-4D97-AF65-F5344CB8AC3E}">
        <p14:creationId xmlns:p14="http://schemas.microsoft.com/office/powerpoint/2010/main" val="2195662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asic No Titl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2F80B6-0EF4-4FF2-BD24-C0E26691DFB7}"/>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244694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117304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td - Title Only">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3">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4"/>
          <a:srcRect l="33079"/>
          <a:stretch/>
        </p:blipFill>
        <p:spPr>
          <a:xfrm>
            <a:off x="72008" y="6004866"/>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20831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td - Title &amp; Content">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6" name="Text Placeholder 5">
            <a:extLst>
              <a:ext uri="{FF2B5EF4-FFF2-40B4-BE49-F238E27FC236}">
                <a16:creationId xmlns:a16="http://schemas.microsoft.com/office/drawing/2014/main" id="{39731E01-4289-4F55-9A9D-3A2FEE83F7B5}"/>
              </a:ext>
            </a:extLst>
          </p:cNvPr>
          <p:cNvSpPr>
            <a:spLocks noGrp="1"/>
          </p:cNvSpPr>
          <p:nvPr>
            <p:ph type="body" sz="quarter" idx="10"/>
          </p:nvPr>
        </p:nvSpPr>
        <p:spPr>
          <a:xfrm>
            <a:off x="225425" y="1044575"/>
            <a:ext cx="7961313" cy="47355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C2FE730E-2885-4F9E-88E6-A3AFF6A18C9F}"/>
              </a:ext>
            </a:extLst>
          </p:cNvPr>
          <p:cNvPicPr>
            <a:picLocks noChangeAspect="1"/>
          </p:cNvPicPr>
          <p:nvPr/>
        </p:nvPicPr>
        <p:blipFill rotWithShape="1">
          <a:blip r:embed="rId4">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8" name="Picture 7">
            <a:extLst>
              <a:ext uri="{FF2B5EF4-FFF2-40B4-BE49-F238E27FC236}">
                <a16:creationId xmlns:a16="http://schemas.microsoft.com/office/drawing/2014/main" id="{9C9E3F69-4495-410F-AE49-6BCA1BB20279}"/>
              </a:ext>
            </a:extLst>
          </p:cNvPr>
          <p:cNvPicPr>
            <a:picLocks noChangeAspect="1"/>
          </p:cNvPicPr>
          <p:nvPr/>
        </p:nvPicPr>
        <p:blipFill rotWithShape="1">
          <a:blip r:embed="rId5"/>
          <a:srcRect l="33079"/>
          <a:stretch/>
        </p:blipFill>
        <p:spPr>
          <a:xfrm>
            <a:off x="72008" y="6004866"/>
            <a:ext cx="1559496" cy="835225"/>
          </a:xfrm>
          <a:prstGeom prst="rect">
            <a:avLst/>
          </a:prstGeom>
        </p:spPr>
      </p:pic>
    </p:spTree>
    <p:extLst>
      <p:ext uri="{BB962C8B-B14F-4D97-AF65-F5344CB8AC3E}">
        <p14:creationId xmlns:p14="http://schemas.microsoft.com/office/powerpoint/2010/main" val="128512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ull - TItle Only">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8" y="3905062"/>
            <a:ext cx="1841098" cy="1841098"/>
          </a:xfrm>
          <a:prstGeom prst="rect">
            <a:avLst/>
          </a:prstGeom>
          <a:effectLst>
            <a:outerShdw blurRad="50800" dist="254000" dir="2700000" algn="tl" rotWithShape="0">
              <a:prstClr val="black">
                <a:alpha val="22000"/>
              </a:prstClr>
            </a:outerShdw>
          </a:effectLst>
        </p:spPr>
      </p:pic>
      <p:pic>
        <p:nvPicPr>
          <p:cNvPr id="3" name="Picture 2" descr="A close up of a logo&#10;&#10;Description generated with high confidence">
            <a:extLst>
              <a:ext uri="{FF2B5EF4-FFF2-40B4-BE49-F238E27FC236}">
                <a16:creationId xmlns:a16="http://schemas.microsoft.com/office/drawing/2014/main" id="{72C4AAA9-9947-4EB7-B345-4AEAB31ED4FA}"/>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436F5CC0-D921-422F-BB88-53A874EF9F4C}"/>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4727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ull - Title &amp; Content">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957468"/>
            <a:ext cx="1841098" cy="1841098"/>
          </a:xfrm>
          <a:prstGeom prst="rect">
            <a:avLst/>
          </a:prstGeom>
          <a:effectLst>
            <a:outerShdw blurRad="50800" dist="254000" dir="2700000" algn="tl" rotWithShape="0">
              <a:prstClr val="black">
                <a:alpha val="22000"/>
              </a:prstClr>
            </a:outerShdw>
          </a:effectLst>
        </p:spPr>
      </p:pic>
      <p:sp>
        <p:nvSpPr>
          <p:cNvPr id="17" name="Text Placeholder 16">
            <a:extLst>
              <a:ext uri="{FF2B5EF4-FFF2-40B4-BE49-F238E27FC236}">
                <a16:creationId xmlns:a16="http://schemas.microsoft.com/office/drawing/2014/main" id="{4255F87A-092C-4ACF-84A6-FB54353D9CB7}"/>
              </a:ext>
            </a:extLst>
          </p:cNvPr>
          <p:cNvSpPr>
            <a:spLocks noGrp="1"/>
          </p:cNvSpPr>
          <p:nvPr>
            <p:ph type="body" sz="quarter" idx="10"/>
          </p:nvPr>
        </p:nvSpPr>
        <p:spPr>
          <a:xfrm>
            <a:off x="1806575" y="952500"/>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19">
            <a:extLst>
              <a:ext uri="{FF2B5EF4-FFF2-40B4-BE49-F238E27FC236}">
                <a16:creationId xmlns:a16="http://schemas.microsoft.com/office/drawing/2014/main" id="{150E51E1-17B9-494B-B8AB-0D866AA00127}"/>
              </a:ext>
            </a:extLst>
          </p:cNvPr>
          <p:cNvSpPr>
            <a:spLocks noGrp="1"/>
          </p:cNvSpPr>
          <p:nvPr>
            <p:ph type="body" sz="quarter" idx="11"/>
          </p:nvPr>
        </p:nvSpPr>
        <p:spPr>
          <a:xfrm>
            <a:off x="2743200" y="3527425"/>
            <a:ext cx="7043738" cy="2378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F4F6DC9D-B999-4F85-962F-E471F844F190}"/>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8027DA74-8CE5-4407-BFFE-5D67462422AB}"/>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195269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Red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77200" y="453600"/>
            <a:ext cx="5528669"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28A0092B-C50C-407E-A947-70E740481C1C}">
                <a14:useLocalDpi xmlns:a14="http://schemas.microsoft.com/office/drawing/2010/main" val="0"/>
              </a:ext>
            </a:extLst>
          </a:blip>
          <a:srcRect l="1181" r="61019"/>
          <a:stretch/>
        </p:blipFill>
        <p:spPr>
          <a:xfrm>
            <a:off x="7578502" y="0"/>
            <a:ext cx="4608512" cy="6858000"/>
          </a:xfrm>
          <a:prstGeom prst="rect">
            <a:avLst/>
          </a:prstGeom>
        </p:spPr>
      </p:pic>
      <p:pic>
        <p:nvPicPr>
          <p:cNvPr id="2" name="Picture 1">
            <a:extLst>
              <a:ext uri="{FF2B5EF4-FFF2-40B4-BE49-F238E27FC236}">
                <a16:creationId xmlns:a16="http://schemas.microsoft.com/office/drawing/2014/main" id="{5F0556BC-B7AA-4953-93E3-A79EAB414F2A}"/>
              </a:ext>
            </a:extLst>
          </p:cNvPr>
          <p:cNvPicPr>
            <a:picLocks noChangeAspect="1"/>
          </p:cNvPicPr>
          <p:nvPr/>
        </p:nvPicPr>
        <p:blipFill rotWithShape="1">
          <a:blip r:embed="rId3"/>
          <a:srcRect l="19354" b="11044"/>
          <a:stretch/>
        </p:blipFill>
        <p:spPr>
          <a:xfrm>
            <a:off x="-1" y="3047999"/>
            <a:ext cx="1658859" cy="3810001"/>
          </a:xfrm>
          <a:prstGeom prst="rect">
            <a:avLst/>
          </a:prstGeom>
        </p:spPr>
      </p:pic>
      <p:sp>
        <p:nvSpPr>
          <p:cNvPr id="7" name="Hexagon 6">
            <a:extLst>
              <a:ext uri="{FF2B5EF4-FFF2-40B4-BE49-F238E27FC236}">
                <a16:creationId xmlns:a16="http://schemas.microsoft.com/office/drawing/2014/main" id="{73BBE2A2-62A1-427D-A7EC-5FD529706699}"/>
              </a:ext>
            </a:extLst>
          </p:cNvPr>
          <p:cNvSpPr/>
          <p:nvPr/>
        </p:nvSpPr>
        <p:spPr>
          <a:xfrm rot="5400000">
            <a:off x="5950156" y="283759"/>
            <a:ext cx="1484059" cy="1192371"/>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9897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Grey Section - Title Only">
    <p:bg>
      <p:bgPr>
        <a:solidFill>
          <a:schemeClr val="bg1"/>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540264" y="260648"/>
            <a:ext cx="6898920" cy="609600"/>
          </a:xfrm>
          <a:prstGeom prst="rect">
            <a:avLst/>
          </a:prstGeom>
        </p:spPr>
        <p:txBody>
          <a:bodyPr>
            <a:normAutofit/>
          </a:bodyPr>
          <a:lstStyle>
            <a:lvl1pPr>
              <a:defRPr sz="3200">
                <a:solidFill>
                  <a:srgbClr val="B52741"/>
                </a:solidFill>
              </a:defRPr>
            </a:lvl1pPr>
          </a:lstStyle>
          <a:p>
            <a:r>
              <a:rPr lang="en-US"/>
              <a:t>Click to edit Master title style</a:t>
            </a:r>
          </a:p>
        </p:txBody>
      </p:sp>
      <p:pic>
        <p:nvPicPr>
          <p:cNvPr id="4" name="Picture 3" descr="A picture containing wall, building&#10;&#10;Description generated with high confidence">
            <a:extLst>
              <a:ext uri="{FF2B5EF4-FFF2-40B4-BE49-F238E27FC236}">
                <a16:creationId xmlns:a16="http://schemas.microsoft.com/office/drawing/2014/main" id="{6867320D-2E35-4CB2-955F-05D4A511AFC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1181" r="69892"/>
          <a:stretch/>
        </p:blipFill>
        <p:spPr>
          <a:xfrm>
            <a:off x="-23030" y="5924"/>
            <a:ext cx="3526742" cy="6858000"/>
          </a:xfrm>
          <a:prstGeom prst="rect">
            <a:avLst/>
          </a:prstGeom>
        </p:spPr>
      </p:pic>
      <p:pic>
        <p:nvPicPr>
          <p:cNvPr id="6" name="Picture 5">
            <a:extLst>
              <a:ext uri="{FF2B5EF4-FFF2-40B4-BE49-F238E27FC236}">
                <a16:creationId xmlns:a16="http://schemas.microsoft.com/office/drawing/2014/main" id="{5487ED02-639A-45C8-8FA2-92C53D2023CC}"/>
              </a:ext>
            </a:extLst>
          </p:cNvPr>
          <p:cNvPicPr>
            <a:picLocks noChangeAspect="1"/>
          </p:cNvPicPr>
          <p:nvPr/>
        </p:nvPicPr>
        <p:blipFill rotWithShape="1">
          <a:blip r:embed="rId4"/>
          <a:srcRect l="33079"/>
          <a:stretch/>
        </p:blipFill>
        <p:spPr>
          <a:xfrm>
            <a:off x="3559351" y="6022775"/>
            <a:ext cx="1559496" cy="835225"/>
          </a:xfrm>
          <a:prstGeom prst="rect">
            <a:avLst/>
          </a:prstGeom>
        </p:spPr>
      </p:pic>
      <p:pic>
        <p:nvPicPr>
          <p:cNvPr id="12" name="Picture 11">
            <a:extLst>
              <a:ext uri="{FF2B5EF4-FFF2-40B4-BE49-F238E27FC236}">
                <a16:creationId xmlns:a16="http://schemas.microsoft.com/office/drawing/2014/main" id="{1FBA31F9-9C52-4FFF-9766-7E00784170A6}"/>
              </a:ext>
            </a:extLst>
          </p:cNvPr>
          <p:cNvPicPr>
            <a:picLocks noChangeAspect="1"/>
          </p:cNvPicPr>
          <p:nvPr/>
        </p:nvPicPr>
        <p:blipFill rotWithShape="1">
          <a:blip r:embed="rId5"/>
          <a:srcRect r="26017"/>
          <a:stretch/>
        </p:blipFill>
        <p:spPr>
          <a:xfrm>
            <a:off x="10505102" y="1182131"/>
            <a:ext cx="1686898" cy="4840644"/>
          </a:xfrm>
          <a:prstGeom prst="rect">
            <a:avLst/>
          </a:prstGeom>
        </p:spPr>
      </p:pic>
    </p:spTree>
    <p:extLst>
      <p:ext uri="{BB962C8B-B14F-4D97-AF65-F5344CB8AC3E}">
        <p14:creationId xmlns:p14="http://schemas.microsoft.com/office/powerpoint/2010/main" val="3894479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954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5D6373-9BA6-410A-9744-B192279D96A6}"/>
              </a:ext>
            </a:extLst>
          </p:cNvPr>
          <p:cNvSpPr/>
          <p:nvPr/>
        </p:nvSpPr>
        <p:spPr>
          <a:xfrm>
            <a:off x="3581400" y="1892866"/>
            <a:ext cx="8229600" cy="455125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7" name="Rectangle 6">
            <a:extLst>
              <a:ext uri="{FF2B5EF4-FFF2-40B4-BE49-F238E27FC236}">
                <a16:creationId xmlns:a16="http://schemas.microsoft.com/office/drawing/2014/main" id="{E0DB91CA-1826-40D7-895B-C73650B47F59}"/>
              </a:ext>
            </a:extLst>
          </p:cNvPr>
          <p:cNvSpPr/>
          <p:nvPr/>
        </p:nvSpPr>
        <p:spPr>
          <a:xfrm>
            <a:off x="925286" y="413878"/>
            <a:ext cx="11261238" cy="163285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8" name="Title 7">
            <a:extLst>
              <a:ext uri="{FF2B5EF4-FFF2-40B4-BE49-F238E27FC236}">
                <a16:creationId xmlns:a16="http://schemas.microsoft.com/office/drawing/2014/main" id="{2BD23C8D-9CC2-4C23-A9B9-F4085528CC9C}"/>
              </a:ext>
            </a:extLst>
          </p:cNvPr>
          <p:cNvSpPr>
            <a:spLocks noGrp="1"/>
          </p:cNvSpPr>
          <p:nvPr>
            <p:ph type="title"/>
          </p:nvPr>
        </p:nvSpPr>
        <p:spPr>
          <a:xfrm>
            <a:off x="2656114" y="567525"/>
            <a:ext cx="9445449" cy="1325563"/>
          </a:xfrm>
          <a:prstGeom prst="rect">
            <a:avLst/>
          </a:prstGeom>
        </p:spPr>
        <p:txBody>
          <a:bodyPr anchor="ctr"/>
          <a:lstStyle>
            <a:lvl1pPr>
              <a:defRPr sz="6600"/>
            </a:lvl1pPr>
          </a:lstStyle>
          <a:p>
            <a:r>
              <a:rPr lang="en-US"/>
              <a:t>Click to edit Master title style</a:t>
            </a:r>
            <a:endParaRPr lang="en-GB"/>
          </a:p>
        </p:txBody>
      </p:sp>
      <p:pic>
        <p:nvPicPr>
          <p:cNvPr id="3" name="Picture 2">
            <a:extLst>
              <a:ext uri="{FF2B5EF4-FFF2-40B4-BE49-F238E27FC236}">
                <a16:creationId xmlns:a16="http://schemas.microsoft.com/office/drawing/2014/main" id="{59CC7922-641C-4B18-83FF-E5F553D50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656114" cy="2656114"/>
          </a:xfrm>
          <a:prstGeom prst="rect">
            <a:avLst/>
          </a:prstGeom>
          <a:effectLst>
            <a:outerShdw blurRad="50800" dist="254000" dir="2700000" algn="tl" rotWithShape="0">
              <a:prstClr val="black">
                <a:alpha val="22000"/>
              </a:prstClr>
            </a:outerShdw>
          </a:effectLst>
        </p:spPr>
      </p:pic>
      <p:sp>
        <p:nvSpPr>
          <p:cNvPr id="6" name="Text Placeholder 5">
            <a:extLst>
              <a:ext uri="{FF2B5EF4-FFF2-40B4-BE49-F238E27FC236}">
                <a16:creationId xmlns:a16="http://schemas.microsoft.com/office/drawing/2014/main" id="{7C5792C0-FDEE-472F-A919-9944097058C2}"/>
              </a:ext>
            </a:extLst>
          </p:cNvPr>
          <p:cNvSpPr>
            <a:spLocks noGrp="1"/>
          </p:cNvSpPr>
          <p:nvPr>
            <p:ph type="body" sz="quarter" idx="10"/>
          </p:nvPr>
        </p:nvSpPr>
        <p:spPr>
          <a:xfrm>
            <a:off x="3832225" y="2297113"/>
            <a:ext cx="7750175" cy="3875087"/>
          </a:xfrm>
          <a:prstGeom prst="rect">
            <a:avLst/>
          </a:prstGeom>
        </p:spPr>
        <p:txBody>
          <a:bodyPr/>
          <a:lstStyle>
            <a:lvl1pPr>
              <a:defRPr sz="4800"/>
            </a:lvl1pPr>
            <a:lvl2pPr>
              <a:defRPr sz="4400"/>
            </a:lvl2pPr>
            <a:lvl3pPr>
              <a:defRPr sz="4000"/>
            </a:lvl3pPr>
            <a:lvl4pPr>
              <a:defRPr sz="3600"/>
            </a:lvl4pPr>
            <a:lvl5pPr>
              <a:defRPr sz="3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40813759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15949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1FC52-73C1-4D5A-B69A-5E71944F74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8CCD6AF-D3EE-41A2-AE53-2F699A75B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D95EC92-47C3-4B19-B291-B30328A483EF}"/>
              </a:ext>
            </a:extLst>
          </p:cNvPr>
          <p:cNvSpPr>
            <a:spLocks noGrp="1"/>
          </p:cNvSpPr>
          <p:nvPr>
            <p:ph type="dt" sz="half" idx="10"/>
          </p:nvPr>
        </p:nvSpPr>
        <p:spPr/>
        <p:txBody>
          <a:bodyPr/>
          <a:lstStyle/>
          <a:p>
            <a:fld id="{DDBF6818-B2ED-4B92-B18B-E25F0D216438}" type="datetimeFigureOut">
              <a:rPr lang="en-GB" smtClean="0"/>
              <a:t>29/08/2022</a:t>
            </a:fld>
            <a:endParaRPr lang="en-GB"/>
          </a:p>
        </p:txBody>
      </p:sp>
      <p:sp>
        <p:nvSpPr>
          <p:cNvPr id="5" name="Footer Placeholder 4">
            <a:extLst>
              <a:ext uri="{FF2B5EF4-FFF2-40B4-BE49-F238E27FC236}">
                <a16:creationId xmlns:a16="http://schemas.microsoft.com/office/drawing/2014/main" id="{BAFD2EC7-56D1-43B0-8A29-ED42180C3A8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2DFE6B-E6AD-4E74-AF55-4AF0C3DDEA2A}"/>
              </a:ext>
            </a:extLst>
          </p:cNvPr>
          <p:cNvSpPr>
            <a:spLocks noGrp="1"/>
          </p:cNvSpPr>
          <p:nvPr>
            <p:ph type="sldNum" sz="quarter" idx="12"/>
          </p:nvPr>
        </p:nvSpPr>
        <p:spPr/>
        <p:txBody>
          <a:bodyPr/>
          <a:lstStyle/>
          <a:p>
            <a:fld id="{AE9CE1B5-C641-40D6-8035-CC7D74B8C04D}" type="slidenum">
              <a:rPr lang="en-GB" smtClean="0"/>
              <a:t>‹#›</a:t>
            </a:fld>
            <a:endParaRPr lang="en-GB"/>
          </a:p>
        </p:txBody>
      </p:sp>
    </p:spTree>
    <p:extLst>
      <p:ext uri="{BB962C8B-B14F-4D97-AF65-F5344CB8AC3E}">
        <p14:creationId xmlns:p14="http://schemas.microsoft.com/office/powerpoint/2010/main" val="37124782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666133-B261-8846-94EF-A8061DB2282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1571" r="19477" b="8517"/>
          <a:stretch/>
        </p:blipFill>
        <p:spPr>
          <a:xfrm>
            <a:off x="5812972" y="269350"/>
            <a:ext cx="6128179" cy="6340007"/>
          </a:xfrm>
          <a:prstGeom prst="rect">
            <a:avLst/>
          </a:prstGeom>
        </p:spPr>
      </p:pic>
      <p:sp>
        <p:nvSpPr>
          <p:cNvPr id="4" name="Parallelogram 3">
            <a:extLst>
              <a:ext uri="{FF2B5EF4-FFF2-40B4-BE49-F238E27FC236}">
                <a16:creationId xmlns:a16="http://schemas.microsoft.com/office/drawing/2014/main" id="{AE7BA9EE-E981-FD49-945F-E00CC157B77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E3BBEE66-B951-1F4E-8D8F-354A19077B4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6315" y="-594949"/>
            <a:ext cx="3608181" cy="3608181"/>
          </a:xfrm>
          <a:prstGeom prst="rect">
            <a:avLst/>
          </a:prstGeom>
        </p:spPr>
      </p:pic>
      <p:sp>
        <p:nvSpPr>
          <p:cNvPr id="9" name="Title 1">
            <a:extLst>
              <a:ext uri="{FF2B5EF4-FFF2-40B4-BE49-F238E27FC236}">
                <a16:creationId xmlns:a16="http://schemas.microsoft.com/office/drawing/2014/main" id="{BA68C171-B55D-6042-A362-393751A53642}"/>
              </a:ext>
            </a:extLst>
          </p:cNvPr>
          <p:cNvSpPr>
            <a:spLocks noGrp="1"/>
          </p:cNvSpPr>
          <p:nvPr>
            <p:ph type="title" hasCustomPrompt="1"/>
          </p:nvPr>
        </p:nvSpPr>
        <p:spPr>
          <a:xfrm>
            <a:off x="389026" y="3439352"/>
            <a:ext cx="5395980" cy="2090208"/>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Section title</a:t>
            </a:r>
            <a:br>
              <a:rPr lang="en-US"/>
            </a:br>
            <a:r>
              <a:rPr lang="en-US"/>
              <a:t>goes here</a:t>
            </a:r>
          </a:p>
        </p:txBody>
      </p:sp>
    </p:spTree>
    <p:extLst>
      <p:ext uri="{BB962C8B-B14F-4D97-AF65-F5344CB8AC3E}">
        <p14:creationId xmlns:p14="http://schemas.microsoft.com/office/powerpoint/2010/main" val="35262268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_Blank Accent Color Blue">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1237128" y="229444"/>
            <a:ext cx="6573215"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descr="A close up of a sign&#10;&#10;Description automatically generated">
            <a:extLst>
              <a:ext uri="{FF2B5EF4-FFF2-40B4-BE49-F238E27FC236}">
                <a16:creationId xmlns:a16="http://schemas.microsoft.com/office/drawing/2014/main" id="{F666C1CE-1CA2-4D30-BFCE-D468028FA4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23" y="44824"/>
            <a:ext cx="1153061" cy="1153061"/>
          </a:xfrm>
          <a:prstGeom prst="rect">
            <a:avLst/>
          </a:prstGeom>
        </p:spPr>
      </p:pic>
    </p:spTree>
    <p:extLst>
      <p:ext uri="{BB962C8B-B14F-4D97-AF65-F5344CB8AC3E}">
        <p14:creationId xmlns:p14="http://schemas.microsoft.com/office/powerpoint/2010/main" val="339129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Basic Title">
    <p:bg>
      <p:bgPr>
        <a:solidFill>
          <a:schemeClr val="bg1"/>
        </a:solidFill>
        <a:effectLst/>
      </p:bgPr>
    </p:bg>
    <p:spTree>
      <p:nvGrpSpPr>
        <p:cNvPr id="1" name=""/>
        <p:cNvGrpSpPr/>
        <p:nvPr/>
      </p:nvGrpSpPr>
      <p:grpSpPr>
        <a:xfrm>
          <a:off x="0" y="0"/>
          <a:ext cx="0" cy="0"/>
          <a:chOff x="0" y="0"/>
          <a:chExt cx="0" cy="0"/>
        </a:xfrm>
      </p:grpSpPr>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2">
            <a:extLst>
              <a:ext uri="{28A0092B-C50C-407E-A947-70E740481C1C}">
                <a14:useLocalDpi xmlns:a14="http://schemas.microsoft.com/office/drawing/2010/main" val="0"/>
              </a:ext>
            </a:extLst>
          </a:blip>
          <a:srcRect t="87799" r="13381"/>
          <a:stretch/>
        </p:blipFill>
        <p:spPr>
          <a:xfrm>
            <a:off x="0" y="6021288"/>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3"/>
          <a:srcRect l="33079"/>
          <a:stretch/>
        </p:blipFill>
        <p:spPr>
          <a:xfrm>
            <a:off x="10632504" y="6022775"/>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911424" y="229444"/>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741" y="199760"/>
            <a:ext cx="668968" cy="668968"/>
          </a:xfrm>
          <a:prstGeom prst="rect">
            <a:avLst/>
          </a:prstGeom>
        </p:spPr>
      </p:pic>
    </p:spTree>
    <p:extLst>
      <p:ext uri="{BB962C8B-B14F-4D97-AF65-F5344CB8AC3E}">
        <p14:creationId xmlns:p14="http://schemas.microsoft.com/office/powerpoint/2010/main" val="23851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asic No Titl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B2F80B6-0EF4-4FF2-BD24-C0E26691DFB7}"/>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2890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1_Basic No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36E37-9A72-457A-B271-6439FD911AA8}"/>
              </a:ext>
            </a:extLst>
          </p:cNvPr>
          <p:cNvPicPr>
            <a:picLocks noChangeAspect="1"/>
          </p:cNvPicPr>
          <p:nvPr/>
        </p:nvPicPr>
        <p:blipFill rotWithShape="1">
          <a:blip r:embed="rId2"/>
          <a:srcRect t="10850" r="29410"/>
          <a:stretch/>
        </p:blipFill>
        <p:spPr>
          <a:xfrm>
            <a:off x="10372716" y="0"/>
            <a:ext cx="1819283" cy="3559630"/>
          </a:xfrm>
          <a:prstGeom prst="rect">
            <a:avLst/>
          </a:prstGeom>
        </p:spPr>
      </p:pic>
      <p:pic>
        <p:nvPicPr>
          <p:cNvPr id="6" name="Picture 5">
            <a:extLst>
              <a:ext uri="{FF2B5EF4-FFF2-40B4-BE49-F238E27FC236}">
                <a16:creationId xmlns:a16="http://schemas.microsoft.com/office/drawing/2014/main" id="{D0BD8C14-505F-49D7-957D-91C62A0F2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8" name="Hexagon 7">
            <a:extLst>
              <a:ext uri="{FF2B5EF4-FFF2-40B4-BE49-F238E27FC236}">
                <a16:creationId xmlns:a16="http://schemas.microsoft.com/office/drawing/2014/main" id="{08A49EB9-F02A-4F6F-AE47-50F98980B7F7}"/>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9" name="Title 1">
            <a:extLst>
              <a:ext uri="{FF2B5EF4-FFF2-40B4-BE49-F238E27FC236}">
                <a16:creationId xmlns:a16="http://schemas.microsoft.com/office/drawing/2014/main" id="{BBCE4D47-5390-4CA0-8B63-1ECD478E4526}"/>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Tree>
    <p:extLst>
      <p:ext uri="{BB962C8B-B14F-4D97-AF65-F5344CB8AC3E}">
        <p14:creationId xmlns:p14="http://schemas.microsoft.com/office/powerpoint/2010/main" val="48589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td - Title Only">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pic>
        <p:nvPicPr>
          <p:cNvPr id="2" name="Picture 1" descr="A close up of a logo&#10;&#10;Description generated with high confidence">
            <a:extLst>
              <a:ext uri="{FF2B5EF4-FFF2-40B4-BE49-F238E27FC236}">
                <a16:creationId xmlns:a16="http://schemas.microsoft.com/office/drawing/2014/main" id="{5A03844F-C65E-4B79-8F27-1785B143BD19}"/>
              </a:ext>
            </a:extLst>
          </p:cNvPr>
          <p:cNvPicPr>
            <a:picLocks noChangeAspect="1"/>
          </p:cNvPicPr>
          <p:nvPr/>
        </p:nvPicPr>
        <p:blipFill rotWithShape="1">
          <a:blip r:embed="rId3">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5" name="Picture 4">
            <a:extLst>
              <a:ext uri="{FF2B5EF4-FFF2-40B4-BE49-F238E27FC236}">
                <a16:creationId xmlns:a16="http://schemas.microsoft.com/office/drawing/2014/main" id="{1108A3AC-7248-4B25-AAB7-8FA1B299DA37}"/>
              </a:ext>
            </a:extLst>
          </p:cNvPr>
          <p:cNvPicPr>
            <a:picLocks noChangeAspect="1"/>
          </p:cNvPicPr>
          <p:nvPr/>
        </p:nvPicPr>
        <p:blipFill rotWithShape="1">
          <a:blip r:embed="rId4"/>
          <a:srcRect l="33079"/>
          <a:stretch/>
        </p:blipFill>
        <p:spPr>
          <a:xfrm>
            <a:off x="72008" y="6004866"/>
            <a:ext cx="1559496" cy="83522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330748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td - Title &amp; Content">
    <p:bg>
      <p:bgPr>
        <a:solidFill>
          <a:schemeClr val="bg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2"/>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92899" y="2729303"/>
            <a:ext cx="1841098" cy="1841098"/>
          </a:xfrm>
          <a:prstGeom prst="rect">
            <a:avLst/>
          </a:prstGeom>
          <a:effectLst>
            <a:outerShdw blurRad="50800" dist="254000" dir="2700000" algn="tl" rotWithShape="0">
              <a:prstClr val="black">
                <a:alpha val="22000"/>
              </a:prstClr>
            </a:outerShdw>
          </a:effectLst>
        </p:spPr>
      </p:pic>
      <p:sp>
        <p:nvSpPr>
          <p:cNvPr id="11" name="Hexagon 10">
            <a:extLst>
              <a:ext uri="{FF2B5EF4-FFF2-40B4-BE49-F238E27FC236}">
                <a16:creationId xmlns:a16="http://schemas.microsoft.com/office/drawing/2014/main" id="{EBB24C6C-BFC3-48FC-BA31-6C07ECB64A47}"/>
              </a:ext>
            </a:extLst>
          </p:cNvPr>
          <p:cNvSpPr/>
          <p:nvPr/>
        </p:nvSpPr>
        <p:spPr>
          <a:xfrm rot="5400000">
            <a:off x="8146708" y="271567"/>
            <a:ext cx="1841098" cy="150200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6" name="Text Placeholder 5">
            <a:extLst>
              <a:ext uri="{FF2B5EF4-FFF2-40B4-BE49-F238E27FC236}">
                <a16:creationId xmlns:a16="http://schemas.microsoft.com/office/drawing/2014/main" id="{39731E01-4289-4F55-9A9D-3A2FEE83F7B5}"/>
              </a:ext>
            </a:extLst>
          </p:cNvPr>
          <p:cNvSpPr>
            <a:spLocks noGrp="1"/>
          </p:cNvSpPr>
          <p:nvPr>
            <p:ph type="body" sz="quarter" idx="10"/>
          </p:nvPr>
        </p:nvSpPr>
        <p:spPr>
          <a:xfrm>
            <a:off x="225425" y="1044575"/>
            <a:ext cx="7961313" cy="47355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pic>
        <p:nvPicPr>
          <p:cNvPr id="3" name="Picture 2" descr="A close up of a logo&#10;&#10;Description generated with high confidence">
            <a:extLst>
              <a:ext uri="{FF2B5EF4-FFF2-40B4-BE49-F238E27FC236}">
                <a16:creationId xmlns:a16="http://schemas.microsoft.com/office/drawing/2014/main" id="{C2FE730E-2885-4F9E-88E6-A3AFF6A18C9F}"/>
              </a:ext>
            </a:extLst>
          </p:cNvPr>
          <p:cNvPicPr>
            <a:picLocks noChangeAspect="1"/>
          </p:cNvPicPr>
          <p:nvPr/>
        </p:nvPicPr>
        <p:blipFill rotWithShape="1">
          <a:blip r:embed="rId4">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8" name="Picture 7">
            <a:extLst>
              <a:ext uri="{FF2B5EF4-FFF2-40B4-BE49-F238E27FC236}">
                <a16:creationId xmlns:a16="http://schemas.microsoft.com/office/drawing/2014/main" id="{9C9E3F69-4495-410F-AE49-6BCA1BB20279}"/>
              </a:ext>
            </a:extLst>
          </p:cNvPr>
          <p:cNvPicPr>
            <a:picLocks noChangeAspect="1"/>
          </p:cNvPicPr>
          <p:nvPr/>
        </p:nvPicPr>
        <p:blipFill rotWithShape="1">
          <a:blip r:embed="rId5"/>
          <a:srcRect l="33079"/>
          <a:stretch/>
        </p:blipFill>
        <p:spPr>
          <a:xfrm>
            <a:off x="72008" y="6004866"/>
            <a:ext cx="1559496" cy="835225"/>
          </a:xfrm>
          <a:prstGeom prst="rect">
            <a:avLst/>
          </a:prstGeom>
        </p:spPr>
      </p:pic>
    </p:spTree>
    <p:extLst>
      <p:ext uri="{BB962C8B-B14F-4D97-AF65-F5344CB8AC3E}">
        <p14:creationId xmlns:p14="http://schemas.microsoft.com/office/powerpoint/2010/main" val="289215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ull - TItle Only">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1798A5D-6CAD-4E1E-87AC-BB13F0DEB1B0}"/>
              </a:ext>
            </a:extLst>
          </p:cNvPr>
          <p:cNvPicPr>
            <a:picLocks noChangeAspect="1"/>
          </p:cNvPicPr>
          <p:nvPr/>
        </p:nvPicPr>
        <p:blipFill rotWithShape="1">
          <a:blip r:embed="rId2"/>
          <a:srcRect l="19354" b="11044"/>
          <a:stretch/>
        </p:blipFill>
        <p:spPr>
          <a:xfrm>
            <a:off x="-1" y="952123"/>
            <a:ext cx="2571395" cy="5905878"/>
          </a:xfrm>
          <a:prstGeom prst="rect">
            <a:avLst/>
          </a:prstGeom>
        </p:spPr>
      </p:pic>
      <p:pic>
        <p:nvPicPr>
          <p:cNvPr id="19" name="Picture 18">
            <a:extLst>
              <a:ext uri="{FF2B5EF4-FFF2-40B4-BE49-F238E27FC236}">
                <a16:creationId xmlns:a16="http://schemas.microsoft.com/office/drawing/2014/main" id="{621A2C1D-70DA-4C41-9B3F-E50A9927C8AD}"/>
              </a:ext>
            </a:extLst>
          </p:cNvPr>
          <p:cNvPicPr>
            <a:picLocks noChangeAspect="1"/>
          </p:cNvPicPr>
          <p:nvPr/>
        </p:nvPicPr>
        <p:blipFill rotWithShape="1">
          <a:blip r:embed="rId3"/>
          <a:srcRect t="10850" r="29410"/>
          <a:stretch/>
        </p:blipFill>
        <p:spPr>
          <a:xfrm>
            <a:off x="9067258" y="-1"/>
            <a:ext cx="3124742" cy="6113905"/>
          </a:xfrm>
          <a:prstGeom prst="rect">
            <a:avLst/>
          </a:prstGeom>
        </p:spPr>
      </p:pic>
      <p:sp>
        <p:nvSpPr>
          <p:cNvPr id="7" name="Title 1">
            <a:extLst>
              <a:ext uri="{FF2B5EF4-FFF2-40B4-BE49-F238E27FC236}">
                <a16:creationId xmlns:a16="http://schemas.microsoft.com/office/drawing/2014/main" id="{40D2E5C0-1A51-4309-8361-86A4BBFEB555}"/>
              </a:ext>
            </a:extLst>
          </p:cNvPr>
          <p:cNvSpPr>
            <a:spLocks noGrp="1"/>
          </p:cNvSpPr>
          <p:nvPr>
            <p:ph type="title"/>
          </p:nvPr>
        </p:nvSpPr>
        <p:spPr>
          <a:xfrm>
            <a:off x="225624" y="218558"/>
            <a:ext cx="6898920" cy="609600"/>
          </a:xfrm>
          <a:prstGeom prst="rect">
            <a:avLst/>
          </a:prstGeom>
        </p:spPr>
        <p:txBody>
          <a:bodyPr>
            <a:normAutofit/>
          </a:bodyPr>
          <a:lstStyle>
            <a:lvl1pPr algn="l">
              <a:defRPr sz="3200">
                <a:solidFill>
                  <a:srgbClr val="B52741"/>
                </a:solidFill>
              </a:defRPr>
            </a:lvl1pPr>
          </a:lstStyle>
          <a:p>
            <a:r>
              <a:rPr lang="en-US"/>
              <a:t>Click to edit Master title style</a:t>
            </a:r>
          </a:p>
        </p:txBody>
      </p:sp>
      <p:sp>
        <p:nvSpPr>
          <p:cNvPr id="11" name="Hexagon 10">
            <a:extLst>
              <a:ext uri="{FF2B5EF4-FFF2-40B4-BE49-F238E27FC236}">
                <a16:creationId xmlns:a16="http://schemas.microsoft.com/office/drawing/2014/main" id="{EBB24C6C-BFC3-48FC-BA31-6C07ECB64A47}"/>
              </a:ext>
            </a:extLst>
          </p:cNvPr>
          <p:cNvSpPr/>
          <p:nvPr/>
        </p:nvSpPr>
        <p:spPr>
          <a:xfrm rot="5400000">
            <a:off x="9886981" y="2252853"/>
            <a:ext cx="1971264" cy="1608197"/>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4" name="Picture 3">
            <a:extLst>
              <a:ext uri="{FF2B5EF4-FFF2-40B4-BE49-F238E27FC236}">
                <a16:creationId xmlns:a16="http://schemas.microsoft.com/office/drawing/2014/main" id="{A97C6202-6A7D-4337-BDDE-A21C821FB3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88" y="3905062"/>
            <a:ext cx="1841098" cy="1841098"/>
          </a:xfrm>
          <a:prstGeom prst="rect">
            <a:avLst/>
          </a:prstGeom>
          <a:effectLst>
            <a:outerShdw blurRad="50800" dist="254000" dir="2700000" algn="tl" rotWithShape="0">
              <a:prstClr val="black">
                <a:alpha val="22000"/>
              </a:prstClr>
            </a:outerShdw>
          </a:effectLst>
        </p:spPr>
      </p:pic>
      <p:pic>
        <p:nvPicPr>
          <p:cNvPr id="3" name="Picture 2" descr="A close up of a logo&#10;&#10;Description generated with high confidence">
            <a:extLst>
              <a:ext uri="{FF2B5EF4-FFF2-40B4-BE49-F238E27FC236}">
                <a16:creationId xmlns:a16="http://schemas.microsoft.com/office/drawing/2014/main" id="{72C4AAA9-9947-4EB7-B345-4AEAB31ED4FA}"/>
              </a:ext>
            </a:extLst>
          </p:cNvPr>
          <p:cNvPicPr>
            <a:picLocks noChangeAspect="1"/>
          </p:cNvPicPr>
          <p:nvPr/>
        </p:nvPicPr>
        <p:blipFill rotWithShape="1">
          <a:blip r:embed="rId5">
            <a:extLst>
              <a:ext uri="{28A0092B-C50C-407E-A947-70E740481C1C}">
                <a14:useLocalDpi xmlns:a14="http://schemas.microsoft.com/office/drawing/2010/main" val="0"/>
              </a:ext>
            </a:extLst>
          </a:blip>
          <a:srcRect t="87799" r="13381"/>
          <a:stretch/>
        </p:blipFill>
        <p:spPr>
          <a:xfrm>
            <a:off x="1680882" y="6003379"/>
            <a:ext cx="10560496" cy="836712"/>
          </a:xfrm>
          <a:prstGeom prst="rect">
            <a:avLst/>
          </a:prstGeom>
        </p:spPr>
      </p:pic>
      <p:pic>
        <p:nvPicPr>
          <p:cNvPr id="6" name="Picture 5">
            <a:extLst>
              <a:ext uri="{FF2B5EF4-FFF2-40B4-BE49-F238E27FC236}">
                <a16:creationId xmlns:a16="http://schemas.microsoft.com/office/drawing/2014/main" id="{436F5CC0-D921-422F-BB88-53A874EF9F4C}"/>
              </a:ext>
            </a:extLst>
          </p:cNvPr>
          <p:cNvPicPr>
            <a:picLocks noChangeAspect="1"/>
          </p:cNvPicPr>
          <p:nvPr/>
        </p:nvPicPr>
        <p:blipFill rotWithShape="1">
          <a:blip r:embed="rId6"/>
          <a:srcRect l="33079"/>
          <a:stretch/>
        </p:blipFill>
        <p:spPr>
          <a:xfrm>
            <a:off x="72008" y="6004866"/>
            <a:ext cx="1559496" cy="835225"/>
          </a:xfrm>
          <a:prstGeom prst="rect">
            <a:avLst/>
          </a:prstGeom>
        </p:spPr>
      </p:pic>
    </p:spTree>
    <p:extLst>
      <p:ext uri="{BB962C8B-B14F-4D97-AF65-F5344CB8AC3E}">
        <p14:creationId xmlns:p14="http://schemas.microsoft.com/office/powerpoint/2010/main" val="3965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21" Type="http://schemas.openxmlformats.org/officeDocument/2006/relationships/image" Target="../media/image3.pn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2.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1.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B4E82-B4D9-4BC6-A64E-1B3EAEA7F90E}"/>
              </a:ext>
            </a:extLst>
          </p:cNvPr>
          <p:cNvPicPr>
            <a:picLocks noChangeAspect="1"/>
          </p:cNvPicPr>
          <p:nvPr/>
        </p:nvPicPr>
        <p:blipFill rotWithShape="1">
          <a:blip r:embed="rId18"/>
          <a:srcRect t="10850" r="29410"/>
          <a:stretch/>
        </p:blipFill>
        <p:spPr>
          <a:xfrm>
            <a:off x="10372716" y="0"/>
            <a:ext cx="1819283" cy="355963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660CEC5E-5014-4E55-84B3-4C7F6D2A5B59}"/>
              </a:ext>
            </a:extLst>
          </p:cNvPr>
          <p:cNvPicPr>
            <a:picLocks noChangeAspect="1"/>
          </p:cNvPicPr>
          <p:nvPr/>
        </p:nvPicPr>
        <p:blipFill rotWithShape="1">
          <a:blip r:embed="rId19">
            <a:extLst>
              <a:ext uri="{28A0092B-C50C-407E-A947-70E740481C1C}">
                <a14:useLocalDpi xmlns:a14="http://schemas.microsoft.com/office/drawing/2010/main" val="0"/>
              </a:ext>
            </a:extLst>
          </a:blip>
          <a:srcRect t="87799" r="13381"/>
          <a:stretch/>
        </p:blipFill>
        <p:spPr>
          <a:xfrm>
            <a:off x="1631503" y="6021288"/>
            <a:ext cx="10560496" cy="836712"/>
          </a:xfrm>
          <a:prstGeom prst="rect">
            <a:avLst/>
          </a:prstGeom>
        </p:spPr>
      </p:pic>
      <p:pic>
        <p:nvPicPr>
          <p:cNvPr id="9" name="Picture 8">
            <a:extLst>
              <a:ext uri="{FF2B5EF4-FFF2-40B4-BE49-F238E27FC236}">
                <a16:creationId xmlns:a16="http://schemas.microsoft.com/office/drawing/2014/main" id="{9E05B89C-49DA-45BA-BBB2-5910E8E97091}"/>
              </a:ext>
            </a:extLst>
          </p:cNvPr>
          <p:cNvPicPr>
            <a:picLocks noChangeAspect="1"/>
          </p:cNvPicPr>
          <p:nvPr/>
        </p:nvPicPr>
        <p:blipFill rotWithShape="1">
          <a:blip r:embed="rId20"/>
          <a:srcRect l="33079"/>
          <a:stretch/>
        </p:blipFill>
        <p:spPr>
          <a:xfrm>
            <a:off x="31739" y="6022775"/>
            <a:ext cx="1559496" cy="835225"/>
          </a:xfrm>
          <a:prstGeom prst="rect">
            <a:avLst/>
          </a:prstGeom>
        </p:spPr>
      </p:pic>
      <p:pic>
        <p:nvPicPr>
          <p:cNvPr id="11" name="Picture 10">
            <a:extLst>
              <a:ext uri="{FF2B5EF4-FFF2-40B4-BE49-F238E27FC236}">
                <a16:creationId xmlns:a16="http://schemas.microsoft.com/office/drawing/2014/main" id="{E3E671CC-E0C5-4D3D-86B2-94019585E5D2}"/>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13" name="Hexagon 12">
            <a:extLst>
              <a:ext uri="{FF2B5EF4-FFF2-40B4-BE49-F238E27FC236}">
                <a16:creationId xmlns:a16="http://schemas.microsoft.com/office/drawing/2014/main" id="{BCB332CF-B20F-49A8-845E-E0F5D2168EF4}"/>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11511209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17" r:id="rId6"/>
    <p:sldLayoutId id="2147483705" r:id="rId7"/>
    <p:sldLayoutId id="2147483706" r:id="rId8"/>
    <p:sldLayoutId id="2147483707" r:id="rId9"/>
    <p:sldLayoutId id="2147483708" r:id="rId10"/>
    <p:sldLayoutId id="2147483709" r:id="rId11"/>
    <p:sldLayoutId id="2147483737" r:id="rId12"/>
    <p:sldLayoutId id="2147483710" r:id="rId13"/>
    <p:sldLayoutId id="2147483714" r:id="rId14"/>
    <p:sldLayoutId id="2147483716" r:id="rId15"/>
    <p:sldLayoutId id="2147483718"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8B4E82-B4D9-4BC6-A64E-1B3EAEA7F90E}"/>
              </a:ext>
            </a:extLst>
          </p:cNvPr>
          <p:cNvPicPr>
            <a:picLocks noChangeAspect="1"/>
          </p:cNvPicPr>
          <p:nvPr/>
        </p:nvPicPr>
        <p:blipFill rotWithShape="1">
          <a:blip r:embed="rId19"/>
          <a:srcRect t="10850" r="29410"/>
          <a:stretch/>
        </p:blipFill>
        <p:spPr>
          <a:xfrm>
            <a:off x="10372716" y="0"/>
            <a:ext cx="1819283" cy="3559630"/>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660CEC5E-5014-4E55-84B3-4C7F6D2A5B59}"/>
              </a:ext>
            </a:extLst>
          </p:cNvPr>
          <p:cNvPicPr>
            <a:picLocks noChangeAspect="1"/>
          </p:cNvPicPr>
          <p:nvPr/>
        </p:nvPicPr>
        <p:blipFill rotWithShape="1">
          <a:blip r:embed="rId20">
            <a:extLst>
              <a:ext uri="{28A0092B-C50C-407E-A947-70E740481C1C}">
                <a14:useLocalDpi xmlns:a14="http://schemas.microsoft.com/office/drawing/2010/main" val="0"/>
              </a:ext>
            </a:extLst>
          </a:blip>
          <a:srcRect t="87799" r="13381"/>
          <a:stretch/>
        </p:blipFill>
        <p:spPr>
          <a:xfrm>
            <a:off x="1631503" y="6021288"/>
            <a:ext cx="10560496" cy="836712"/>
          </a:xfrm>
          <a:prstGeom prst="rect">
            <a:avLst/>
          </a:prstGeom>
        </p:spPr>
      </p:pic>
      <p:pic>
        <p:nvPicPr>
          <p:cNvPr id="9" name="Picture 8">
            <a:extLst>
              <a:ext uri="{FF2B5EF4-FFF2-40B4-BE49-F238E27FC236}">
                <a16:creationId xmlns:a16="http://schemas.microsoft.com/office/drawing/2014/main" id="{9E05B89C-49DA-45BA-BBB2-5910E8E97091}"/>
              </a:ext>
            </a:extLst>
          </p:cNvPr>
          <p:cNvPicPr>
            <a:picLocks noChangeAspect="1"/>
          </p:cNvPicPr>
          <p:nvPr/>
        </p:nvPicPr>
        <p:blipFill rotWithShape="1">
          <a:blip r:embed="rId21"/>
          <a:srcRect l="33079"/>
          <a:stretch/>
        </p:blipFill>
        <p:spPr>
          <a:xfrm>
            <a:off x="31739" y="6022775"/>
            <a:ext cx="1559496" cy="835225"/>
          </a:xfrm>
          <a:prstGeom prst="rect">
            <a:avLst/>
          </a:prstGeom>
        </p:spPr>
      </p:pic>
      <p:pic>
        <p:nvPicPr>
          <p:cNvPr id="11" name="Picture 10">
            <a:extLst>
              <a:ext uri="{FF2B5EF4-FFF2-40B4-BE49-F238E27FC236}">
                <a16:creationId xmlns:a16="http://schemas.microsoft.com/office/drawing/2014/main" id="{E3E671CC-E0C5-4D3D-86B2-94019585E5D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424308" y="208109"/>
            <a:ext cx="1276640" cy="1276640"/>
          </a:xfrm>
          <a:prstGeom prst="rect">
            <a:avLst/>
          </a:prstGeom>
          <a:effectLst>
            <a:outerShdw blurRad="50800" dist="254000" dir="2700000" algn="tl" rotWithShape="0">
              <a:prstClr val="black">
                <a:alpha val="22000"/>
              </a:prstClr>
            </a:outerShdw>
          </a:effectLst>
        </p:spPr>
      </p:pic>
      <p:sp>
        <p:nvSpPr>
          <p:cNvPr id="13" name="Hexagon 12">
            <a:extLst>
              <a:ext uri="{FF2B5EF4-FFF2-40B4-BE49-F238E27FC236}">
                <a16:creationId xmlns:a16="http://schemas.microsoft.com/office/drawing/2014/main" id="{BCB332CF-B20F-49A8-845E-E0F5D2168EF4}"/>
              </a:ext>
            </a:extLst>
          </p:cNvPr>
          <p:cNvSpPr/>
          <p:nvPr/>
        </p:nvSpPr>
        <p:spPr>
          <a:xfrm rot="5400000">
            <a:off x="10068741" y="1901743"/>
            <a:ext cx="1324011" cy="1080155"/>
          </a:xfrm>
          <a:prstGeom prst="hexagon">
            <a:avLst>
              <a:gd name="adj" fmla="val 28498"/>
              <a:gd name="vf" fmla="val 115470"/>
            </a:avLst>
          </a:prstGeom>
          <a:solidFill>
            <a:schemeClr val="accent2"/>
          </a:solidFill>
          <a:ln>
            <a:noFill/>
          </a:ln>
          <a:effectLst>
            <a:outerShdw blurRad="50800" dist="304800" dir="270000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4223346917"/>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896386" rtl="0" eaLnBrk="1" latinLnBrk="0" hangingPunct="1">
        <a:spcBef>
          <a:spcPct val="0"/>
        </a:spcBef>
        <a:buNone/>
        <a:defRPr sz="4313" kern="1200">
          <a:solidFill>
            <a:schemeClr val="tx1"/>
          </a:solidFill>
          <a:latin typeface="+mj-lt"/>
          <a:ea typeface="+mj-ea"/>
          <a:cs typeface="+mj-cs"/>
        </a:defRPr>
      </a:lvl1pPr>
    </p:titleStyle>
    <p:body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386" rtl="0" eaLnBrk="1" latinLnBrk="0" hangingPunct="1">
        <a:defRPr sz="1765" kern="1200">
          <a:solidFill>
            <a:schemeClr val="tx1"/>
          </a:solidFill>
          <a:latin typeface="+mn-lt"/>
          <a:ea typeface="+mn-ea"/>
          <a:cs typeface="+mn-cs"/>
        </a:defRPr>
      </a:lvl1pPr>
      <a:lvl2pPr marL="448193" algn="l" defTabSz="896386" rtl="0" eaLnBrk="1" latinLnBrk="0" hangingPunct="1">
        <a:defRPr sz="1765" kern="1200">
          <a:solidFill>
            <a:schemeClr val="tx1"/>
          </a:solidFill>
          <a:latin typeface="+mn-lt"/>
          <a:ea typeface="+mn-ea"/>
          <a:cs typeface="+mn-cs"/>
        </a:defRPr>
      </a:lvl2pPr>
      <a:lvl3pPr marL="896386" algn="l" defTabSz="896386" rtl="0" eaLnBrk="1" latinLnBrk="0" hangingPunct="1">
        <a:defRPr sz="1765" kern="1200">
          <a:solidFill>
            <a:schemeClr val="tx1"/>
          </a:solidFill>
          <a:latin typeface="+mn-lt"/>
          <a:ea typeface="+mn-ea"/>
          <a:cs typeface="+mn-cs"/>
        </a:defRPr>
      </a:lvl3pPr>
      <a:lvl4pPr marL="1344579" algn="l" defTabSz="896386" rtl="0" eaLnBrk="1" latinLnBrk="0" hangingPunct="1">
        <a:defRPr sz="1765" kern="1200">
          <a:solidFill>
            <a:schemeClr val="tx1"/>
          </a:solidFill>
          <a:latin typeface="+mn-lt"/>
          <a:ea typeface="+mn-ea"/>
          <a:cs typeface="+mn-cs"/>
        </a:defRPr>
      </a:lvl4pPr>
      <a:lvl5pPr marL="1792773" algn="l" defTabSz="896386" rtl="0" eaLnBrk="1" latinLnBrk="0" hangingPunct="1">
        <a:defRPr sz="1765" kern="1200">
          <a:solidFill>
            <a:schemeClr val="tx1"/>
          </a:solidFill>
          <a:latin typeface="+mn-lt"/>
          <a:ea typeface="+mn-ea"/>
          <a:cs typeface="+mn-cs"/>
        </a:defRPr>
      </a:lvl5pPr>
      <a:lvl6pPr marL="2240966" algn="l" defTabSz="896386" rtl="0" eaLnBrk="1" latinLnBrk="0" hangingPunct="1">
        <a:defRPr sz="1765" kern="1200">
          <a:solidFill>
            <a:schemeClr val="tx1"/>
          </a:solidFill>
          <a:latin typeface="+mn-lt"/>
          <a:ea typeface="+mn-ea"/>
          <a:cs typeface="+mn-cs"/>
        </a:defRPr>
      </a:lvl6pPr>
      <a:lvl7pPr marL="2689159" algn="l" defTabSz="896386" rtl="0" eaLnBrk="1" latinLnBrk="0" hangingPunct="1">
        <a:defRPr sz="1765" kern="1200">
          <a:solidFill>
            <a:schemeClr val="tx1"/>
          </a:solidFill>
          <a:latin typeface="+mn-lt"/>
          <a:ea typeface="+mn-ea"/>
          <a:cs typeface="+mn-cs"/>
        </a:defRPr>
      </a:lvl7pPr>
      <a:lvl8pPr marL="3137352" algn="l" defTabSz="896386" rtl="0" eaLnBrk="1" latinLnBrk="0" hangingPunct="1">
        <a:defRPr sz="1765" kern="1200">
          <a:solidFill>
            <a:schemeClr val="tx1"/>
          </a:solidFill>
          <a:latin typeface="+mn-lt"/>
          <a:ea typeface="+mn-ea"/>
          <a:cs typeface="+mn-cs"/>
        </a:defRPr>
      </a:lvl8pPr>
      <a:lvl9pPr marL="3585545" algn="l" defTabSz="89638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p15:clr>
            <a:srgbClr val="547EBF"/>
          </p15:clr>
        </p15:guide>
        <p15:guide id="2" orient="horz" pos="187">
          <p15:clr>
            <a:srgbClr val="547EBF"/>
          </p15:clr>
        </p15:guide>
        <p15:guide id="3" orient="horz" pos="4219">
          <p15:clr>
            <a:srgbClr val="547EBF"/>
          </p15:clr>
        </p15:guide>
        <p15:guide id="4" pos="7661">
          <p15:clr>
            <a:srgbClr val="547EBF"/>
          </p15:clr>
        </p15:guide>
        <p15:guide id="5" orient="horz" pos="763">
          <p15:clr>
            <a:srgbClr val="A4A3A4"/>
          </p15:clr>
        </p15:guide>
        <p15:guide id="6" orient="horz" pos="1339">
          <p15:clr>
            <a:srgbClr val="A4A3A4"/>
          </p15:clr>
        </p15:guide>
        <p15:guide id="7" orient="horz" pos="1915">
          <p15:clr>
            <a:srgbClr val="A4A3A4"/>
          </p15:clr>
        </p15:guide>
        <p15:guide id="8" orient="horz" pos="2491">
          <p15:clr>
            <a:srgbClr val="A4A3A4"/>
          </p15:clr>
        </p15:guide>
        <p15:guide id="9" orient="horz" pos="3067">
          <p15:clr>
            <a:srgbClr val="A4A3A4"/>
          </p15:clr>
        </p15:guide>
        <p15:guide id="10" orient="horz" pos="3643">
          <p15:clr>
            <a:srgbClr val="A4A3A4"/>
          </p15:clr>
        </p15:guide>
        <p15:guide id="11" pos="749">
          <p15:clr>
            <a:srgbClr val="A4A3A4"/>
          </p15:clr>
        </p15:guide>
        <p15:guide id="12" pos="1325">
          <p15:clr>
            <a:srgbClr val="A4A3A4"/>
          </p15:clr>
        </p15:guide>
        <p15:guide id="13" pos="1901">
          <p15:clr>
            <a:srgbClr val="A4A3A4"/>
          </p15:clr>
        </p15:guide>
        <p15:guide id="14" pos="2477">
          <p15:clr>
            <a:srgbClr val="A4A3A4"/>
          </p15:clr>
        </p15:guide>
        <p15:guide id="15" pos="3053">
          <p15:clr>
            <a:srgbClr val="A4A3A4"/>
          </p15:clr>
        </p15:guide>
        <p15:guide id="16" pos="3629">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708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40.png"/><Relationship Id="rId1" Type="http://schemas.openxmlformats.org/officeDocument/2006/relationships/slideLayout" Target="../slideLayouts/slideLayout5.xml"/><Relationship Id="rId4" Type="http://schemas.openxmlformats.org/officeDocument/2006/relationships/image" Target="../media/image194.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image" Target="../media/image57.png"/><Relationship Id="rId1" Type="http://schemas.openxmlformats.org/officeDocument/2006/relationships/slideLayout" Target="../slideLayouts/slideLayout14.xml"/><Relationship Id="rId6" Type="http://schemas.openxmlformats.org/officeDocument/2006/relationships/image" Target="../media/image44.png"/><Relationship Id="rId11" Type="http://schemas.openxmlformats.org/officeDocument/2006/relationships/image" Target="../media/image55.png"/><Relationship Id="rId5" Type="http://schemas.openxmlformats.org/officeDocument/2006/relationships/image" Target="../media/image43.jpeg"/><Relationship Id="rId10" Type="http://schemas.openxmlformats.org/officeDocument/2006/relationships/image" Target="../media/image47.png"/><Relationship Id="rId4" Type="http://schemas.openxmlformats.org/officeDocument/2006/relationships/image" Target="../media/image56.png"/><Relationship Id="rId9" Type="http://schemas.openxmlformats.org/officeDocument/2006/relationships/image" Target="../media/image46.png"/></Relationships>
</file>

<file path=ppt/slides/_rels/slide10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image" Target="../media/image50.png"/><Relationship Id="rId11" Type="http://schemas.openxmlformats.org/officeDocument/2006/relationships/image" Target="../media/image53.png"/><Relationship Id="rId5" Type="http://schemas.openxmlformats.org/officeDocument/2006/relationships/image" Target="../media/image49.png"/><Relationship Id="rId10" Type="http://schemas.openxmlformats.org/officeDocument/2006/relationships/image" Target="../media/image52.png"/><Relationship Id="rId4" Type="http://schemas.openxmlformats.org/officeDocument/2006/relationships/image" Target="../media/image48.jpeg"/><Relationship Id="rId9" Type="http://schemas.openxmlformats.org/officeDocument/2006/relationships/image" Target="../media/image51.png"/></Relationships>
</file>

<file path=ppt/slides/_rels/slide10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42.png"/><Relationship Id="rId7" Type="http://schemas.openxmlformats.org/officeDocument/2006/relationships/image" Target="../media/image147.jpeg"/><Relationship Id="rId2" Type="http://schemas.openxmlformats.org/officeDocument/2006/relationships/image" Target="../media/image57.png"/><Relationship Id="rId1" Type="http://schemas.openxmlformats.org/officeDocument/2006/relationships/slideLayout" Target="../slideLayouts/slideLayout14.xml"/><Relationship Id="rId6" Type="http://schemas.openxmlformats.org/officeDocument/2006/relationships/image" Target="../media/image153.png"/><Relationship Id="rId5" Type="http://schemas.openxmlformats.org/officeDocument/2006/relationships/image" Target="../media/image44.png"/><Relationship Id="rId4" Type="http://schemas.openxmlformats.org/officeDocument/2006/relationships/image" Target="../media/image43.jpeg"/><Relationship Id="rId9" Type="http://schemas.openxmlformats.org/officeDocument/2006/relationships/image" Target="../media/image151.png"/></Relationships>
</file>

<file path=ppt/slides/_rels/slide105.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55.xml"/><Relationship Id="rId1" Type="http://schemas.openxmlformats.org/officeDocument/2006/relationships/slideLayout" Target="../slideLayouts/slideLayout14.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19.emf"/><Relationship Id="rId5" Type="http://schemas.openxmlformats.org/officeDocument/2006/relationships/image" Target="../media/image21.emf"/><Relationship Id="rId4" Type="http://schemas.openxmlformats.org/officeDocument/2006/relationships/image" Target="../media/image20.emf"/></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18.emf"/><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22.emf"/><Relationship Id="rId5" Type="http://schemas.openxmlformats.org/officeDocument/2006/relationships/image" Target="../media/image19.emf"/><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6.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39.emf"/></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7.xml"/><Relationship Id="rId1" Type="http://schemas.openxmlformats.org/officeDocument/2006/relationships/slideLayout" Target="../slideLayouts/slideLayout22.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18.xml"/><Relationship Id="rId16" Type="http://schemas.openxmlformats.org/officeDocument/2006/relationships/image" Target="../media/image55.png"/><Relationship Id="rId1" Type="http://schemas.openxmlformats.org/officeDocument/2006/relationships/slideLayout" Target="../slideLayouts/slideLayout2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jpeg"/><Relationship Id="rId9" Type="http://schemas.openxmlformats.org/officeDocument/2006/relationships/image" Target="../media/image48.jpeg"/><Relationship Id="rId1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6.xml"/><Relationship Id="rId4" Type="http://schemas.openxmlformats.org/officeDocument/2006/relationships/image" Target="../media/image60.emf"/></Relationships>
</file>

<file path=ppt/slides/_rels/slide2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67.emf"/><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25.xml.rels><?xml version="1.0" encoding="UTF-8" standalone="yes"?>
<Relationships xmlns="http://schemas.openxmlformats.org/package/2006/relationships"><Relationship Id="rId8" Type="http://schemas.openxmlformats.org/officeDocument/2006/relationships/image" Target="../media/image70.emf"/><Relationship Id="rId13" Type="http://schemas.openxmlformats.org/officeDocument/2006/relationships/image" Target="../media/image75.emf"/><Relationship Id="rId18" Type="http://schemas.openxmlformats.org/officeDocument/2006/relationships/image" Target="../media/image80.emf"/><Relationship Id="rId3" Type="http://schemas.openxmlformats.org/officeDocument/2006/relationships/image" Target="../media/image65.emf"/><Relationship Id="rId7" Type="http://schemas.openxmlformats.org/officeDocument/2006/relationships/image" Target="../media/image66.emf"/><Relationship Id="rId12" Type="http://schemas.openxmlformats.org/officeDocument/2006/relationships/image" Target="../media/image74.emf"/><Relationship Id="rId17" Type="http://schemas.openxmlformats.org/officeDocument/2006/relationships/image" Target="../media/image79.emf"/><Relationship Id="rId2" Type="http://schemas.openxmlformats.org/officeDocument/2006/relationships/image" Target="../media/image64.emf"/><Relationship Id="rId16" Type="http://schemas.openxmlformats.org/officeDocument/2006/relationships/image" Target="../media/image78.emf"/><Relationship Id="rId1" Type="http://schemas.openxmlformats.org/officeDocument/2006/relationships/slideLayout" Target="../slideLayouts/slideLayout4.xml"/><Relationship Id="rId6" Type="http://schemas.openxmlformats.org/officeDocument/2006/relationships/image" Target="../media/image69.emf"/><Relationship Id="rId11" Type="http://schemas.openxmlformats.org/officeDocument/2006/relationships/image" Target="../media/image73.emf"/><Relationship Id="rId5" Type="http://schemas.openxmlformats.org/officeDocument/2006/relationships/image" Target="../media/image68.emf"/><Relationship Id="rId15" Type="http://schemas.openxmlformats.org/officeDocument/2006/relationships/image" Target="../media/image77.emf"/><Relationship Id="rId10" Type="http://schemas.openxmlformats.org/officeDocument/2006/relationships/image" Target="../media/image72.emf"/><Relationship Id="rId19" Type="http://schemas.openxmlformats.org/officeDocument/2006/relationships/image" Target="../media/image67.emf"/><Relationship Id="rId4" Type="http://schemas.openxmlformats.org/officeDocument/2006/relationships/image" Target="../media/image63.emf"/><Relationship Id="rId9" Type="http://schemas.openxmlformats.org/officeDocument/2006/relationships/image" Target="../media/image71.emf"/><Relationship Id="rId14" Type="http://schemas.openxmlformats.org/officeDocument/2006/relationships/image" Target="../media/image76.emf"/></Relationships>
</file>

<file path=ppt/slides/_rels/slide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84.emf"/><Relationship Id="rId1" Type="http://schemas.openxmlformats.org/officeDocument/2006/relationships/slideLayout" Target="../slideLayouts/slideLayout5.xml"/><Relationship Id="rId4" Type="http://schemas.openxmlformats.org/officeDocument/2006/relationships/image" Target="../media/image85.emf"/></Relationships>
</file>

<file path=ppt/slides/_rels/slide2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62.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2.em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90.emf"/><Relationship Id="rId7" Type="http://schemas.openxmlformats.org/officeDocument/2006/relationships/image" Target="../media/image88.emf"/><Relationship Id="rId2" Type="http://schemas.openxmlformats.org/officeDocument/2006/relationships/image" Target="../media/image89.emf"/><Relationship Id="rId1" Type="http://schemas.openxmlformats.org/officeDocument/2006/relationships/slideLayout" Target="../slideLayouts/slideLayout5.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94.pn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5.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89.emf"/><Relationship Id="rId7" Type="http://schemas.openxmlformats.org/officeDocument/2006/relationships/image" Target="../media/image96.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3.emf"/><Relationship Id="rId4" Type="http://schemas.openxmlformats.org/officeDocument/2006/relationships/image" Target="../media/image92.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4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emf"/><Relationship Id="rId7" Type="http://schemas.openxmlformats.org/officeDocument/2006/relationships/image" Target="../media/image104.emf"/><Relationship Id="rId12" Type="http://schemas.openxmlformats.org/officeDocument/2006/relationships/image" Target="../media/image109.emf"/><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03.emf"/><Relationship Id="rId11" Type="http://schemas.openxmlformats.org/officeDocument/2006/relationships/image" Target="../media/image108.png"/><Relationship Id="rId5" Type="http://schemas.openxmlformats.org/officeDocument/2006/relationships/image" Target="../media/image102.emf"/><Relationship Id="rId10" Type="http://schemas.openxmlformats.org/officeDocument/2006/relationships/image" Target="../media/image107.emf"/><Relationship Id="rId4" Type="http://schemas.openxmlformats.org/officeDocument/2006/relationships/image" Target="../media/image101.emf"/><Relationship Id="rId9"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62.emf"/></Relationships>
</file>

<file path=ppt/slides/_rels/slide4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3.sv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image" Target="../media/image114.emf"/><Relationship Id="rId7" Type="http://schemas.openxmlformats.org/officeDocument/2006/relationships/image" Target="../media/image118.emf"/><Relationship Id="rId2" Type="http://schemas.openxmlformats.org/officeDocument/2006/relationships/image" Target="../media/image113.emf"/><Relationship Id="rId1" Type="http://schemas.openxmlformats.org/officeDocument/2006/relationships/slideLayout" Target="../slideLayouts/slideLayout4.xml"/><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image" Target="../media/image124.jpeg"/><Relationship Id="rId7" Type="http://schemas.openxmlformats.org/officeDocument/2006/relationships/image" Target="../media/image128.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jpeg"/><Relationship Id="rId9" Type="http://schemas.openxmlformats.org/officeDocument/2006/relationships/image" Target="../media/image130.png"/></Relationships>
</file>

<file path=ppt/slides/_rels/slide57.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135.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jpeg"/><Relationship Id="rId4" Type="http://schemas.openxmlformats.org/officeDocument/2006/relationships/image" Target="../media/image132.jpeg"/></Relationships>
</file>

<file path=ppt/slides/_rels/slide5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7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38.png"/><Relationship Id="rId7" Type="http://schemas.openxmlformats.org/officeDocument/2006/relationships/image" Target="../media/image150.png"/><Relationship Id="rId2" Type="http://schemas.openxmlformats.org/officeDocument/2006/relationships/image" Target="../media/image137.png"/><Relationship Id="rId1" Type="http://schemas.openxmlformats.org/officeDocument/2006/relationships/slideLayout" Target="../slideLayouts/slideLayout14.xml"/><Relationship Id="rId6" Type="http://schemas.openxmlformats.org/officeDocument/2006/relationships/image" Target="../media/image149.png"/><Relationship Id="rId5" Type="http://schemas.openxmlformats.org/officeDocument/2006/relationships/image" Target="../media/image148.jpeg"/><Relationship Id="rId4" Type="http://schemas.openxmlformats.org/officeDocument/2006/relationships/image" Target="../media/image147.jpeg"/><Relationship Id="rId9" Type="http://schemas.openxmlformats.org/officeDocument/2006/relationships/image" Target="../media/image152.png"/></Relationships>
</file>

<file path=ppt/slides/_rels/slide7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7.png"/><Relationship Id="rId7" Type="http://schemas.openxmlformats.org/officeDocument/2006/relationships/image" Target="../media/image43.jpe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46.png"/><Relationship Id="rId5" Type="http://schemas.openxmlformats.org/officeDocument/2006/relationships/image" Target="../media/image56.png"/><Relationship Id="rId10" Type="http://schemas.openxmlformats.org/officeDocument/2006/relationships/image" Target="../media/image154.png"/><Relationship Id="rId4" Type="http://schemas.openxmlformats.org/officeDocument/2006/relationships/image" Target="../media/image42.png"/><Relationship Id="rId9" Type="http://schemas.openxmlformats.org/officeDocument/2006/relationships/image" Target="../media/image15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image" Target="../media/image157.jpeg"/><Relationship Id="rId7" Type="http://schemas.openxmlformats.org/officeDocument/2006/relationships/image" Target="../media/image161.jpeg"/><Relationship Id="rId2" Type="http://schemas.openxmlformats.org/officeDocument/2006/relationships/image" Target="../media/image156.jpeg"/><Relationship Id="rId1" Type="http://schemas.openxmlformats.org/officeDocument/2006/relationships/slideLayout" Target="../slideLayouts/slideLayout4.xml"/><Relationship Id="rId6" Type="http://schemas.openxmlformats.org/officeDocument/2006/relationships/image" Target="../media/image160.jpeg"/><Relationship Id="rId5" Type="http://schemas.openxmlformats.org/officeDocument/2006/relationships/image" Target="../media/image159.jpeg"/><Relationship Id="rId4" Type="http://schemas.openxmlformats.org/officeDocument/2006/relationships/image" Target="../media/image158.png"/></Relationships>
</file>

<file path=ppt/slides/_rels/slide7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2.xml"/><Relationship Id="rId5" Type="http://schemas.openxmlformats.org/officeDocument/2006/relationships/image" Target="../media/image166.png"/><Relationship Id="rId4" Type="http://schemas.openxmlformats.org/officeDocument/2006/relationships/image" Target="../media/image165.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0.xml"/><Relationship Id="rId1" Type="http://schemas.openxmlformats.org/officeDocument/2006/relationships/slideLayout" Target="../slideLayouts/slideLayout1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81.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png"/><Relationship Id="rId1" Type="http://schemas.openxmlformats.org/officeDocument/2006/relationships/slideLayout" Target="../slideLayouts/slideLayout11.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image" Target="../media/image177.tiff"/><Relationship Id="rId1" Type="http://schemas.openxmlformats.org/officeDocument/2006/relationships/slideLayout" Target="../slideLayouts/slideLayout3.xml"/><Relationship Id="rId5" Type="http://schemas.microsoft.com/office/2007/relationships/hdphoto" Target="../media/hdphoto3.wdp"/><Relationship Id="rId4" Type="http://schemas.openxmlformats.org/officeDocument/2006/relationships/image" Target="../media/image179.png"/></Relationships>
</file>

<file path=ppt/slides/_rels/slide87.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image" Target="../media/image177.tiff"/><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image" Target="../media/image180.png"/></Relationships>
</file>

<file path=ppt/slides/_rels/slide88.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image" Target="../media/image177.tiff"/><Relationship Id="rId1" Type="http://schemas.openxmlformats.org/officeDocument/2006/relationships/slideLayout" Target="../slideLayouts/slideLayout3.xml"/><Relationship Id="rId4" Type="http://schemas.openxmlformats.org/officeDocument/2006/relationships/image" Target="../media/image182.jpeg"/></Relationships>
</file>

<file path=ppt/slides/_rels/slide8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gif"/><Relationship Id="rId1" Type="http://schemas.openxmlformats.org/officeDocument/2006/relationships/slideLayout" Target="../slideLayouts/slideLayout11.xml"/><Relationship Id="rId4" Type="http://schemas.openxmlformats.org/officeDocument/2006/relationships/image" Target="../media/image185.gi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2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65A5F3-F99E-41DD-966E-13EA5567532A}"/>
              </a:ext>
            </a:extLst>
          </p:cNvPr>
          <p:cNvSpPr>
            <a:spLocks noGrp="1"/>
          </p:cNvSpPr>
          <p:nvPr>
            <p:ph type="title"/>
          </p:nvPr>
        </p:nvSpPr>
        <p:spPr>
          <a:xfrm rot="21413754">
            <a:off x="32711" y="1195935"/>
            <a:ext cx="8078060" cy="1427040"/>
          </a:xfrm>
        </p:spPr>
        <p:txBody>
          <a:bodyPr/>
          <a:lstStyle/>
          <a:p>
            <a:r>
              <a:rPr lang="en-GB" sz="6000"/>
              <a:t>So you want to be a Data Engineer?</a:t>
            </a:r>
          </a:p>
        </p:txBody>
      </p:sp>
    </p:spTree>
    <p:extLst>
      <p:ext uri="{BB962C8B-B14F-4D97-AF65-F5344CB8AC3E}">
        <p14:creationId xmlns:p14="http://schemas.microsoft.com/office/powerpoint/2010/main" val="150093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6805-425C-45E3-9D58-948DFC18F8D8}"/>
              </a:ext>
            </a:extLst>
          </p:cNvPr>
          <p:cNvSpPr>
            <a:spLocks noGrp="1"/>
          </p:cNvSpPr>
          <p:nvPr>
            <p:ph type="title"/>
          </p:nvPr>
        </p:nvSpPr>
        <p:spPr/>
        <p:txBody>
          <a:bodyPr/>
          <a:lstStyle/>
          <a:p>
            <a:r>
              <a:rPr lang="en-GB"/>
              <a:t>What is a Data Engineer?</a:t>
            </a:r>
          </a:p>
        </p:txBody>
      </p:sp>
    </p:spTree>
    <p:extLst>
      <p:ext uri="{BB962C8B-B14F-4D97-AF65-F5344CB8AC3E}">
        <p14:creationId xmlns:p14="http://schemas.microsoft.com/office/powerpoint/2010/main" val="147538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icrosoft Azure Down? Current status overview | Downdetector">
            <a:extLst>
              <a:ext uri="{FF2B5EF4-FFF2-40B4-BE49-F238E27FC236}">
                <a16:creationId xmlns:a16="http://schemas.microsoft.com/office/drawing/2014/main" id="{4DCD44A5-AD08-410F-BAEC-6942872D1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6503" y="3045973"/>
            <a:ext cx="2650132" cy="766054"/>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310FC0C-24D1-4B7B-B4EB-36DA317F7A3F}"/>
              </a:ext>
            </a:extLst>
          </p:cNvPr>
          <p:cNvGrpSpPr/>
          <p:nvPr/>
        </p:nvGrpSpPr>
        <p:grpSpPr>
          <a:xfrm>
            <a:off x="819948" y="1922803"/>
            <a:ext cx="10739185" cy="3667428"/>
            <a:chOff x="819948" y="1922803"/>
            <a:chExt cx="10739185" cy="3667428"/>
          </a:xfrm>
        </p:grpSpPr>
        <p:pic>
          <p:nvPicPr>
            <p:cNvPr id="2050" name="Picture 2" descr="Amazon Web Services - Wikipedia">
              <a:extLst>
                <a:ext uri="{FF2B5EF4-FFF2-40B4-BE49-F238E27FC236}">
                  <a16:creationId xmlns:a16="http://schemas.microsoft.com/office/drawing/2014/main" id="{5749D030-108C-4DD1-B089-6BA3894797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948" y="1922803"/>
              <a:ext cx="1507733" cy="9046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ogle Cloud Platform Tutorial: From Zero to Hero with GCP">
              <a:extLst>
                <a:ext uri="{FF2B5EF4-FFF2-40B4-BE49-F238E27FC236}">
                  <a16:creationId xmlns:a16="http://schemas.microsoft.com/office/drawing/2014/main" id="{82C9A363-9A9B-4B7A-ACE7-D6FEFB13B6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066" y="3048256"/>
              <a:ext cx="4519067" cy="2541975"/>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itle 3">
            <a:extLst>
              <a:ext uri="{FF2B5EF4-FFF2-40B4-BE49-F238E27FC236}">
                <a16:creationId xmlns:a16="http://schemas.microsoft.com/office/drawing/2014/main" id="{6F77193B-FA85-441E-A973-0C1B14D891EF}"/>
              </a:ext>
            </a:extLst>
          </p:cNvPr>
          <p:cNvSpPr>
            <a:spLocks noGrp="1"/>
          </p:cNvSpPr>
          <p:nvPr>
            <p:ph type="title"/>
          </p:nvPr>
        </p:nvSpPr>
        <p:spPr/>
        <p:txBody>
          <a:bodyPr>
            <a:normAutofit fontScale="90000"/>
          </a:bodyPr>
          <a:lstStyle/>
          <a:p>
            <a:r>
              <a:rPr lang="en-GB"/>
              <a:t>Cloud Service Providers</a:t>
            </a:r>
            <a:br>
              <a:rPr lang="en-GB"/>
            </a:br>
            <a:endParaRPr lang="en-GB"/>
          </a:p>
        </p:txBody>
      </p:sp>
      <p:pic>
        <p:nvPicPr>
          <p:cNvPr id="7" name="Picture 4" descr="Microsoft Azure Down? Current status overview | Downdetector">
            <a:extLst>
              <a:ext uri="{FF2B5EF4-FFF2-40B4-BE49-F238E27FC236}">
                <a16:creationId xmlns:a16="http://schemas.microsoft.com/office/drawing/2014/main" id="{86CE15D2-90AF-4232-B6A3-6F021F1FA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326" y="3045973"/>
            <a:ext cx="2650132" cy="76605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4B8E3A1-D605-4846-9CDE-596C8C80351B}"/>
              </a:ext>
            </a:extLst>
          </p:cNvPr>
          <p:cNvGrpSpPr/>
          <p:nvPr/>
        </p:nvGrpSpPr>
        <p:grpSpPr>
          <a:xfrm>
            <a:off x="804771" y="1922803"/>
            <a:ext cx="10739185" cy="3667428"/>
            <a:chOff x="819948" y="1922803"/>
            <a:chExt cx="10739185" cy="3667428"/>
          </a:xfrm>
        </p:grpSpPr>
        <p:pic>
          <p:nvPicPr>
            <p:cNvPr id="9" name="Picture 2" descr="Amazon Web Services - Wikipedia">
              <a:extLst>
                <a:ext uri="{FF2B5EF4-FFF2-40B4-BE49-F238E27FC236}">
                  <a16:creationId xmlns:a16="http://schemas.microsoft.com/office/drawing/2014/main" id="{C40A72A9-4971-4B48-A907-4B7F842EC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948" y="1922803"/>
              <a:ext cx="1507733" cy="9046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Google Cloud Platform Tutorial: From Zero to Hero with GCP">
              <a:extLst>
                <a:ext uri="{FF2B5EF4-FFF2-40B4-BE49-F238E27FC236}">
                  <a16:creationId xmlns:a16="http://schemas.microsoft.com/office/drawing/2014/main" id="{CF8A9FB4-4647-4BE7-B367-C3EC767A5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0066" y="3048256"/>
              <a:ext cx="4519067" cy="25419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99844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47EE7-8236-473F-81D0-75F79E7204CE}"/>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497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714966-C0C5-4154-8C75-E59A6F8E71D1}"/>
              </a:ext>
            </a:extLst>
          </p:cNvPr>
          <p:cNvSpPr txBox="1"/>
          <p:nvPr/>
        </p:nvSpPr>
        <p:spPr>
          <a:xfrm>
            <a:off x="575583" y="683003"/>
            <a:ext cx="7172385" cy="369332"/>
          </a:xfrm>
          <a:prstGeom prst="rect">
            <a:avLst/>
          </a:prstGeom>
          <a:noFill/>
        </p:spPr>
        <p:txBody>
          <a:bodyPr wrap="square">
            <a:spAutoFit/>
          </a:bodyPr>
          <a:lstStyle/>
          <a:p>
            <a:r>
              <a:rPr lang="en-GB" b="1">
                <a:solidFill>
                  <a:srgbClr val="C00000"/>
                </a:solidFill>
              </a:rPr>
              <a:t>Cloud Technology: Data Processing, Compute and Orchestration </a:t>
            </a:r>
            <a:endParaRPr lang="en-GB">
              <a:solidFill>
                <a:srgbClr val="C00000"/>
              </a:solidFill>
            </a:endParaRPr>
          </a:p>
        </p:txBody>
      </p:sp>
      <p:pic>
        <p:nvPicPr>
          <p:cNvPr id="4098" name="Picture 2" descr="Databricks - Wikipedia">
            <a:extLst>
              <a:ext uri="{FF2B5EF4-FFF2-40B4-BE49-F238E27FC236}">
                <a16:creationId xmlns:a16="http://schemas.microsoft.com/office/drawing/2014/main" id="{172ED0E9-53FF-473F-85DC-B0F5366BD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387" y="1529178"/>
            <a:ext cx="1699946" cy="89247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pache Spark [ Download - Logo - icon ] png svg">
            <a:extLst>
              <a:ext uri="{FF2B5EF4-FFF2-40B4-BE49-F238E27FC236}">
                <a16:creationId xmlns:a16="http://schemas.microsoft.com/office/drawing/2014/main" id="{534DF447-4456-4DDB-9E8D-F8A13CC099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7342" y="1300250"/>
            <a:ext cx="1369315" cy="136931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osting your ML model on Azure Functions — Part 1 | by Evan Miller |  Towards Data Science">
            <a:extLst>
              <a:ext uri="{FF2B5EF4-FFF2-40B4-BE49-F238E27FC236}">
                <a16:creationId xmlns:a16="http://schemas.microsoft.com/office/drawing/2014/main" id="{6AE91421-8933-4391-A6AB-10C1801EC9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32388" y="4193786"/>
            <a:ext cx="3231811" cy="159360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Why OVH Managed Kubernetes? | OVHcloud Blog">
            <a:extLst>
              <a:ext uri="{FF2B5EF4-FFF2-40B4-BE49-F238E27FC236}">
                <a16:creationId xmlns:a16="http://schemas.microsoft.com/office/drawing/2014/main" id="{2F80FA2A-F9E3-412A-90EA-3571BFFB0B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596" y="2946555"/>
            <a:ext cx="2371498" cy="118708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The 1–2–3s of Docker. The 6 docker commands that I use… | by Mandy Gu |  Towards Data Science">
            <a:extLst>
              <a:ext uri="{FF2B5EF4-FFF2-40B4-BE49-F238E27FC236}">
                <a16:creationId xmlns:a16="http://schemas.microsoft.com/office/drawing/2014/main" id="{5EC2F33F-A72E-4068-AF15-37ED75441D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657" y="4380438"/>
            <a:ext cx="1428642" cy="122029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Exploring Azure Synapse |">
            <a:extLst>
              <a:ext uri="{FF2B5EF4-FFF2-40B4-BE49-F238E27FC236}">
                <a16:creationId xmlns:a16="http://schemas.microsoft.com/office/drawing/2014/main" id="{C61543FF-E187-4342-B8A4-9DE0666994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8666" y="3028798"/>
            <a:ext cx="1647710" cy="1385421"/>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Azure Data Factory vs. Rivery vs. Stitch - Compare features, pricing,  services, and more.">
            <a:extLst>
              <a:ext uri="{FF2B5EF4-FFF2-40B4-BE49-F238E27FC236}">
                <a16:creationId xmlns:a16="http://schemas.microsoft.com/office/drawing/2014/main" id="{8085B0B7-FFB3-4595-A0D8-D57AAE252D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7281" y="1482038"/>
            <a:ext cx="3309145" cy="64362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What is AWS Lambda | The Iron.io Blog">
            <a:extLst>
              <a:ext uri="{FF2B5EF4-FFF2-40B4-BE49-F238E27FC236}">
                <a16:creationId xmlns:a16="http://schemas.microsoft.com/office/drawing/2014/main" id="{70341FE3-868F-4FBB-B5E5-2A7558203A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52202" y="2808365"/>
            <a:ext cx="2168485" cy="1385421"/>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AWS Glue | Simplify ETL Data Processing with AWS Glue | Edureka">
            <a:extLst>
              <a:ext uri="{FF2B5EF4-FFF2-40B4-BE49-F238E27FC236}">
                <a16:creationId xmlns:a16="http://schemas.microsoft.com/office/drawing/2014/main" id="{2FC2ED0E-41FE-45C2-A279-9F210C87FD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99839" y="2482314"/>
            <a:ext cx="885139" cy="123919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descr="Beginners guide to Athena – Part 1:">
            <a:extLst>
              <a:ext uri="{FF2B5EF4-FFF2-40B4-BE49-F238E27FC236}">
                <a16:creationId xmlns:a16="http://schemas.microsoft.com/office/drawing/2014/main" id="{D0DF3029-8BAC-4826-A847-9171F8204A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0921" y="2736289"/>
            <a:ext cx="1457848" cy="177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9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06"/>
                                        </p:tgtEl>
                                        <p:attrNameLst>
                                          <p:attrName>style.visibility</p:attrName>
                                        </p:attrNameLst>
                                      </p:cBhvr>
                                      <p:to>
                                        <p:strVal val="visible"/>
                                      </p:to>
                                    </p:set>
                                    <p:animEffect transition="in" filter="fade">
                                      <p:cBhvr>
                                        <p:cTn id="22" dur="500"/>
                                        <p:tgtEl>
                                          <p:spTgt spid="4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08"/>
                                        </p:tgtEl>
                                        <p:attrNameLst>
                                          <p:attrName>style.visibility</p:attrName>
                                        </p:attrNameLst>
                                      </p:cBhvr>
                                      <p:to>
                                        <p:strVal val="visible"/>
                                      </p:to>
                                    </p:set>
                                    <p:animEffect transition="in" filter="fade">
                                      <p:cBhvr>
                                        <p:cTn id="27" dur="500"/>
                                        <p:tgtEl>
                                          <p:spTgt spid="410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116"/>
                                        </p:tgtEl>
                                        <p:attrNameLst>
                                          <p:attrName>style.visibility</p:attrName>
                                        </p:attrNameLst>
                                      </p:cBhvr>
                                      <p:to>
                                        <p:strVal val="visible"/>
                                      </p:to>
                                    </p:set>
                                    <p:animEffect transition="in" filter="fade">
                                      <p:cBhvr>
                                        <p:cTn id="32" dur="500"/>
                                        <p:tgtEl>
                                          <p:spTgt spid="41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12"/>
                                        </p:tgtEl>
                                        <p:attrNameLst>
                                          <p:attrName>style.visibility</p:attrName>
                                        </p:attrNameLst>
                                      </p:cBhvr>
                                      <p:to>
                                        <p:strVal val="visible"/>
                                      </p:to>
                                    </p:set>
                                    <p:animEffect transition="in" filter="fade">
                                      <p:cBhvr>
                                        <p:cTn id="37" dur="500"/>
                                        <p:tgtEl>
                                          <p:spTgt spid="41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10"/>
                                        </p:tgtEl>
                                        <p:attrNameLst>
                                          <p:attrName>style.visibility</p:attrName>
                                        </p:attrNameLst>
                                      </p:cBhvr>
                                      <p:to>
                                        <p:strVal val="visible"/>
                                      </p:to>
                                    </p:set>
                                    <p:animEffect transition="in" filter="fade">
                                      <p:cBhvr>
                                        <p:cTn id="42" dur="500"/>
                                        <p:tgtEl>
                                          <p:spTgt spid="41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04"/>
                                        </p:tgtEl>
                                        <p:attrNameLst>
                                          <p:attrName>style.visibility</p:attrName>
                                        </p:attrNameLst>
                                      </p:cBhvr>
                                      <p:to>
                                        <p:strVal val="visible"/>
                                      </p:to>
                                    </p:set>
                                    <p:animEffect transition="in" filter="fade">
                                      <p:cBhvr>
                                        <p:cTn id="47" dur="500"/>
                                        <p:tgtEl>
                                          <p:spTgt spid="410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14"/>
                                        </p:tgtEl>
                                        <p:attrNameLst>
                                          <p:attrName>style.visibility</p:attrName>
                                        </p:attrNameLst>
                                      </p:cBhvr>
                                      <p:to>
                                        <p:strVal val="visible"/>
                                      </p:to>
                                    </p:set>
                                    <p:animEffect transition="in" filter="fade">
                                      <p:cBhvr>
                                        <p:cTn id="52" dur="500"/>
                                        <p:tgtEl>
                                          <p:spTgt spid="41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118"/>
                                        </p:tgtEl>
                                        <p:attrNameLst>
                                          <p:attrName>style.visibility</p:attrName>
                                        </p:attrNameLst>
                                      </p:cBhvr>
                                      <p:to>
                                        <p:strVal val="visible"/>
                                      </p:to>
                                    </p:set>
                                    <p:animEffect transition="in" filter="fade">
                                      <p:cBhvr>
                                        <p:cTn id="57" dur="500"/>
                                        <p:tgtEl>
                                          <p:spTgt spid="4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C9BB160-BA70-4A0C-AB51-905911C48D89}"/>
              </a:ext>
            </a:extLst>
          </p:cNvPr>
          <p:cNvSpPr txBox="1"/>
          <p:nvPr/>
        </p:nvSpPr>
        <p:spPr>
          <a:xfrm>
            <a:off x="575584" y="683003"/>
            <a:ext cx="6097162" cy="369332"/>
          </a:xfrm>
          <a:prstGeom prst="rect">
            <a:avLst/>
          </a:prstGeom>
          <a:noFill/>
        </p:spPr>
        <p:txBody>
          <a:bodyPr wrap="square">
            <a:spAutoFit/>
          </a:bodyPr>
          <a:lstStyle/>
          <a:p>
            <a:r>
              <a:rPr lang="en-GB" b="1">
                <a:solidFill>
                  <a:srgbClr val="C00000"/>
                </a:solidFill>
              </a:rPr>
              <a:t>Cloud Technology: Data Storage </a:t>
            </a:r>
            <a:endParaRPr lang="en-GB">
              <a:solidFill>
                <a:srgbClr val="C00000"/>
              </a:solidFill>
            </a:endParaRPr>
          </a:p>
        </p:txBody>
      </p:sp>
      <p:pic>
        <p:nvPicPr>
          <p:cNvPr id="5122" name="Picture 2" descr="A Journey of Data Engineer to the Cloud — Data Lake | by Arvind Kumar | The  Startup | Medium">
            <a:extLst>
              <a:ext uri="{FF2B5EF4-FFF2-40B4-BE49-F238E27FC236}">
                <a16:creationId xmlns:a16="http://schemas.microsoft.com/office/drawing/2014/main" id="{D3B9DB3A-7BE2-4DC6-927E-42AD9C9A0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296" y="1332266"/>
            <a:ext cx="2070297" cy="1194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orking with Azure Cosmos DB in your Azure Functions | by Will Velida |  Towards Data Science">
            <a:extLst>
              <a:ext uri="{FF2B5EF4-FFF2-40B4-BE49-F238E27FC236}">
                <a16:creationId xmlns:a16="http://schemas.microsoft.com/office/drawing/2014/main" id="{37601A79-AA33-456D-B1D6-F2BA63BE3A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998" y="1779130"/>
            <a:ext cx="2744402" cy="8317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Moving to SQL Azure is not a simple connection string change - BizTalk  Server Monitoring &amp; Management Solution | BizTalk360">
            <a:extLst>
              <a:ext uri="{FF2B5EF4-FFF2-40B4-BE49-F238E27FC236}">
                <a16:creationId xmlns:a16="http://schemas.microsoft.com/office/drawing/2014/main" id="{06BECDD2-24EC-416C-842D-0CE2755BFF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7530" y="1513566"/>
            <a:ext cx="2953768" cy="102274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Patch and Update Table — BigQuery Part-III | by Sunny Gupta | Google Cloud  - Community | Medium">
            <a:extLst>
              <a:ext uri="{FF2B5EF4-FFF2-40B4-BE49-F238E27FC236}">
                <a16:creationId xmlns:a16="http://schemas.microsoft.com/office/drawing/2014/main" id="{CE431E88-F0CF-4CDF-9C80-DF2952CE51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1377" y="4178071"/>
            <a:ext cx="2495695" cy="1247848"/>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Break The Ice With DynamoDB. An overview discussion with some… | by RC  Tushar | Brain Station 23 | Medium">
            <a:extLst>
              <a:ext uri="{FF2B5EF4-FFF2-40B4-BE49-F238E27FC236}">
                <a16:creationId xmlns:a16="http://schemas.microsoft.com/office/drawing/2014/main" id="{1173573B-4AC7-4FA3-AF8B-4967E2A2D7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093347"/>
            <a:ext cx="3010372" cy="1589985"/>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Amazon Redshift Setup — Tutorial for Use with AWS VPC, EC2 and PostgreSQL |  by Will Nowak | Medium">
            <a:extLst>
              <a:ext uri="{FF2B5EF4-FFF2-40B4-BE49-F238E27FC236}">
                <a16:creationId xmlns:a16="http://schemas.microsoft.com/office/drawing/2014/main" id="{1DD0298D-89BB-41D7-9602-0B418A28EF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7795" y="4328725"/>
            <a:ext cx="2179668" cy="1419898"/>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Microsoft Azure Blob Storage Migration Tool | Tzunami Deployer">
            <a:extLst>
              <a:ext uri="{FF2B5EF4-FFF2-40B4-BE49-F238E27FC236}">
                <a16:creationId xmlns:a16="http://schemas.microsoft.com/office/drawing/2014/main" id="{1D7E2191-B640-4AB4-A479-02F72D39E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37738" y="3117659"/>
            <a:ext cx="2781991" cy="671306"/>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AWS —Amazon S3 Storage Classes Overview | by Ashish Patel | Awesome Cloud |  Medium">
            <a:extLst>
              <a:ext uri="{FF2B5EF4-FFF2-40B4-BE49-F238E27FC236}">
                <a16:creationId xmlns:a16="http://schemas.microsoft.com/office/drawing/2014/main" id="{688E1E25-26D2-48B4-84DF-B404D35389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4665" y="4471369"/>
            <a:ext cx="1846832" cy="1385124"/>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Exploring Azure Synapse |">
            <a:extLst>
              <a:ext uri="{FF2B5EF4-FFF2-40B4-BE49-F238E27FC236}">
                <a16:creationId xmlns:a16="http://schemas.microsoft.com/office/drawing/2014/main" id="{8BEF09E6-C1E7-4E6C-B1B8-D6D6C1B988C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5529" y="2708317"/>
            <a:ext cx="1497051" cy="1258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62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fad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24"/>
                                        </p:tgtEl>
                                        <p:attrNameLst>
                                          <p:attrName>style.visibility</p:attrName>
                                        </p:attrNameLst>
                                      </p:cBhvr>
                                      <p:to>
                                        <p:strVal val="visible"/>
                                      </p:to>
                                    </p:set>
                                    <p:animEffect transition="in" filter="fade">
                                      <p:cBhvr>
                                        <p:cTn id="17" dur="500"/>
                                        <p:tgtEl>
                                          <p:spTgt spid="51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fade">
                                      <p:cBhvr>
                                        <p:cTn id="22" dur="500"/>
                                        <p:tgtEl>
                                          <p:spTgt spid="51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30"/>
                                        </p:tgtEl>
                                        <p:attrNameLst>
                                          <p:attrName>style.visibility</p:attrName>
                                        </p:attrNameLst>
                                      </p:cBhvr>
                                      <p:to>
                                        <p:strVal val="visible"/>
                                      </p:to>
                                    </p:set>
                                    <p:animEffect transition="in" filter="fade">
                                      <p:cBhvr>
                                        <p:cTn id="27" dur="500"/>
                                        <p:tgtEl>
                                          <p:spTgt spid="51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34"/>
                                        </p:tgtEl>
                                        <p:attrNameLst>
                                          <p:attrName>style.visibility</p:attrName>
                                        </p:attrNameLst>
                                      </p:cBhvr>
                                      <p:to>
                                        <p:strVal val="visible"/>
                                      </p:to>
                                    </p:set>
                                    <p:animEffect transition="in" filter="fade">
                                      <p:cBhvr>
                                        <p:cTn id="32" dur="500"/>
                                        <p:tgtEl>
                                          <p:spTgt spid="513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32"/>
                                        </p:tgtEl>
                                        <p:attrNameLst>
                                          <p:attrName>style.visibility</p:attrName>
                                        </p:attrNameLst>
                                      </p:cBhvr>
                                      <p:to>
                                        <p:strVal val="visible"/>
                                      </p:to>
                                    </p:set>
                                    <p:animEffect transition="in" filter="fade">
                                      <p:cBhvr>
                                        <p:cTn id="37" dur="500"/>
                                        <p:tgtEl>
                                          <p:spTgt spid="513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136"/>
                                        </p:tgtEl>
                                        <p:attrNameLst>
                                          <p:attrName>style.visibility</p:attrName>
                                        </p:attrNameLst>
                                      </p:cBhvr>
                                      <p:to>
                                        <p:strVal val="visible"/>
                                      </p:to>
                                    </p:set>
                                    <p:animEffect transition="in" filter="fade">
                                      <p:cBhvr>
                                        <p:cTn id="42" dur="500"/>
                                        <p:tgtEl>
                                          <p:spTgt spid="513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128"/>
                                        </p:tgtEl>
                                        <p:attrNameLst>
                                          <p:attrName>style.visibility</p:attrName>
                                        </p:attrNameLst>
                                      </p:cBhvr>
                                      <p:to>
                                        <p:strVal val="visible"/>
                                      </p:to>
                                    </p:set>
                                    <p:animEffect transition="in" filter="fade">
                                      <p:cBhvr>
                                        <p:cTn id="47" dur="500"/>
                                        <p:tgtEl>
                                          <p:spTgt spid="512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138"/>
                                        </p:tgtEl>
                                        <p:attrNameLst>
                                          <p:attrName>style.visibility</p:attrName>
                                        </p:attrNameLst>
                                      </p:cBhvr>
                                      <p:to>
                                        <p:strVal val="visible"/>
                                      </p:to>
                                    </p:set>
                                    <p:animEffect transition="in" filter="fade">
                                      <p:cBhvr>
                                        <p:cTn id="52" dur="500"/>
                                        <p:tgtEl>
                                          <p:spTgt spid="5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42C8F1-6E3C-4753-ABFD-CF24ECEEB7DA}"/>
              </a:ext>
            </a:extLst>
          </p:cNvPr>
          <p:cNvSpPr txBox="1"/>
          <p:nvPr/>
        </p:nvSpPr>
        <p:spPr>
          <a:xfrm>
            <a:off x="575583" y="683003"/>
            <a:ext cx="7172385" cy="369332"/>
          </a:xfrm>
          <a:prstGeom prst="rect">
            <a:avLst/>
          </a:prstGeom>
          <a:noFill/>
        </p:spPr>
        <p:txBody>
          <a:bodyPr wrap="square">
            <a:spAutoFit/>
          </a:bodyPr>
          <a:lstStyle/>
          <a:p>
            <a:r>
              <a:rPr lang="en-GB" b="1">
                <a:solidFill>
                  <a:srgbClr val="C00000"/>
                </a:solidFill>
              </a:rPr>
              <a:t>Do you have to use Cloud?</a:t>
            </a:r>
            <a:endParaRPr lang="en-GB">
              <a:solidFill>
                <a:srgbClr val="C00000"/>
              </a:solidFill>
            </a:endParaRPr>
          </a:p>
        </p:txBody>
      </p:sp>
      <p:sp>
        <p:nvSpPr>
          <p:cNvPr id="3" name="TextBox 2">
            <a:extLst>
              <a:ext uri="{FF2B5EF4-FFF2-40B4-BE49-F238E27FC236}">
                <a16:creationId xmlns:a16="http://schemas.microsoft.com/office/drawing/2014/main" id="{8549C415-9AD0-4056-8DF0-468204376F80}"/>
              </a:ext>
            </a:extLst>
          </p:cNvPr>
          <p:cNvSpPr txBox="1"/>
          <p:nvPr/>
        </p:nvSpPr>
        <p:spPr>
          <a:xfrm>
            <a:off x="632517" y="1416288"/>
            <a:ext cx="530915" cy="369332"/>
          </a:xfrm>
          <a:prstGeom prst="rect">
            <a:avLst/>
          </a:prstGeom>
          <a:noFill/>
        </p:spPr>
        <p:txBody>
          <a:bodyPr wrap="none" rtlCol="0">
            <a:spAutoFit/>
          </a:bodyPr>
          <a:lstStyle/>
          <a:p>
            <a:r>
              <a:rPr lang="en-GB"/>
              <a:t>No!</a:t>
            </a:r>
          </a:p>
        </p:txBody>
      </p:sp>
      <p:sp>
        <p:nvSpPr>
          <p:cNvPr id="4" name="TextBox 3">
            <a:extLst>
              <a:ext uri="{FF2B5EF4-FFF2-40B4-BE49-F238E27FC236}">
                <a16:creationId xmlns:a16="http://schemas.microsoft.com/office/drawing/2014/main" id="{83E4CAC8-1395-4492-85A7-8E7F96691EC2}"/>
              </a:ext>
            </a:extLst>
          </p:cNvPr>
          <p:cNvSpPr txBox="1"/>
          <p:nvPr/>
        </p:nvSpPr>
        <p:spPr>
          <a:xfrm>
            <a:off x="632517" y="1868122"/>
            <a:ext cx="8225585" cy="369332"/>
          </a:xfrm>
          <a:prstGeom prst="rect">
            <a:avLst/>
          </a:prstGeom>
          <a:noFill/>
        </p:spPr>
        <p:txBody>
          <a:bodyPr wrap="none" rtlCol="0">
            <a:spAutoFit/>
          </a:bodyPr>
          <a:lstStyle/>
          <a:p>
            <a:r>
              <a:rPr lang="en-GB"/>
              <a:t>There’s a lot of “non cloud” Tech, and/or tech that can be hosted in any Cloud provider</a:t>
            </a:r>
          </a:p>
        </p:txBody>
      </p:sp>
      <p:pic>
        <p:nvPicPr>
          <p:cNvPr id="5" name="Picture 2" descr="Databricks - Wikipedia">
            <a:extLst>
              <a:ext uri="{FF2B5EF4-FFF2-40B4-BE49-F238E27FC236}">
                <a16:creationId xmlns:a16="http://schemas.microsoft.com/office/drawing/2014/main" id="{C83C8AE6-6EE4-4E67-9B73-E44A63991E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83" y="2978473"/>
            <a:ext cx="1699946" cy="8924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Apache Spark [ Download - Logo - icon ] png svg">
            <a:extLst>
              <a:ext uri="{FF2B5EF4-FFF2-40B4-BE49-F238E27FC236}">
                <a16:creationId xmlns:a16="http://schemas.microsoft.com/office/drawing/2014/main" id="{2C106196-B909-4A9A-9DDA-7BF569C41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8747" y="4052429"/>
            <a:ext cx="1369315" cy="13693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Why OVH Managed Kubernetes? | OVHcloud Blog">
            <a:extLst>
              <a:ext uri="{FF2B5EF4-FFF2-40B4-BE49-F238E27FC236}">
                <a16:creationId xmlns:a16="http://schemas.microsoft.com/office/drawing/2014/main" id="{607117D8-3F8A-41B9-9650-D7DEB67FF5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9092" y="2774598"/>
            <a:ext cx="2371498" cy="11870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The 1–2–3s of Docker. The 6 docker commands that I use… | by Mandy Gu |  Towards Data Science">
            <a:extLst>
              <a:ext uri="{FF2B5EF4-FFF2-40B4-BE49-F238E27FC236}">
                <a16:creationId xmlns:a16="http://schemas.microsoft.com/office/drawing/2014/main" id="{FAF16D18-C6C1-4612-B576-D3AC2EB079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6269" y="4013805"/>
            <a:ext cx="1428642" cy="1220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ode.js - Wikipedia">
            <a:extLst>
              <a:ext uri="{FF2B5EF4-FFF2-40B4-BE49-F238E27FC236}">
                <a16:creationId xmlns:a16="http://schemas.microsoft.com/office/drawing/2014/main" id="{FD31FF48-5C0F-4393-AB53-67632D420F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0808" y="2928118"/>
            <a:ext cx="1113472" cy="6810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Spring Data with the Neo4j graph database | DiscoverSDK Blog">
            <a:extLst>
              <a:ext uri="{FF2B5EF4-FFF2-40B4-BE49-F238E27FC236}">
                <a16:creationId xmlns:a16="http://schemas.microsoft.com/office/drawing/2014/main" id="{70EA2271-B1FC-4F1F-B758-417AABB49C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2430" y="4390334"/>
            <a:ext cx="1605583" cy="6689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AWS Marketplace: Elastic">
            <a:extLst>
              <a:ext uri="{FF2B5EF4-FFF2-40B4-BE49-F238E27FC236}">
                <a16:creationId xmlns:a16="http://schemas.microsoft.com/office/drawing/2014/main" id="{C3D0EF45-6B0B-45CF-9667-7242A72904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93155" y="3119230"/>
            <a:ext cx="2016025" cy="9331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webassets.mongodb.com/_com_assets/cms/mongodb_l...">
            <a:extLst>
              <a:ext uri="{FF2B5EF4-FFF2-40B4-BE49-F238E27FC236}">
                <a16:creationId xmlns:a16="http://schemas.microsoft.com/office/drawing/2014/main" id="{3848CE23-A4D6-43D4-A81E-0D38D53162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40083" y="4164372"/>
            <a:ext cx="1718603" cy="466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50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305F6B-CFC8-468F-A79F-8C1ECE629264}"/>
              </a:ext>
            </a:extLst>
          </p:cNvPr>
          <p:cNvSpPr txBox="1"/>
          <p:nvPr/>
        </p:nvSpPr>
        <p:spPr>
          <a:xfrm>
            <a:off x="784989" y="867669"/>
            <a:ext cx="1803228" cy="369332"/>
          </a:xfrm>
          <a:prstGeom prst="rect">
            <a:avLst/>
          </a:prstGeom>
          <a:noFill/>
        </p:spPr>
        <p:txBody>
          <a:bodyPr wrap="square">
            <a:spAutoFit/>
          </a:bodyPr>
          <a:lstStyle/>
          <a:p>
            <a:r>
              <a:rPr lang="en-GB" b="1">
                <a:solidFill>
                  <a:srgbClr val="C00000"/>
                </a:solidFill>
              </a:rPr>
              <a:t>DevOps</a:t>
            </a:r>
            <a:endParaRPr lang="en-GB">
              <a:solidFill>
                <a:srgbClr val="C00000"/>
              </a:solidFill>
            </a:endParaRPr>
          </a:p>
        </p:txBody>
      </p:sp>
      <p:sp>
        <p:nvSpPr>
          <p:cNvPr id="4" name="TextBox 3">
            <a:extLst>
              <a:ext uri="{FF2B5EF4-FFF2-40B4-BE49-F238E27FC236}">
                <a16:creationId xmlns:a16="http://schemas.microsoft.com/office/drawing/2014/main" id="{CD30D027-6183-4187-A8C5-A36F194293C4}"/>
              </a:ext>
            </a:extLst>
          </p:cNvPr>
          <p:cNvSpPr txBox="1"/>
          <p:nvPr/>
        </p:nvSpPr>
        <p:spPr>
          <a:xfrm>
            <a:off x="784989" y="1327642"/>
            <a:ext cx="8964260" cy="523220"/>
          </a:xfrm>
          <a:prstGeom prst="rect">
            <a:avLst/>
          </a:prstGeom>
          <a:noFill/>
        </p:spPr>
        <p:txBody>
          <a:bodyPr wrap="square">
            <a:spAutoFit/>
          </a:bodyPr>
          <a:lstStyle/>
          <a:p>
            <a:r>
              <a:rPr lang="en-GB" sz="1400" b="0" i="0">
                <a:solidFill>
                  <a:srgbClr val="4D5156"/>
                </a:solidFill>
                <a:effectLst/>
                <a:latin typeface="arial" panose="020B0604020202020204" pitchFamily="34" charset="0"/>
              </a:rPr>
              <a:t>DevOps is a set of practices that combines software </a:t>
            </a:r>
          </a:p>
          <a:p>
            <a:r>
              <a:rPr lang="en-GB" sz="1400" b="0" i="0">
                <a:solidFill>
                  <a:srgbClr val="4D5156"/>
                </a:solidFill>
                <a:effectLst/>
                <a:latin typeface="arial" panose="020B0604020202020204" pitchFamily="34" charset="0"/>
              </a:rPr>
              <a:t>development and IT operations to get solutions into production</a:t>
            </a:r>
            <a:endParaRPr lang="en-GB" sz="1400"/>
          </a:p>
        </p:txBody>
      </p:sp>
      <p:pic>
        <p:nvPicPr>
          <p:cNvPr id="7170" name="Picture 2" descr="The 5 Components of Azure DevOps - ParkMyCloud">
            <a:extLst>
              <a:ext uri="{FF2B5EF4-FFF2-40B4-BE49-F238E27FC236}">
                <a16:creationId xmlns:a16="http://schemas.microsoft.com/office/drawing/2014/main" id="{E30B8718-F6CD-4087-8B3C-8FA6618A9F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705" y="2288657"/>
            <a:ext cx="1956512" cy="122282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Logo Resources - Octopus Deploy">
            <a:extLst>
              <a:ext uri="{FF2B5EF4-FFF2-40B4-BE49-F238E27FC236}">
                <a16:creationId xmlns:a16="http://schemas.microsoft.com/office/drawing/2014/main" id="{42492AF1-F02C-45F8-9C58-BB43785937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4598" y="4461308"/>
            <a:ext cx="2645713" cy="75953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Deployment &amp; Runbook Automation - Octopus Deploy">
            <a:extLst>
              <a:ext uri="{FF2B5EF4-FFF2-40B4-BE49-F238E27FC236}">
                <a16:creationId xmlns:a16="http://schemas.microsoft.com/office/drawing/2014/main" id="{CBB29395-1359-455D-98E0-8D0A573B6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5703" y="541829"/>
            <a:ext cx="2905125" cy="15716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Continuous Integration and Delivery - CircleCI">
            <a:extLst>
              <a:ext uri="{FF2B5EF4-FFF2-40B4-BE49-F238E27FC236}">
                <a16:creationId xmlns:a16="http://schemas.microsoft.com/office/drawing/2014/main" id="{BDDD27E2-FF74-4834-979B-169C3BB15A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1751" y="2047404"/>
            <a:ext cx="2049946" cy="204994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Jenkins">
            <a:extLst>
              <a:ext uri="{FF2B5EF4-FFF2-40B4-BE49-F238E27FC236}">
                <a16:creationId xmlns:a16="http://schemas.microsoft.com/office/drawing/2014/main" id="{BE8426B9-46D6-4A22-AD70-A29A32B7AC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6162" y="3072377"/>
            <a:ext cx="2608358" cy="1304179"/>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Press kit | GitLab">
            <a:extLst>
              <a:ext uri="{FF2B5EF4-FFF2-40B4-BE49-F238E27FC236}">
                <a16:creationId xmlns:a16="http://schemas.microsoft.com/office/drawing/2014/main" id="{3F724598-A1CC-45D7-B921-6224A1E8ED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6778" y="4379198"/>
            <a:ext cx="3020078" cy="1333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25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74"/>
                                        </p:tgtEl>
                                        <p:attrNameLst>
                                          <p:attrName>style.visibility</p:attrName>
                                        </p:attrNameLst>
                                      </p:cBhvr>
                                      <p:to>
                                        <p:strVal val="visible"/>
                                      </p:to>
                                    </p:set>
                                    <p:animEffect transition="in" filter="fade">
                                      <p:cBhvr>
                                        <p:cTn id="17" dur="500"/>
                                        <p:tgtEl>
                                          <p:spTgt spid="717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0"/>
                                        </p:tgtEl>
                                        <p:attrNameLst>
                                          <p:attrName>style.visibility</p:attrName>
                                        </p:attrNameLst>
                                      </p:cBhvr>
                                      <p:to>
                                        <p:strVal val="visible"/>
                                      </p:to>
                                    </p:set>
                                    <p:animEffect transition="in" filter="fade">
                                      <p:cBhvr>
                                        <p:cTn id="22" dur="500"/>
                                        <p:tgtEl>
                                          <p:spTgt spid="717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76"/>
                                        </p:tgtEl>
                                        <p:attrNameLst>
                                          <p:attrName>style.visibility</p:attrName>
                                        </p:attrNameLst>
                                      </p:cBhvr>
                                      <p:to>
                                        <p:strVal val="visible"/>
                                      </p:to>
                                    </p:set>
                                    <p:animEffect transition="in" filter="fade">
                                      <p:cBhvr>
                                        <p:cTn id="27" dur="500"/>
                                        <p:tgtEl>
                                          <p:spTgt spid="717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78"/>
                                        </p:tgtEl>
                                        <p:attrNameLst>
                                          <p:attrName>style.visibility</p:attrName>
                                        </p:attrNameLst>
                                      </p:cBhvr>
                                      <p:to>
                                        <p:strVal val="visible"/>
                                      </p:to>
                                    </p:set>
                                    <p:animEffect transition="in" filter="fade">
                                      <p:cBhvr>
                                        <p:cTn id="32" dur="500"/>
                                        <p:tgtEl>
                                          <p:spTgt spid="71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172"/>
                                        </p:tgtEl>
                                        <p:attrNameLst>
                                          <p:attrName>style.visibility</p:attrName>
                                        </p:attrNameLst>
                                      </p:cBhvr>
                                      <p:to>
                                        <p:strVal val="visible"/>
                                      </p:to>
                                    </p:set>
                                    <p:animEffect transition="in" filter="fade">
                                      <p:cBhvr>
                                        <p:cTn id="37" dur="500"/>
                                        <p:tgtEl>
                                          <p:spTgt spid="717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180"/>
                                        </p:tgtEl>
                                        <p:attrNameLst>
                                          <p:attrName>style.visibility</p:attrName>
                                        </p:attrNameLst>
                                      </p:cBhvr>
                                      <p:to>
                                        <p:strVal val="visible"/>
                                      </p:to>
                                    </p:set>
                                    <p:animEffect transition="in" filter="fade">
                                      <p:cBhvr>
                                        <p:cTn id="42" dur="500"/>
                                        <p:tgtEl>
                                          <p:spTgt spid="7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12EF7-BB5A-4E25-8093-C5A8CE0E090D}"/>
              </a:ext>
            </a:extLst>
          </p:cNvPr>
          <p:cNvSpPr>
            <a:spLocks noGrp="1"/>
          </p:cNvSpPr>
          <p:nvPr>
            <p:ph type="title"/>
          </p:nvPr>
        </p:nvSpPr>
        <p:spPr/>
        <p:txBody>
          <a:bodyPr/>
          <a:lstStyle/>
          <a:p>
            <a:r>
              <a:rPr lang="en-US"/>
              <a:t>Use The Skills You Have</a:t>
            </a:r>
            <a:endParaRPr lang="en-GB"/>
          </a:p>
        </p:txBody>
      </p:sp>
    </p:spTree>
    <p:extLst>
      <p:ext uri="{BB962C8B-B14F-4D97-AF65-F5344CB8AC3E}">
        <p14:creationId xmlns:p14="http://schemas.microsoft.com/office/powerpoint/2010/main" val="359431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018DC2-06AA-4921-A497-0C56BC1AFB14}"/>
              </a:ext>
            </a:extLst>
          </p:cNvPr>
          <p:cNvGrpSpPr/>
          <p:nvPr/>
        </p:nvGrpSpPr>
        <p:grpSpPr>
          <a:xfrm>
            <a:off x="9535161" y="868008"/>
            <a:ext cx="1653887" cy="4963443"/>
            <a:chOff x="9535161" y="868008"/>
            <a:chExt cx="1653887" cy="4963443"/>
          </a:xfrm>
        </p:grpSpPr>
        <p:pic>
          <p:nvPicPr>
            <p:cNvPr id="5" name="Picture 4">
              <a:extLst>
                <a:ext uri="{FF2B5EF4-FFF2-40B4-BE49-F238E27FC236}">
                  <a16:creationId xmlns:a16="http://schemas.microsoft.com/office/drawing/2014/main" id="{F6B48498-AEF8-4E3C-91C6-74FE89345692}"/>
                </a:ext>
              </a:extLst>
            </p:cNvPr>
            <p:cNvPicPr>
              <a:picLocks noChangeAspect="1"/>
            </p:cNvPicPr>
            <p:nvPr/>
          </p:nvPicPr>
          <p:blipFill>
            <a:blip r:embed="rId3"/>
            <a:stretch>
              <a:fillRect/>
            </a:stretch>
          </p:blipFill>
          <p:spPr>
            <a:xfrm>
              <a:off x="9535161" y="868008"/>
              <a:ext cx="1653887" cy="4132445"/>
            </a:xfrm>
            <a:prstGeom prst="rect">
              <a:avLst/>
            </a:prstGeom>
          </p:spPr>
        </p:pic>
        <p:sp>
          <p:nvSpPr>
            <p:cNvPr id="13" name="TextBox 12">
              <a:extLst>
                <a:ext uri="{FF2B5EF4-FFF2-40B4-BE49-F238E27FC236}">
                  <a16:creationId xmlns:a16="http://schemas.microsoft.com/office/drawing/2014/main" id="{ADCD9762-6AA1-43D7-A192-27407D87494E}"/>
                </a:ext>
              </a:extLst>
            </p:cNvPr>
            <p:cNvSpPr txBox="1"/>
            <p:nvPr/>
          </p:nvSpPr>
          <p:spPr>
            <a:xfrm>
              <a:off x="9649481" y="5000454"/>
              <a:ext cx="1425244"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5151"/>
                  </a:solidFill>
                  <a:effectLst/>
                  <a:uLnTx/>
                  <a:uFillTx/>
                  <a:latin typeface="Calibri"/>
                  <a:ea typeface="+mn-ea"/>
                  <a:cs typeface="+mn-cs"/>
                </a:rPr>
                <a:t>Data Engineer</a:t>
              </a:r>
              <a:endParaRPr kumimoji="0" lang="en-GB" sz="2400" b="0" i="0" u="none" strike="noStrike" kern="1200" cap="none" spc="0" normalizeH="0" baseline="0" noProof="0">
                <a:ln>
                  <a:noFill/>
                </a:ln>
                <a:solidFill>
                  <a:srgbClr val="505151"/>
                </a:solidFill>
                <a:effectLst/>
                <a:uLnTx/>
                <a:uFillTx/>
                <a:latin typeface="Calibri"/>
                <a:ea typeface="+mn-ea"/>
                <a:cs typeface="+mn-cs"/>
              </a:endParaRPr>
            </a:p>
          </p:txBody>
        </p:sp>
      </p:grpSp>
      <p:sp>
        <p:nvSpPr>
          <p:cNvPr id="11" name="Rectangle 10">
            <a:extLst>
              <a:ext uri="{FF2B5EF4-FFF2-40B4-BE49-F238E27FC236}">
                <a16:creationId xmlns:a16="http://schemas.microsoft.com/office/drawing/2014/main" id="{5B60C860-726D-4753-B789-81EDE7DE51C0}"/>
              </a:ext>
            </a:extLst>
          </p:cNvPr>
          <p:cNvSpPr/>
          <p:nvPr/>
        </p:nvSpPr>
        <p:spPr>
          <a:xfrm>
            <a:off x="1372133" y="502478"/>
            <a:ext cx="7249360" cy="5136946"/>
          </a:xfrm>
          <a:prstGeom prst="rect">
            <a:avLst/>
          </a:prstGeom>
          <a:ln>
            <a:noFill/>
          </a:ln>
        </p:spPr>
      </p:sp>
      <p:sp>
        <p:nvSpPr>
          <p:cNvPr id="12" name="Freeform: Shape 11">
            <a:extLst>
              <a:ext uri="{FF2B5EF4-FFF2-40B4-BE49-F238E27FC236}">
                <a16:creationId xmlns:a16="http://schemas.microsoft.com/office/drawing/2014/main" id="{D6235134-8976-4853-9967-53A735974709}"/>
              </a:ext>
            </a:extLst>
          </p:cNvPr>
          <p:cNvSpPr/>
          <p:nvPr/>
        </p:nvSpPr>
        <p:spPr>
          <a:xfrm>
            <a:off x="4271875" y="337461"/>
            <a:ext cx="3562438" cy="1149526"/>
          </a:xfrm>
          <a:custGeom>
            <a:avLst/>
            <a:gdLst>
              <a:gd name="connsiteX0" fmla="*/ 0 w 3262212"/>
              <a:gd name="connsiteY0" fmla="*/ 173159 h 1385273"/>
              <a:gd name="connsiteX1" fmla="*/ 2569576 w 3262212"/>
              <a:gd name="connsiteY1" fmla="*/ 173159 h 1385273"/>
              <a:gd name="connsiteX2" fmla="*/ 2569576 w 3262212"/>
              <a:gd name="connsiteY2" fmla="*/ 0 h 1385273"/>
              <a:gd name="connsiteX3" fmla="*/ 3262212 w 3262212"/>
              <a:gd name="connsiteY3" fmla="*/ 692637 h 1385273"/>
              <a:gd name="connsiteX4" fmla="*/ 2569576 w 3262212"/>
              <a:gd name="connsiteY4" fmla="*/ 1385273 h 1385273"/>
              <a:gd name="connsiteX5" fmla="*/ 2569576 w 3262212"/>
              <a:gd name="connsiteY5" fmla="*/ 1212114 h 1385273"/>
              <a:gd name="connsiteX6" fmla="*/ 0 w 3262212"/>
              <a:gd name="connsiteY6" fmla="*/ 1212114 h 1385273"/>
              <a:gd name="connsiteX7" fmla="*/ 0 w 3262212"/>
              <a:gd name="connsiteY7" fmla="*/ 173159 h 138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212" h="1385273">
                <a:moveTo>
                  <a:pt x="0" y="173159"/>
                </a:moveTo>
                <a:lnTo>
                  <a:pt x="2569576" y="173159"/>
                </a:lnTo>
                <a:lnTo>
                  <a:pt x="2569576" y="0"/>
                </a:lnTo>
                <a:lnTo>
                  <a:pt x="3262212" y="692637"/>
                </a:lnTo>
                <a:lnTo>
                  <a:pt x="2569576" y="1385273"/>
                </a:lnTo>
                <a:lnTo>
                  <a:pt x="2569576" y="1212114"/>
                </a:lnTo>
                <a:lnTo>
                  <a:pt x="0" y="1212114"/>
                </a:lnTo>
                <a:lnTo>
                  <a:pt x="0" y="173159"/>
                </a:lnTo>
                <a:close/>
              </a:path>
            </a:pathLst>
          </a:custGeom>
          <a:solidFill>
            <a:schemeClr val="tx1">
              <a:lumMod val="20000"/>
              <a:lumOff val="80000"/>
            </a:schemeClr>
          </a:solidFill>
          <a:ln>
            <a:no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5400" tIns="256279" rIns="718036" bIns="256279" numCol="1" spcCol="1270" anchor="ctr" anchorCtr="0">
            <a:noAutofit/>
          </a:bodyPr>
          <a:lstStyle/>
          <a:p>
            <a:pPr marL="380990" marR="0" lvl="1" indent="-380990" algn="l" defTabSz="1777956"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Warehousing</a:t>
            </a:r>
          </a:p>
          <a:p>
            <a:pPr marL="380990" marR="0" lvl="1" indent="-380990" algn="l" defTabSz="1777956"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Kimball</a:t>
            </a:r>
          </a:p>
          <a:p>
            <a:pPr marL="380990" marR="0" lvl="1" indent="-380990" algn="l" defTabSz="1777956"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Data Quality</a:t>
            </a:r>
          </a:p>
        </p:txBody>
      </p:sp>
      <p:sp>
        <p:nvSpPr>
          <p:cNvPr id="23" name="Freeform: Shape 22">
            <a:extLst>
              <a:ext uri="{FF2B5EF4-FFF2-40B4-BE49-F238E27FC236}">
                <a16:creationId xmlns:a16="http://schemas.microsoft.com/office/drawing/2014/main" id="{F87F7811-6BA9-41AF-855F-8C95D3F8342A}"/>
              </a:ext>
            </a:extLst>
          </p:cNvPr>
          <p:cNvSpPr/>
          <p:nvPr/>
        </p:nvSpPr>
        <p:spPr>
          <a:xfrm>
            <a:off x="4271875" y="1784704"/>
            <a:ext cx="3562438" cy="1149526"/>
          </a:xfrm>
          <a:custGeom>
            <a:avLst/>
            <a:gdLst>
              <a:gd name="connsiteX0" fmla="*/ 0 w 3262212"/>
              <a:gd name="connsiteY0" fmla="*/ 173159 h 1385273"/>
              <a:gd name="connsiteX1" fmla="*/ 2569576 w 3262212"/>
              <a:gd name="connsiteY1" fmla="*/ 173159 h 1385273"/>
              <a:gd name="connsiteX2" fmla="*/ 2569576 w 3262212"/>
              <a:gd name="connsiteY2" fmla="*/ 0 h 1385273"/>
              <a:gd name="connsiteX3" fmla="*/ 3262212 w 3262212"/>
              <a:gd name="connsiteY3" fmla="*/ 692637 h 1385273"/>
              <a:gd name="connsiteX4" fmla="*/ 2569576 w 3262212"/>
              <a:gd name="connsiteY4" fmla="*/ 1385273 h 1385273"/>
              <a:gd name="connsiteX5" fmla="*/ 2569576 w 3262212"/>
              <a:gd name="connsiteY5" fmla="*/ 1212114 h 1385273"/>
              <a:gd name="connsiteX6" fmla="*/ 0 w 3262212"/>
              <a:gd name="connsiteY6" fmla="*/ 1212114 h 1385273"/>
              <a:gd name="connsiteX7" fmla="*/ 0 w 3262212"/>
              <a:gd name="connsiteY7" fmla="*/ 173159 h 138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212" h="1385273">
                <a:moveTo>
                  <a:pt x="0" y="173159"/>
                </a:moveTo>
                <a:lnTo>
                  <a:pt x="2569576" y="173159"/>
                </a:lnTo>
                <a:lnTo>
                  <a:pt x="2569576" y="0"/>
                </a:lnTo>
                <a:lnTo>
                  <a:pt x="3262212" y="692637"/>
                </a:lnTo>
                <a:lnTo>
                  <a:pt x="2569576" y="1385273"/>
                </a:lnTo>
                <a:lnTo>
                  <a:pt x="2569576" y="1212114"/>
                </a:lnTo>
                <a:lnTo>
                  <a:pt x="0" y="1212114"/>
                </a:lnTo>
                <a:lnTo>
                  <a:pt x="0" y="173159"/>
                </a:lnTo>
                <a:close/>
              </a:path>
            </a:pathLst>
          </a:custGeom>
          <a:solidFill>
            <a:schemeClr val="tx1">
              <a:lumMod val="20000"/>
              <a:lumOff val="80000"/>
            </a:schemeClr>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5400" tIns="256279" rIns="718036" bIns="256279" numCol="1" spcCol="1270" anchor="ctr" anchorCtr="0">
            <a:noAutofit/>
          </a:bodyPr>
          <a:lstStyle/>
          <a:p>
            <a:pPr marL="380990" marR="0" lvl="1" indent="-380990" algn="l" defTabSz="1777956" rtl="0" eaLnBrk="1" fontAlgn="auto" latinLnBrk="0" hangingPunct="1">
              <a:lnSpc>
                <a:spcPct val="90000"/>
              </a:lnSpc>
              <a:spcBef>
                <a:spcPct val="0"/>
              </a:spcBef>
              <a:spcAft>
                <a:spcPct val="15000"/>
              </a:spcAft>
              <a:buClrTx/>
              <a:buSzTx/>
              <a:buFontTx/>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Architecture Design</a:t>
            </a:r>
          </a:p>
          <a:p>
            <a:pPr marL="380990" marR="0" lvl="1" indent="-380990" algn="l" defTabSz="1777956" rtl="0" eaLnBrk="1" fontAlgn="auto" latinLnBrk="0" hangingPunct="1">
              <a:lnSpc>
                <a:spcPct val="90000"/>
              </a:lnSpc>
              <a:spcBef>
                <a:spcPct val="0"/>
              </a:spcBef>
              <a:spcAft>
                <a:spcPct val="15000"/>
              </a:spcAft>
              <a:buClrTx/>
              <a:buSzTx/>
              <a:buFontTx/>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DevOps</a:t>
            </a:r>
          </a:p>
          <a:p>
            <a:pPr marL="380990" marR="0" lvl="1" indent="-380990" algn="l" defTabSz="1777956" rtl="0" eaLnBrk="1" fontAlgn="auto" latinLnBrk="0" hangingPunct="1">
              <a:lnSpc>
                <a:spcPct val="90000"/>
              </a:lnSpc>
              <a:spcBef>
                <a:spcPct val="0"/>
              </a:spcBef>
              <a:spcAft>
                <a:spcPct val="15000"/>
              </a:spcAft>
              <a:buClrTx/>
              <a:buSzTx/>
              <a:buFontTx/>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Agile Development</a:t>
            </a:r>
          </a:p>
        </p:txBody>
      </p:sp>
      <p:sp>
        <p:nvSpPr>
          <p:cNvPr id="27" name="Freeform: Shape 26">
            <a:extLst>
              <a:ext uri="{FF2B5EF4-FFF2-40B4-BE49-F238E27FC236}">
                <a16:creationId xmlns:a16="http://schemas.microsoft.com/office/drawing/2014/main" id="{D1641111-1657-47F7-A06C-94DB3A474392}"/>
              </a:ext>
            </a:extLst>
          </p:cNvPr>
          <p:cNvSpPr/>
          <p:nvPr/>
        </p:nvSpPr>
        <p:spPr>
          <a:xfrm>
            <a:off x="4257594" y="3273618"/>
            <a:ext cx="3562438" cy="1149526"/>
          </a:xfrm>
          <a:custGeom>
            <a:avLst/>
            <a:gdLst>
              <a:gd name="connsiteX0" fmla="*/ 0 w 3262212"/>
              <a:gd name="connsiteY0" fmla="*/ 173159 h 1385273"/>
              <a:gd name="connsiteX1" fmla="*/ 2569576 w 3262212"/>
              <a:gd name="connsiteY1" fmla="*/ 173159 h 1385273"/>
              <a:gd name="connsiteX2" fmla="*/ 2569576 w 3262212"/>
              <a:gd name="connsiteY2" fmla="*/ 0 h 1385273"/>
              <a:gd name="connsiteX3" fmla="*/ 3262212 w 3262212"/>
              <a:gd name="connsiteY3" fmla="*/ 692637 h 1385273"/>
              <a:gd name="connsiteX4" fmla="*/ 2569576 w 3262212"/>
              <a:gd name="connsiteY4" fmla="*/ 1385273 h 1385273"/>
              <a:gd name="connsiteX5" fmla="*/ 2569576 w 3262212"/>
              <a:gd name="connsiteY5" fmla="*/ 1212114 h 1385273"/>
              <a:gd name="connsiteX6" fmla="*/ 0 w 3262212"/>
              <a:gd name="connsiteY6" fmla="*/ 1212114 h 1385273"/>
              <a:gd name="connsiteX7" fmla="*/ 0 w 3262212"/>
              <a:gd name="connsiteY7" fmla="*/ 173159 h 138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212" h="1385273">
                <a:moveTo>
                  <a:pt x="0" y="173159"/>
                </a:moveTo>
                <a:lnTo>
                  <a:pt x="2569576" y="173159"/>
                </a:lnTo>
                <a:lnTo>
                  <a:pt x="2569576" y="0"/>
                </a:lnTo>
                <a:lnTo>
                  <a:pt x="3262212" y="692637"/>
                </a:lnTo>
                <a:lnTo>
                  <a:pt x="2569576" y="1385273"/>
                </a:lnTo>
                <a:lnTo>
                  <a:pt x="2569576" y="1212114"/>
                </a:lnTo>
                <a:lnTo>
                  <a:pt x="0" y="1212114"/>
                </a:lnTo>
                <a:lnTo>
                  <a:pt x="0" y="173159"/>
                </a:lnTo>
                <a:close/>
              </a:path>
            </a:pathLst>
          </a:custGeom>
          <a:solidFill>
            <a:schemeClr val="tx1">
              <a:lumMod val="20000"/>
              <a:lumOff val="80000"/>
            </a:schemeClr>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5400" tIns="256279" rIns="718036" bIns="256279" numCol="1" spcCol="1270" anchor="ctr" anchorCtr="0">
            <a:noAutofit/>
          </a:bodyPr>
          <a:lstStyle/>
          <a:p>
            <a:pPr marL="380990" marR="0" lvl="1" indent="-380990" algn="l" defTabSz="1777956" rtl="0" eaLnBrk="1" fontAlgn="auto" latinLnBrk="0" hangingPunct="1">
              <a:lnSpc>
                <a:spcPct val="90000"/>
              </a:lnSpc>
              <a:spcBef>
                <a:spcPct val="0"/>
              </a:spcBef>
              <a:spcAft>
                <a:spcPct val="15000"/>
              </a:spcAft>
              <a:buClrTx/>
              <a:buSzTx/>
              <a:buFontTx/>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Big Data Tools</a:t>
            </a:r>
          </a:p>
          <a:p>
            <a:pPr marL="380990" marR="0" lvl="1" indent="-380990" algn="l" defTabSz="1777956" rtl="0" eaLnBrk="1" fontAlgn="auto" latinLnBrk="0" hangingPunct="1">
              <a:lnSpc>
                <a:spcPct val="90000"/>
              </a:lnSpc>
              <a:spcBef>
                <a:spcPct val="0"/>
              </a:spcBef>
              <a:spcAft>
                <a:spcPct val="15000"/>
              </a:spcAft>
              <a:buClrTx/>
              <a:buSzTx/>
              <a:buFontTx/>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ML Engineering</a:t>
            </a:r>
          </a:p>
          <a:p>
            <a:pPr marL="380990" marR="0" lvl="1" indent="-380990" algn="l" defTabSz="1777956" rtl="0" eaLnBrk="1" fontAlgn="auto" latinLnBrk="0" hangingPunct="1">
              <a:lnSpc>
                <a:spcPct val="90000"/>
              </a:lnSpc>
              <a:spcBef>
                <a:spcPct val="0"/>
              </a:spcBef>
              <a:spcAft>
                <a:spcPct val="15000"/>
              </a:spcAft>
              <a:buClrTx/>
              <a:buSzTx/>
              <a:buFontTx/>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Exploratory Analysis</a:t>
            </a:r>
          </a:p>
        </p:txBody>
      </p:sp>
      <p:grpSp>
        <p:nvGrpSpPr>
          <p:cNvPr id="3" name="Group 2">
            <a:extLst>
              <a:ext uri="{FF2B5EF4-FFF2-40B4-BE49-F238E27FC236}">
                <a16:creationId xmlns:a16="http://schemas.microsoft.com/office/drawing/2014/main" id="{F5C0029E-979E-4E31-BAFA-F56DCC66FB5A}"/>
              </a:ext>
            </a:extLst>
          </p:cNvPr>
          <p:cNvGrpSpPr/>
          <p:nvPr/>
        </p:nvGrpSpPr>
        <p:grpSpPr>
          <a:xfrm>
            <a:off x="410963" y="177695"/>
            <a:ext cx="3311523" cy="5707542"/>
            <a:chOff x="410963" y="177695"/>
            <a:chExt cx="3311523" cy="5707542"/>
          </a:xfrm>
        </p:grpSpPr>
        <p:grpSp>
          <p:nvGrpSpPr>
            <p:cNvPr id="2" name="Group 1">
              <a:extLst>
                <a:ext uri="{FF2B5EF4-FFF2-40B4-BE49-F238E27FC236}">
                  <a16:creationId xmlns:a16="http://schemas.microsoft.com/office/drawing/2014/main" id="{F0BAB102-0F53-4714-B117-7E1AE5828643}"/>
                </a:ext>
              </a:extLst>
            </p:cNvPr>
            <p:cNvGrpSpPr/>
            <p:nvPr/>
          </p:nvGrpSpPr>
          <p:grpSpPr>
            <a:xfrm>
              <a:off x="410963" y="177695"/>
              <a:ext cx="3311523" cy="5707542"/>
              <a:chOff x="410963" y="177695"/>
              <a:chExt cx="3311523" cy="5707542"/>
            </a:xfrm>
          </p:grpSpPr>
          <p:pic>
            <p:nvPicPr>
              <p:cNvPr id="4" name="Picture 3">
                <a:extLst>
                  <a:ext uri="{FF2B5EF4-FFF2-40B4-BE49-F238E27FC236}">
                    <a16:creationId xmlns:a16="http://schemas.microsoft.com/office/drawing/2014/main" id="{F832AB4E-832F-4AF1-B08D-8E09B6024A4C}"/>
                  </a:ext>
                </a:extLst>
              </p:cNvPr>
              <p:cNvPicPr>
                <a:picLocks noChangeAspect="1"/>
              </p:cNvPicPr>
              <p:nvPr/>
            </p:nvPicPr>
            <p:blipFill>
              <a:blip r:embed="rId4"/>
              <a:stretch>
                <a:fillRect/>
              </a:stretch>
            </p:blipFill>
            <p:spPr>
              <a:xfrm>
                <a:off x="448052" y="3166101"/>
                <a:ext cx="497478" cy="1257043"/>
              </a:xfrm>
              <a:prstGeom prst="rect">
                <a:avLst/>
              </a:prstGeom>
            </p:spPr>
          </p:pic>
          <p:pic>
            <p:nvPicPr>
              <p:cNvPr id="6" name="Picture 5">
                <a:extLst>
                  <a:ext uri="{FF2B5EF4-FFF2-40B4-BE49-F238E27FC236}">
                    <a16:creationId xmlns:a16="http://schemas.microsoft.com/office/drawing/2014/main" id="{7BE683D6-2F9E-4998-A4A8-0066AA7CD2FC}"/>
                  </a:ext>
                </a:extLst>
              </p:cNvPr>
              <p:cNvPicPr>
                <a:picLocks noChangeAspect="1"/>
              </p:cNvPicPr>
              <p:nvPr/>
            </p:nvPicPr>
            <p:blipFill>
              <a:blip r:embed="rId5"/>
              <a:stretch>
                <a:fillRect/>
              </a:stretch>
            </p:blipFill>
            <p:spPr>
              <a:xfrm>
                <a:off x="440298" y="1648872"/>
                <a:ext cx="498163" cy="1257043"/>
              </a:xfrm>
              <a:prstGeom prst="rect">
                <a:avLst/>
              </a:prstGeom>
            </p:spPr>
          </p:pic>
          <p:pic>
            <p:nvPicPr>
              <p:cNvPr id="7" name="Picture 6">
                <a:extLst>
                  <a:ext uri="{FF2B5EF4-FFF2-40B4-BE49-F238E27FC236}">
                    <a16:creationId xmlns:a16="http://schemas.microsoft.com/office/drawing/2014/main" id="{8073497D-B43E-46D5-847A-64EC87355F47}"/>
                  </a:ext>
                </a:extLst>
              </p:cNvPr>
              <p:cNvPicPr>
                <a:picLocks noChangeAspect="1"/>
              </p:cNvPicPr>
              <p:nvPr/>
            </p:nvPicPr>
            <p:blipFill>
              <a:blip r:embed="rId6"/>
              <a:stretch>
                <a:fillRect/>
              </a:stretch>
            </p:blipFill>
            <p:spPr>
              <a:xfrm>
                <a:off x="458465" y="177695"/>
                <a:ext cx="544487" cy="1309292"/>
              </a:xfrm>
              <a:prstGeom prst="rect">
                <a:avLst/>
              </a:prstGeom>
            </p:spPr>
          </p:pic>
          <p:sp>
            <p:nvSpPr>
              <p:cNvPr id="22" name="Freeform: Shape 21">
                <a:extLst>
                  <a:ext uri="{FF2B5EF4-FFF2-40B4-BE49-F238E27FC236}">
                    <a16:creationId xmlns:a16="http://schemas.microsoft.com/office/drawing/2014/main" id="{28B72EF2-4F63-4D27-A8A8-30B499A4B672}"/>
                  </a:ext>
                </a:extLst>
              </p:cNvPr>
              <p:cNvSpPr/>
              <p:nvPr/>
            </p:nvSpPr>
            <p:spPr>
              <a:xfrm>
                <a:off x="1372133" y="442206"/>
                <a:ext cx="2333297" cy="994144"/>
              </a:xfrm>
              <a:custGeom>
                <a:avLst/>
                <a:gdLst>
                  <a:gd name="connsiteX0" fmla="*/ 0 w 2174808"/>
                  <a:gd name="connsiteY0" fmla="*/ 230883 h 1385273"/>
                  <a:gd name="connsiteX1" fmla="*/ 230883 w 2174808"/>
                  <a:gd name="connsiteY1" fmla="*/ 0 h 1385273"/>
                  <a:gd name="connsiteX2" fmla="*/ 1943925 w 2174808"/>
                  <a:gd name="connsiteY2" fmla="*/ 0 h 1385273"/>
                  <a:gd name="connsiteX3" fmla="*/ 2174808 w 2174808"/>
                  <a:gd name="connsiteY3" fmla="*/ 230883 h 1385273"/>
                  <a:gd name="connsiteX4" fmla="*/ 2174808 w 2174808"/>
                  <a:gd name="connsiteY4" fmla="*/ 1154390 h 1385273"/>
                  <a:gd name="connsiteX5" fmla="*/ 1943925 w 2174808"/>
                  <a:gd name="connsiteY5" fmla="*/ 1385273 h 1385273"/>
                  <a:gd name="connsiteX6" fmla="*/ 230883 w 2174808"/>
                  <a:gd name="connsiteY6" fmla="*/ 1385273 h 1385273"/>
                  <a:gd name="connsiteX7" fmla="*/ 0 w 2174808"/>
                  <a:gd name="connsiteY7" fmla="*/ 1154390 h 1385273"/>
                  <a:gd name="connsiteX8" fmla="*/ 0 w 2174808"/>
                  <a:gd name="connsiteY8" fmla="*/ 230883 h 138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808" h="1385273">
                    <a:moveTo>
                      <a:pt x="0" y="230883"/>
                    </a:moveTo>
                    <a:cubicBezTo>
                      <a:pt x="0" y="103370"/>
                      <a:pt x="103370" y="0"/>
                      <a:pt x="230883" y="0"/>
                    </a:cubicBezTo>
                    <a:lnTo>
                      <a:pt x="1943925" y="0"/>
                    </a:lnTo>
                    <a:cubicBezTo>
                      <a:pt x="2071438" y="0"/>
                      <a:pt x="2174808" y="103370"/>
                      <a:pt x="2174808" y="230883"/>
                    </a:cubicBezTo>
                    <a:lnTo>
                      <a:pt x="2174808" y="1154390"/>
                    </a:lnTo>
                    <a:cubicBezTo>
                      <a:pt x="2174808" y="1281903"/>
                      <a:pt x="2071438" y="1385273"/>
                      <a:pt x="1943925" y="1385273"/>
                    </a:cubicBezTo>
                    <a:lnTo>
                      <a:pt x="230883" y="1385273"/>
                    </a:lnTo>
                    <a:cubicBezTo>
                      <a:pt x="103370" y="1385273"/>
                      <a:pt x="0" y="1281903"/>
                      <a:pt x="0" y="1154390"/>
                    </a:cubicBezTo>
                    <a:lnTo>
                      <a:pt x="0" y="230883"/>
                    </a:lnTo>
                    <a:close/>
                  </a:path>
                </a:pathLst>
              </a:custGeom>
              <a:solidFill>
                <a:schemeClr val="tx1"/>
              </a:solid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42564" tIns="166364" rIns="242564" bIns="166364" numCol="1" spcCol="1270" anchor="ctr" anchorCtr="0">
                <a:noAutofit/>
              </a:bodyPr>
              <a:lstStyle/>
              <a:p>
                <a:pPr marL="0" marR="0" lvl="0" indent="0" algn="ctr" defTabSz="1777956"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a:ea typeface="+mn-ea"/>
                    <a:cs typeface="+mn-cs"/>
                  </a:rPr>
                  <a:t>BI Developer</a:t>
                </a:r>
                <a:endParaRPr kumimoji="0" lang="en-GB" sz="3200" b="0" i="0" u="none" strike="noStrike" kern="1200" cap="none" spc="0" normalizeH="0" baseline="0" noProof="0">
                  <a:ln>
                    <a:noFill/>
                  </a:ln>
                  <a:solidFill>
                    <a:srgbClr val="FFFFFF"/>
                  </a:solidFill>
                  <a:effectLst/>
                  <a:uLnTx/>
                  <a:uFillTx/>
                  <a:latin typeface="Calibri"/>
                  <a:ea typeface="+mn-ea"/>
                  <a:cs typeface="+mn-cs"/>
                </a:endParaRPr>
              </a:p>
            </p:txBody>
          </p:sp>
          <p:sp>
            <p:nvSpPr>
              <p:cNvPr id="24" name="Freeform: Shape 23">
                <a:extLst>
                  <a:ext uri="{FF2B5EF4-FFF2-40B4-BE49-F238E27FC236}">
                    <a16:creationId xmlns:a16="http://schemas.microsoft.com/office/drawing/2014/main" id="{2F12F923-CF78-4957-B98D-3EED855E6A17}"/>
                  </a:ext>
                </a:extLst>
              </p:cNvPr>
              <p:cNvSpPr/>
              <p:nvPr/>
            </p:nvSpPr>
            <p:spPr>
              <a:xfrm>
                <a:off x="1389189" y="1911771"/>
                <a:ext cx="2333297" cy="994144"/>
              </a:xfrm>
              <a:custGeom>
                <a:avLst/>
                <a:gdLst>
                  <a:gd name="connsiteX0" fmla="*/ 0 w 2174808"/>
                  <a:gd name="connsiteY0" fmla="*/ 230883 h 1385273"/>
                  <a:gd name="connsiteX1" fmla="*/ 230883 w 2174808"/>
                  <a:gd name="connsiteY1" fmla="*/ 0 h 1385273"/>
                  <a:gd name="connsiteX2" fmla="*/ 1943925 w 2174808"/>
                  <a:gd name="connsiteY2" fmla="*/ 0 h 1385273"/>
                  <a:gd name="connsiteX3" fmla="*/ 2174808 w 2174808"/>
                  <a:gd name="connsiteY3" fmla="*/ 230883 h 1385273"/>
                  <a:gd name="connsiteX4" fmla="*/ 2174808 w 2174808"/>
                  <a:gd name="connsiteY4" fmla="*/ 1154390 h 1385273"/>
                  <a:gd name="connsiteX5" fmla="*/ 1943925 w 2174808"/>
                  <a:gd name="connsiteY5" fmla="*/ 1385273 h 1385273"/>
                  <a:gd name="connsiteX6" fmla="*/ 230883 w 2174808"/>
                  <a:gd name="connsiteY6" fmla="*/ 1385273 h 1385273"/>
                  <a:gd name="connsiteX7" fmla="*/ 0 w 2174808"/>
                  <a:gd name="connsiteY7" fmla="*/ 1154390 h 1385273"/>
                  <a:gd name="connsiteX8" fmla="*/ 0 w 2174808"/>
                  <a:gd name="connsiteY8" fmla="*/ 230883 h 138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808" h="1385273">
                    <a:moveTo>
                      <a:pt x="0" y="230883"/>
                    </a:moveTo>
                    <a:cubicBezTo>
                      <a:pt x="0" y="103370"/>
                      <a:pt x="103370" y="0"/>
                      <a:pt x="230883" y="0"/>
                    </a:cubicBezTo>
                    <a:lnTo>
                      <a:pt x="1943925" y="0"/>
                    </a:lnTo>
                    <a:cubicBezTo>
                      <a:pt x="2071438" y="0"/>
                      <a:pt x="2174808" y="103370"/>
                      <a:pt x="2174808" y="230883"/>
                    </a:cubicBezTo>
                    <a:lnTo>
                      <a:pt x="2174808" y="1154390"/>
                    </a:lnTo>
                    <a:cubicBezTo>
                      <a:pt x="2174808" y="1281903"/>
                      <a:pt x="2071438" y="1385273"/>
                      <a:pt x="1943925" y="1385273"/>
                    </a:cubicBezTo>
                    <a:lnTo>
                      <a:pt x="230883" y="1385273"/>
                    </a:lnTo>
                    <a:cubicBezTo>
                      <a:pt x="103370" y="1385273"/>
                      <a:pt x="0" y="1281903"/>
                      <a:pt x="0" y="1154390"/>
                    </a:cubicBezTo>
                    <a:lnTo>
                      <a:pt x="0" y="230883"/>
                    </a:lnTo>
                    <a:close/>
                  </a:path>
                </a:pathLst>
              </a:custGeom>
              <a:solidFill>
                <a:schemeClr val="accent1"/>
              </a:solid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42564" tIns="166364" rIns="242564" bIns="166364" numCol="1" spcCol="1270" anchor="ctr" anchorCtr="0">
                <a:noAutofit/>
              </a:bodyPr>
              <a:lstStyle/>
              <a:p>
                <a:pPr marL="0" marR="0" lvl="0" indent="0" algn="ctr" defTabSz="1777956"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a:ea typeface="+mn-ea"/>
                    <a:cs typeface="+mn-cs"/>
                  </a:rPr>
                  <a:t>Software Engineer</a:t>
                </a:r>
                <a:endParaRPr kumimoji="0" lang="en-GB" sz="3200" b="0" i="0" u="none" strike="noStrike" kern="1200" cap="none" spc="0" normalizeH="0" baseline="0" noProof="0">
                  <a:ln>
                    <a:noFill/>
                  </a:ln>
                  <a:solidFill>
                    <a:srgbClr val="FFFFFF"/>
                  </a:solidFill>
                  <a:effectLst/>
                  <a:uLnTx/>
                  <a:uFillTx/>
                  <a:latin typeface="Calibri"/>
                  <a:ea typeface="+mn-ea"/>
                  <a:cs typeface="+mn-cs"/>
                </a:endParaRPr>
              </a:p>
            </p:txBody>
          </p:sp>
          <p:sp>
            <p:nvSpPr>
              <p:cNvPr id="26" name="Freeform: Shape 25">
                <a:extLst>
                  <a:ext uri="{FF2B5EF4-FFF2-40B4-BE49-F238E27FC236}">
                    <a16:creationId xmlns:a16="http://schemas.microsoft.com/office/drawing/2014/main" id="{907F024E-C598-45B3-B60A-EDC3EA0369DA}"/>
                  </a:ext>
                </a:extLst>
              </p:cNvPr>
              <p:cNvSpPr/>
              <p:nvPr/>
            </p:nvSpPr>
            <p:spPr>
              <a:xfrm>
                <a:off x="1389189" y="3356977"/>
                <a:ext cx="2333297" cy="994144"/>
              </a:xfrm>
              <a:custGeom>
                <a:avLst/>
                <a:gdLst>
                  <a:gd name="connsiteX0" fmla="*/ 0 w 2174808"/>
                  <a:gd name="connsiteY0" fmla="*/ 230883 h 1385273"/>
                  <a:gd name="connsiteX1" fmla="*/ 230883 w 2174808"/>
                  <a:gd name="connsiteY1" fmla="*/ 0 h 1385273"/>
                  <a:gd name="connsiteX2" fmla="*/ 1943925 w 2174808"/>
                  <a:gd name="connsiteY2" fmla="*/ 0 h 1385273"/>
                  <a:gd name="connsiteX3" fmla="*/ 2174808 w 2174808"/>
                  <a:gd name="connsiteY3" fmla="*/ 230883 h 1385273"/>
                  <a:gd name="connsiteX4" fmla="*/ 2174808 w 2174808"/>
                  <a:gd name="connsiteY4" fmla="*/ 1154390 h 1385273"/>
                  <a:gd name="connsiteX5" fmla="*/ 1943925 w 2174808"/>
                  <a:gd name="connsiteY5" fmla="*/ 1385273 h 1385273"/>
                  <a:gd name="connsiteX6" fmla="*/ 230883 w 2174808"/>
                  <a:gd name="connsiteY6" fmla="*/ 1385273 h 1385273"/>
                  <a:gd name="connsiteX7" fmla="*/ 0 w 2174808"/>
                  <a:gd name="connsiteY7" fmla="*/ 1154390 h 1385273"/>
                  <a:gd name="connsiteX8" fmla="*/ 0 w 2174808"/>
                  <a:gd name="connsiteY8" fmla="*/ 230883 h 138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808" h="1385273">
                    <a:moveTo>
                      <a:pt x="0" y="230883"/>
                    </a:moveTo>
                    <a:cubicBezTo>
                      <a:pt x="0" y="103370"/>
                      <a:pt x="103370" y="0"/>
                      <a:pt x="230883" y="0"/>
                    </a:cubicBezTo>
                    <a:lnTo>
                      <a:pt x="1943925" y="0"/>
                    </a:lnTo>
                    <a:cubicBezTo>
                      <a:pt x="2071438" y="0"/>
                      <a:pt x="2174808" y="103370"/>
                      <a:pt x="2174808" y="230883"/>
                    </a:cubicBezTo>
                    <a:lnTo>
                      <a:pt x="2174808" y="1154390"/>
                    </a:lnTo>
                    <a:cubicBezTo>
                      <a:pt x="2174808" y="1281903"/>
                      <a:pt x="2071438" y="1385273"/>
                      <a:pt x="1943925" y="1385273"/>
                    </a:cubicBezTo>
                    <a:lnTo>
                      <a:pt x="230883" y="1385273"/>
                    </a:lnTo>
                    <a:cubicBezTo>
                      <a:pt x="103370" y="1385273"/>
                      <a:pt x="0" y="1281903"/>
                      <a:pt x="0" y="1154390"/>
                    </a:cubicBezTo>
                    <a:lnTo>
                      <a:pt x="0" y="230883"/>
                    </a:lnTo>
                    <a:close/>
                  </a:path>
                </a:pathLst>
              </a:custGeom>
              <a:solidFill>
                <a:schemeClr val="tx1">
                  <a:lumMod val="60000"/>
                  <a:lumOff val="40000"/>
                </a:schemeClr>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2564" tIns="166364" rIns="242564" bIns="166364" numCol="1" spcCol="1270" anchor="ctr" anchorCtr="0">
                <a:noAutofit/>
              </a:bodyPr>
              <a:lstStyle/>
              <a:p>
                <a:pPr marL="0" marR="0" lvl="0" indent="0" algn="ctr" defTabSz="1777956"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a:ea typeface="+mn-ea"/>
                    <a:cs typeface="+mn-cs"/>
                  </a:rPr>
                  <a:t>Data Scientist</a:t>
                </a:r>
                <a:endParaRPr kumimoji="0" lang="en-GB" sz="3200" b="0" i="0" u="none" strike="noStrike" kern="1200" cap="none" spc="0" normalizeH="0" baseline="0" noProof="0">
                  <a:ln>
                    <a:noFill/>
                  </a:ln>
                  <a:solidFill>
                    <a:srgbClr val="FFFFFF"/>
                  </a:solidFill>
                  <a:effectLst/>
                  <a:uLnTx/>
                  <a:uFillTx/>
                  <a:latin typeface="Calibri"/>
                  <a:ea typeface="+mn-ea"/>
                  <a:cs typeface="+mn-cs"/>
                </a:endParaRPr>
              </a:p>
            </p:txBody>
          </p:sp>
          <p:pic>
            <p:nvPicPr>
              <p:cNvPr id="14" name="Picture 13">
                <a:extLst>
                  <a:ext uri="{FF2B5EF4-FFF2-40B4-BE49-F238E27FC236}">
                    <a16:creationId xmlns:a16="http://schemas.microsoft.com/office/drawing/2014/main" id="{94962FFA-0114-4CF2-83F8-2C4C42110FCE}"/>
                  </a:ext>
                </a:extLst>
              </p:cNvPr>
              <p:cNvPicPr>
                <a:picLocks noChangeAspect="1"/>
              </p:cNvPicPr>
              <p:nvPr/>
            </p:nvPicPr>
            <p:blipFill>
              <a:blip r:embed="rId7"/>
              <a:stretch>
                <a:fillRect/>
              </a:stretch>
            </p:blipFill>
            <p:spPr>
              <a:xfrm>
                <a:off x="410963" y="4583238"/>
                <a:ext cx="527498" cy="1301999"/>
              </a:xfrm>
              <a:prstGeom prst="rect">
                <a:avLst/>
              </a:prstGeom>
            </p:spPr>
          </p:pic>
        </p:grpSp>
        <p:sp>
          <p:nvSpPr>
            <p:cNvPr id="15" name="Freeform: Shape 14">
              <a:extLst>
                <a:ext uri="{FF2B5EF4-FFF2-40B4-BE49-F238E27FC236}">
                  <a16:creationId xmlns:a16="http://schemas.microsoft.com/office/drawing/2014/main" id="{AB1AD863-86AA-4396-91BF-3A2A25EB6B7D}"/>
                </a:ext>
              </a:extLst>
            </p:cNvPr>
            <p:cNvSpPr/>
            <p:nvPr/>
          </p:nvSpPr>
          <p:spPr>
            <a:xfrm>
              <a:off x="1353276" y="4797419"/>
              <a:ext cx="2333297" cy="994144"/>
            </a:xfrm>
            <a:custGeom>
              <a:avLst/>
              <a:gdLst>
                <a:gd name="connsiteX0" fmla="*/ 0 w 2174808"/>
                <a:gd name="connsiteY0" fmla="*/ 230883 h 1385273"/>
                <a:gd name="connsiteX1" fmla="*/ 230883 w 2174808"/>
                <a:gd name="connsiteY1" fmla="*/ 0 h 1385273"/>
                <a:gd name="connsiteX2" fmla="*/ 1943925 w 2174808"/>
                <a:gd name="connsiteY2" fmla="*/ 0 h 1385273"/>
                <a:gd name="connsiteX3" fmla="*/ 2174808 w 2174808"/>
                <a:gd name="connsiteY3" fmla="*/ 230883 h 1385273"/>
                <a:gd name="connsiteX4" fmla="*/ 2174808 w 2174808"/>
                <a:gd name="connsiteY4" fmla="*/ 1154390 h 1385273"/>
                <a:gd name="connsiteX5" fmla="*/ 1943925 w 2174808"/>
                <a:gd name="connsiteY5" fmla="*/ 1385273 h 1385273"/>
                <a:gd name="connsiteX6" fmla="*/ 230883 w 2174808"/>
                <a:gd name="connsiteY6" fmla="*/ 1385273 h 1385273"/>
                <a:gd name="connsiteX7" fmla="*/ 0 w 2174808"/>
                <a:gd name="connsiteY7" fmla="*/ 1154390 h 1385273"/>
                <a:gd name="connsiteX8" fmla="*/ 0 w 2174808"/>
                <a:gd name="connsiteY8" fmla="*/ 230883 h 138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4808" h="1385273">
                  <a:moveTo>
                    <a:pt x="0" y="230883"/>
                  </a:moveTo>
                  <a:cubicBezTo>
                    <a:pt x="0" y="103370"/>
                    <a:pt x="103370" y="0"/>
                    <a:pt x="230883" y="0"/>
                  </a:cubicBezTo>
                  <a:lnTo>
                    <a:pt x="1943925" y="0"/>
                  </a:lnTo>
                  <a:cubicBezTo>
                    <a:pt x="2071438" y="0"/>
                    <a:pt x="2174808" y="103370"/>
                    <a:pt x="2174808" y="230883"/>
                  </a:cubicBezTo>
                  <a:lnTo>
                    <a:pt x="2174808" y="1154390"/>
                  </a:lnTo>
                  <a:cubicBezTo>
                    <a:pt x="2174808" y="1281903"/>
                    <a:pt x="2071438" y="1385273"/>
                    <a:pt x="1943925" y="1385273"/>
                  </a:cubicBezTo>
                  <a:lnTo>
                    <a:pt x="230883" y="1385273"/>
                  </a:lnTo>
                  <a:cubicBezTo>
                    <a:pt x="103370" y="1385273"/>
                    <a:pt x="0" y="1281903"/>
                    <a:pt x="0" y="1154390"/>
                  </a:cubicBezTo>
                  <a:lnTo>
                    <a:pt x="0" y="230883"/>
                  </a:lnTo>
                  <a:close/>
                </a:path>
              </a:pathLst>
            </a:custGeom>
            <a:solidFill>
              <a:schemeClr val="accent5"/>
            </a:solid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42564" tIns="166364" rIns="242564" bIns="166364" numCol="1" spcCol="1270" anchor="ctr" anchorCtr="0">
              <a:noAutofit/>
            </a:bodyPr>
            <a:lstStyle/>
            <a:p>
              <a:pPr marL="0" marR="0" lvl="0" indent="0" algn="ctr" defTabSz="1777956" rtl="0" eaLnBrk="1" fontAlgn="auto" latinLnBrk="0" hangingPunct="1">
                <a:lnSpc>
                  <a:spcPct val="90000"/>
                </a:lnSpc>
                <a:spcBef>
                  <a:spcPct val="0"/>
                </a:spcBef>
                <a:spcAft>
                  <a:spcPct val="350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a:ea typeface="+mn-ea"/>
                  <a:cs typeface="+mn-cs"/>
                </a:rPr>
                <a:t>DBA</a:t>
              </a:r>
              <a:endParaRPr kumimoji="0" lang="en-GB" sz="32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6" name="Freeform: Shape 15">
            <a:extLst>
              <a:ext uri="{FF2B5EF4-FFF2-40B4-BE49-F238E27FC236}">
                <a16:creationId xmlns:a16="http://schemas.microsoft.com/office/drawing/2014/main" id="{61554066-8F68-47CD-B019-069ED6FABF0F}"/>
              </a:ext>
            </a:extLst>
          </p:cNvPr>
          <p:cNvSpPr/>
          <p:nvPr/>
        </p:nvSpPr>
        <p:spPr>
          <a:xfrm>
            <a:off x="4257594" y="4735711"/>
            <a:ext cx="3562438" cy="1149526"/>
          </a:xfrm>
          <a:custGeom>
            <a:avLst/>
            <a:gdLst>
              <a:gd name="connsiteX0" fmla="*/ 0 w 3262212"/>
              <a:gd name="connsiteY0" fmla="*/ 173159 h 1385273"/>
              <a:gd name="connsiteX1" fmla="*/ 2569576 w 3262212"/>
              <a:gd name="connsiteY1" fmla="*/ 173159 h 1385273"/>
              <a:gd name="connsiteX2" fmla="*/ 2569576 w 3262212"/>
              <a:gd name="connsiteY2" fmla="*/ 0 h 1385273"/>
              <a:gd name="connsiteX3" fmla="*/ 3262212 w 3262212"/>
              <a:gd name="connsiteY3" fmla="*/ 692637 h 1385273"/>
              <a:gd name="connsiteX4" fmla="*/ 2569576 w 3262212"/>
              <a:gd name="connsiteY4" fmla="*/ 1385273 h 1385273"/>
              <a:gd name="connsiteX5" fmla="*/ 2569576 w 3262212"/>
              <a:gd name="connsiteY5" fmla="*/ 1212114 h 1385273"/>
              <a:gd name="connsiteX6" fmla="*/ 0 w 3262212"/>
              <a:gd name="connsiteY6" fmla="*/ 1212114 h 1385273"/>
              <a:gd name="connsiteX7" fmla="*/ 0 w 3262212"/>
              <a:gd name="connsiteY7" fmla="*/ 173159 h 1385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2212" h="1385273">
                <a:moveTo>
                  <a:pt x="0" y="173159"/>
                </a:moveTo>
                <a:lnTo>
                  <a:pt x="2569576" y="173159"/>
                </a:lnTo>
                <a:lnTo>
                  <a:pt x="2569576" y="0"/>
                </a:lnTo>
                <a:lnTo>
                  <a:pt x="3262212" y="692637"/>
                </a:lnTo>
                <a:lnTo>
                  <a:pt x="2569576" y="1385273"/>
                </a:lnTo>
                <a:lnTo>
                  <a:pt x="2569576" y="1212114"/>
                </a:lnTo>
                <a:lnTo>
                  <a:pt x="0" y="1212114"/>
                </a:lnTo>
                <a:lnTo>
                  <a:pt x="0" y="173159"/>
                </a:lnTo>
                <a:close/>
              </a:path>
            </a:pathLst>
          </a:custGeom>
          <a:solidFill>
            <a:schemeClr val="tx1">
              <a:lumMod val="20000"/>
              <a:lumOff val="80000"/>
            </a:schemeClr>
          </a:solidFill>
          <a:ln>
            <a:noFill/>
          </a:ln>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25400" tIns="256279" rIns="718036" bIns="256279" numCol="1" spcCol="1270" anchor="ctr" anchorCtr="0">
            <a:noAutofit/>
          </a:bodyPr>
          <a:lstStyle/>
          <a:p>
            <a:pPr marL="380990" marR="0" lvl="1" indent="-380990" algn="l" defTabSz="1777956" rtl="0" eaLnBrk="1" fontAlgn="auto" latinLnBrk="0" hangingPunct="1">
              <a:lnSpc>
                <a:spcPct val="90000"/>
              </a:lnSpc>
              <a:spcBef>
                <a:spcPct val="0"/>
              </a:spcBef>
              <a:spcAft>
                <a:spcPct val="15000"/>
              </a:spcAft>
              <a:buClrTx/>
              <a:buSzTx/>
              <a:buFontTx/>
              <a:buChar char="•"/>
              <a:tabLst/>
              <a:defRPr/>
            </a:pPr>
            <a:r>
              <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rPr>
              <a:t>Build Data Platforms</a:t>
            </a:r>
          </a:p>
          <a:p>
            <a:pPr marL="380990" marR="0" lvl="1" indent="-380990" algn="l" defTabSz="1777956" rtl="0" eaLnBrk="1" fontAlgn="auto" latinLnBrk="0" hangingPunct="1">
              <a:lnSpc>
                <a:spcPct val="90000"/>
              </a:lnSpc>
              <a:spcBef>
                <a:spcPct val="0"/>
              </a:spcBef>
              <a:spcAft>
                <a:spcPct val="15000"/>
              </a:spcAft>
              <a:buClrTx/>
              <a:buSzTx/>
              <a:buFontTx/>
              <a:buChar char="•"/>
              <a:tabLst/>
              <a:defRPr/>
            </a:pPr>
            <a:r>
              <a:rPr lang="en-GB" noProof="0">
                <a:solidFill>
                  <a:srgbClr val="505151">
                    <a:hueOff val="0"/>
                    <a:satOff val="0"/>
                    <a:lumOff val="0"/>
                    <a:alphaOff val="0"/>
                  </a:srgbClr>
                </a:solidFill>
                <a:latin typeface="Calibri"/>
              </a:rPr>
              <a:t>SQL</a:t>
            </a:r>
          </a:p>
          <a:p>
            <a:pPr marL="380990" marR="0" lvl="1" indent="-380990" algn="l" defTabSz="1777956" rtl="0" eaLnBrk="1" fontAlgn="auto" latinLnBrk="0" hangingPunct="1">
              <a:lnSpc>
                <a:spcPct val="90000"/>
              </a:lnSpc>
              <a:spcBef>
                <a:spcPct val="0"/>
              </a:spcBef>
              <a:spcAft>
                <a:spcPct val="15000"/>
              </a:spcAft>
              <a:buClrTx/>
              <a:buSzTx/>
              <a:buFontTx/>
              <a:buChar char="•"/>
              <a:tabLst/>
              <a:defRPr/>
            </a:pPr>
            <a:r>
              <a:rPr kumimoji="0" lang="en-GB" b="0" i="0" u="none" strike="noStrike" kern="1200" cap="none" spc="0" normalizeH="0" baseline="0">
                <a:ln>
                  <a:noFill/>
                </a:ln>
                <a:solidFill>
                  <a:srgbClr val="505151">
                    <a:hueOff val="0"/>
                    <a:satOff val="0"/>
                    <a:lumOff val="0"/>
                    <a:alphaOff val="0"/>
                  </a:srgbClr>
                </a:solidFill>
                <a:effectLst/>
                <a:uLnTx/>
                <a:uFillTx/>
                <a:latin typeface="Calibri"/>
                <a:ea typeface="+mn-ea"/>
                <a:cs typeface="+mn-cs"/>
              </a:rPr>
              <a:t>Performance &amp; Security</a:t>
            </a:r>
            <a:endParaRPr kumimoji="0" lang="en-GB" b="0" i="0" u="none" strike="noStrike" kern="1200" cap="none" spc="0" normalizeH="0" baseline="0" noProof="0">
              <a:ln>
                <a:noFill/>
              </a:ln>
              <a:solidFill>
                <a:srgbClr val="505151">
                  <a:hueOff val="0"/>
                  <a:satOff val="0"/>
                  <a:lumOff val="0"/>
                  <a:alphaOff val="0"/>
                </a:srgbClr>
              </a:solidFill>
              <a:effectLst/>
              <a:uLnTx/>
              <a:uFillTx/>
              <a:latin typeface="Calibri"/>
              <a:ea typeface="+mn-ea"/>
              <a:cs typeface="+mn-cs"/>
            </a:endParaRPr>
          </a:p>
        </p:txBody>
      </p:sp>
    </p:spTree>
    <p:extLst>
      <p:ext uri="{BB962C8B-B14F-4D97-AF65-F5344CB8AC3E}">
        <p14:creationId xmlns:p14="http://schemas.microsoft.com/office/powerpoint/2010/main" val="328231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7"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DCD9762-6AA1-43D7-A192-27407D87494E}"/>
              </a:ext>
            </a:extLst>
          </p:cNvPr>
          <p:cNvSpPr txBox="1"/>
          <p:nvPr/>
        </p:nvSpPr>
        <p:spPr>
          <a:xfrm>
            <a:off x="4346650" y="4113260"/>
            <a:ext cx="29311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Data Engineer</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F832AB4E-832F-4AF1-B08D-8E09B6024A4C}"/>
              </a:ext>
            </a:extLst>
          </p:cNvPr>
          <p:cNvPicPr>
            <a:picLocks noChangeAspect="1"/>
          </p:cNvPicPr>
          <p:nvPr/>
        </p:nvPicPr>
        <p:blipFill>
          <a:blip r:embed="rId3"/>
          <a:stretch>
            <a:fillRect/>
          </a:stretch>
        </p:blipFill>
        <p:spPr>
          <a:xfrm>
            <a:off x="646842" y="3359838"/>
            <a:ext cx="1040973" cy="2630368"/>
          </a:xfrm>
          <a:prstGeom prst="rect">
            <a:avLst/>
          </a:prstGeom>
        </p:spPr>
      </p:pic>
      <p:pic>
        <p:nvPicPr>
          <p:cNvPr id="6" name="Picture 5">
            <a:extLst>
              <a:ext uri="{FF2B5EF4-FFF2-40B4-BE49-F238E27FC236}">
                <a16:creationId xmlns:a16="http://schemas.microsoft.com/office/drawing/2014/main" id="{7BE683D6-2F9E-4998-A4A8-0066AA7CD2FC}"/>
              </a:ext>
            </a:extLst>
          </p:cNvPr>
          <p:cNvPicPr>
            <a:picLocks noChangeAspect="1"/>
          </p:cNvPicPr>
          <p:nvPr/>
        </p:nvPicPr>
        <p:blipFill>
          <a:blip r:embed="rId4"/>
          <a:stretch>
            <a:fillRect/>
          </a:stretch>
        </p:blipFill>
        <p:spPr>
          <a:xfrm>
            <a:off x="8614995" y="37543"/>
            <a:ext cx="1049456" cy="2648155"/>
          </a:xfrm>
          <a:prstGeom prst="rect">
            <a:avLst/>
          </a:prstGeom>
        </p:spPr>
      </p:pic>
      <p:pic>
        <p:nvPicPr>
          <p:cNvPr id="7" name="Picture 6">
            <a:extLst>
              <a:ext uri="{FF2B5EF4-FFF2-40B4-BE49-F238E27FC236}">
                <a16:creationId xmlns:a16="http://schemas.microsoft.com/office/drawing/2014/main" id="{8073497D-B43E-46D5-847A-64EC87355F47}"/>
              </a:ext>
            </a:extLst>
          </p:cNvPr>
          <p:cNvPicPr>
            <a:picLocks noChangeAspect="1"/>
          </p:cNvPicPr>
          <p:nvPr/>
        </p:nvPicPr>
        <p:blipFill>
          <a:blip r:embed="rId5"/>
          <a:stretch>
            <a:fillRect/>
          </a:stretch>
        </p:blipFill>
        <p:spPr>
          <a:xfrm>
            <a:off x="607277" y="137161"/>
            <a:ext cx="1059844" cy="2548537"/>
          </a:xfrm>
          <a:prstGeom prst="rect">
            <a:avLst/>
          </a:prstGeom>
        </p:spPr>
      </p:pic>
      <p:pic>
        <p:nvPicPr>
          <p:cNvPr id="20" name="Picture 19">
            <a:extLst>
              <a:ext uri="{FF2B5EF4-FFF2-40B4-BE49-F238E27FC236}">
                <a16:creationId xmlns:a16="http://schemas.microsoft.com/office/drawing/2014/main" id="{348BBD89-FF35-4725-A78B-AF6D285BD002}"/>
              </a:ext>
            </a:extLst>
          </p:cNvPr>
          <p:cNvPicPr>
            <a:picLocks noChangeAspect="1"/>
          </p:cNvPicPr>
          <p:nvPr/>
        </p:nvPicPr>
        <p:blipFill>
          <a:blip r:embed="rId6"/>
          <a:stretch>
            <a:fillRect/>
          </a:stretch>
        </p:blipFill>
        <p:spPr>
          <a:xfrm>
            <a:off x="9547868" y="3226878"/>
            <a:ext cx="1040149" cy="2567349"/>
          </a:xfrm>
          <a:prstGeom prst="rect">
            <a:avLst/>
          </a:prstGeom>
        </p:spPr>
      </p:pic>
      <p:grpSp>
        <p:nvGrpSpPr>
          <p:cNvPr id="11" name="Group 10">
            <a:extLst>
              <a:ext uri="{FF2B5EF4-FFF2-40B4-BE49-F238E27FC236}">
                <a16:creationId xmlns:a16="http://schemas.microsoft.com/office/drawing/2014/main" id="{C538A89F-C025-4798-BE56-D34FC4463BE7}"/>
              </a:ext>
            </a:extLst>
          </p:cNvPr>
          <p:cNvGrpSpPr/>
          <p:nvPr/>
        </p:nvGrpSpPr>
        <p:grpSpPr>
          <a:xfrm>
            <a:off x="198120" y="1825441"/>
            <a:ext cx="11580986" cy="3987052"/>
            <a:chOff x="198120" y="1825441"/>
            <a:chExt cx="11580986" cy="3987052"/>
          </a:xfrm>
        </p:grpSpPr>
        <p:sp>
          <p:nvSpPr>
            <p:cNvPr id="8" name="TextBox 7">
              <a:extLst>
                <a:ext uri="{FF2B5EF4-FFF2-40B4-BE49-F238E27FC236}">
                  <a16:creationId xmlns:a16="http://schemas.microsoft.com/office/drawing/2014/main" id="{A47BF63A-C1ED-4F14-92B9-F7AFD94597BC}"/>
                </a:ext>
              </a:extLst>
            </p:cNvPr>
            <p:cNvSpPr txBox="1"/>
            <p:nvPr/>
          </p:nvSpPr>
          <p:spPr>
            <a:xfrm>
              <a:off x="198120" y="2777950"/>
              <a:ext cx="2006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BI Developer</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sp>
          <p:nvSpPr>
            <p:cNvPr id="9" name="TextBox 8">
              <a:extLst>
                <a:ext uri="{FF2B5EF4-FFF2-40B4-BE49-F238E27FC236}">
                  <a16:creationId xmlns:a16="http://schemas.microsoft.com/office/drawing/2014/main" id="{7E84C7AE-241D-4501-9C69-C7A2CBCF6332}"/>
                </a:ext>
              </a:extLst>
            </p:cNvPr>
            <p:cNvSpPr txBox="1"/>
            <p:nvPr/>
          </p:nvSpPr>
          <p:spPr>
            <a:xfrm>
              <a:off x="1667121" y="5350828"/>
              <a:ext cx="21488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Data Scientist</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E890F4C-8B8C-4BBC-B549-E4225279DE4B}"/>
                </a:ext>
              </a:extLst>
            </p:cNvPr>
            <p:cNvSpPr txBox="1"/>
            <p:nvPr/>
          </p:nvSpPr>
          <p:spPr>
            <a:xfrm>
              <a:off x="8107198" y="2744783"/>
              <a:ext cx="187680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Software Engineer</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sp>
          <p:nvSpPr>
            <p:cNvPr id="14" name="Arrow: Right 13">
              <a:extLst>
                <a:ext uri="{FF2B5EF4-FFF2-40B4-BE49-F238E27FC236}">
                  <a16:creationId xmlns:a16="http://schemas.microsoft.com/office/drawing/2014/main" id="{F2F5920E-DB10-4079-AA9C-D3F8946551DA}"/>
                </a:ext>
              </a:extLst>
            </p:cNvPr>
            <p:cNvSpPr/>
            <p:nvPr/>
          </p:nvSpPr>
          <p:spPr>
            <a:xfrm rot="1120216">
              <a:off x="2428397" y="2111904"/>
              <a:ext cx="2321560" cy="6075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sp>
          <p:nvSpPr>
            <p:cNvPr id="15" name="Arrow: Right 14">
              <a:extLst>
                <a:ext uri="{FF2B5EF4-FFF2-40B4-BE49-F238E27FC236}">
                  <a16:creationId xmlns:a16="http://schemas.microsoft.com/office/drawing/2014/main" id="{E3AF43D6-3CED-4636-9A23-043440EF2CD4}"/>
                </a:ext>
              </a:extLst>
            </p:cNvPr>
            <p:cNvSpPr/>
            <p:nvPr/>
          </p:nvSpPr>
          <p:spPr>
            <a:xfrm flipV="1">
              <a:off x="2854064" y="3650679"/>
              <a:ext cx="1702608" cy="6075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sp>
          <p:nvSpPr>
            <p:cNvPr id="16" name="Arrow: Right 15">
              <a:extLst>
                <a:ext uri="{FF2B5EF4-FFF2-40B4-BE49-F238E27FC236}">
                  <a16:creationId xmlns:a16="http://schemas.microsoft.com/office/drawing/2014/main" id="{B5E1745E-4CA0-4051-A18C-F1D5020782D2}"/>
                </a:ext>
              </a:extLst>
            </p:cNvPr>
            <p:cNvSpPr/>
            <p:nvPr/>
          </p:nvSpPr>
          <p:spPr>
            <a:xfrm rot="20375961" flipH="1">
              <a:off x="6768492" y="1825441"/>
              <a:ext cx="1733674" cy="6075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sp>
          <p:nvSpPr>
            <p:cNvPr id="22" name="TextBox 21">
              <a:extLst>
                <a:ext uri="{FF2B5EF4-FFF2-40B4-BE49-F238E27FC236}">
                  <a16:creationId xmlns:a16="http://schemas.microsoft.com/office/drawing/2014/main" id="{73CBAA18-9BCA-4051-8F94-F07156DE2577}"/>
                </a:ext>
              </a:extLst>
            </p:cNvPr>
            <p:cNvSpPr txBox="1"/>
            <p:nvPr/>
          </p:nvSpPr>
          <p:spPr>
            <a:xfrm>
              <a:off x="9902304" y="5350827"/>
              <a:ext cx="187680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DBA</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sp>
          <p:nvSpPr>
            <p:cNvPr id="24" name="Arrow: Right 23">
              <a:extLst>
                <a:ext uri="{FF2B5EF4-FFF2-40B4-BE49-F238E27FC236}">
                  <a16:creationId xmlns:a16="http://schemas.microsoft.com/office/drawing/2014/main" id="{1FB5070B-7012-46B9-BEA1-90A0B3FD0850}"/>
                </a:ext>
              </a:extLst>
            </p:cNvPr>
            <p:cNvSpPr/>
            <p:nvPr/>
          </p:nvSpPr>
          <p:spPr>
            <a:xfrm rot="11776777" flipV="1">
              <a:off x="6894236" y="3738274"/>
              <a:ext cx="2368190" cy="6075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grpSp>
      <p:sp>
        <p:nvSpPr>
          <p:cNvPr id="2" name="Thought Bubble: Cloud 1">
            <a:extLst>
              <a:ext uri="{FF2B5EF4-FFF2-40B4-BE49-F238E27FC236}">
                <a16:creationId xmlns:a16="http://schemas.microsoft.com/office/drawing/2014/main" id="{50964F7E-3042-4706-A66A-F31ADDB01D38}"/>
              </a:ext>
            </a:extLst>
          </p:cNvPr>
          <p:cNvSpPr/>
          <p:nvPr/>
        </p:nvSpPr>
        <p:spPr>
          <a:xfrm>
            <a:off x="6160376" y="296863"/>
            <a:ext cx="2266293" cy="1299396"/>
          </a:xfrm>
          <a:prstGeom prst="cloudCallout">
            <a:avLst>
              <a:gd name="adj1" fmla="val -48485"/>
              <a:gd name="adj2" fmla="val 6826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9600" b="1">
                <a:solidFill>
                  <a:schemeClr val="accent1"/>
                </a:solidFill>
              </a:rPr>
              <a:t>?</a:t>
            </a:r>
          </a:p>
        </p:txBody>
      </p:sp>
      <p:grpSp>
        <p:nvGrpSpPr>
          <p:cNvPr id="18" name="Group 17">
            <a:extLst>
              <a:ext uri="{FF2B5EF4-FFF2-40B4-BE49-F238E27FC236}">
                <a16:creationId xmlns:a16="http://schemas.microsoft.com/office/drawing/2014/main" id="{E7558440-5B2F-4780-B7A8-4BA96BB1A426}"/>
              </a:ext>
            </a:extLst>
          </p:cNvPr>
          <p:cNvGrpSpPr/>
          <p:nvPr/>
        </p:nvGrpSpPr>
        <p:grpSpPr>
          <a:xfrm>
            <a:off x="1821744" y="1438492"/>
            <a:ext cx="6778244" cy="3139228"/>
            <a:chOff x="1821744" y="1438492"/>
            <a:chExt cx="6778244" cy="3139228"/>
          </a:xfrm>
        </p:grpSpPr>
        <p:sp>
          <p:nvSpPr>
            <p:cNvPr id="19" name="TextBox 18">
              <a:extLst>
                <a:ext uri="{FF2B5EF4-FFF2-40B4-BE49-F238E27FC236}">
                  <a16:creationId xmlns:a16="http://schemas.microsoft.com/office/drawing/2014/main" id="{604AB0B1-2C50-4694-B083-34173DCBCDAC}"/>
                </a:ext>
              </a:extLst>
            </p:cNvPr>
            <p:cNvSpPr txBox="1"/>
            <p:nvPr/>
          </p:nvSpPr>
          <p:spPr>
            <a:xfrm>
              <a:off x="2290649" y="4110465"/>
              <a:ext cx="332719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Data Engineering Team</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2E67EC3B-4ECA-4893-A5C1-DC09C18786E5}"/>
                </a:ext>
              </a:extLst>
            </p:cNvPr>
            <p:cNvGrpSpPr/>
            <p:nvPr/>
          </p:nvGrpSpPr>
          <p:grpSpPr>
            <a:xfrm>
              <a:off x="6451148" y="1438492"/>
              <a:ext cx="2148840" cy="3139228"/>
              <a:chOff x="6451148" y="1438492"/>
              <a:chExt cx="2148840" cy="3139228"/>
            </a:xfrm>
          </p:grpSpPr>
          <p:pic>
            <p:nvPicPr>
              <p:cNvPr id="21" name="Picture 20">
                <a:extLst>
                  <a:ext uri="{FF2B5EF4-FFF2-40B4-BE49-F238E27FC236}">
                    <a16:creationId xmlns:a16="http://schemas.microsoft.com/office/drawing/2014/main" id="{FD9C3F6C-3AA3-4930-98CA-ABEB5FA2A6F8}"/>
                  </a:ext>
                </a:extLst>
              </p:cNvPr>
              <p:cNvPicPr>
                <a:picLocks noChangeAspect="1"/>
              </p:cNvPicPr>
              <p:nvPr/>
            </p:nvPicPr>
            <p:blipFill>
              <a:blip r:embed="rId3"/>
              <a:stretch>
                <a:fillRect/>
              </a:stretch>
            </p:blipFill>
            <p:spPr>
              <a:xfrm>
                <a:off x="7066225" y="1438492"/>
                <a:ext cx="1040973" cy="2630368"/>
              </a:xfrm>
              <a:prstGeom prst="rect">
                <a:avLst/>
              </a:prstGeom>
            </p:spPr>
          </p:pic>
          <p:sp>
            <p:nvSpPr>
              <p:cNvPr id="23" name="TextBox 22">
                <a:extLst>
                  <a:ext uri="{FF2B5EF4-FFF2-40B4-BE49-F238E27FC236}">
                    <a16:creationId xmlns:a16="http://schemas.microsoft.com/office/drawing/2014/main" id="{60EC09F0-E63F-4010-AD71-0E648FAC9CF0}"/>
                  </a:ext>
                </a:extLst>
              </p:cNvPr>
              <p:cNvSpPr txBox="1"/>
              <p:nvPr/>
            </p:nvSpPr>
            <p:spPr>
              <a:xfrm>
                <a:off x="6451148" y="4116055"/>
                <a:ext cx="21488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Data Scientist</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grpSp>
        <p:pic>
          <p:nvPicPr>
            <p:cNvPr id="25" name="Picture 24">
              <a:extLst>
                <a:ext uri="{FF2B5EF4-FFF2-40B4-BE49-F238E27FC236}">
                  <a16:creationId xmlns:a16="http://schemas.microsoft.com/office/drawing/2014/main" id="{8F03D2CE-4964-476A-AB77-E4459CD5CEE1}"/>
                </a:ext>
              </a:extLst>
            </p:cNvPr>
            <p:cNvPicPr>
              <a:picLocks noChangeAspect="1"/>
            </p:cNvPicPr>
            <p:nvPr/>
          </p:nvPicPr>
          <p:blipFill>
            <a:blip r:embed="rId6"/>
            <a:stretch>
              <a:fillRect/>
            </a:stretch>
          </p:blipFill>
          <p:spPr>
            <a:xfrm>
              <a:off x="2936015" y="1494275"/>
              <a:ext cx="1040149" cy="2567349"/>
            </a:xfrm>
            <a:prstGeom prst="rect">
              <a:avLst/>
            </a:prstGeom>
          </p:spPr>
        </p:pic>
        <p:pic>
          <p:nvPicPr>
            <p:cNvPr id="26" name="Picture 25">
              <a:extLst>
                <a:ext uri="{FF2B5EF4-FFF2-40B4-BE49-F238E27FC236}">
                  <a16:creationId xmlns:a16="http://schemas.microsoft.com/office/drawing/2014/main" id="{7BAE4300-5B5B-40CF-B06E-72E2E7A363F0}"/>
                </a:ext>
              </a:extLst>
            </p:cNvPr>
            <p:cNvPicPr>
              <a:picLocks noChangeAspect="1"/>
            </p:cNvPicPr>
            <p:nvPr/>
          </p:nvPicPr>
          <p:blipFill>
            <a:blip r:embed="rId5"/>
            <a:stretch>
              <a:fillRect/>
            </a:stretch>
          </p:blipFill>
          <p:spPr>
            <a:xfrm>
              <a:off x="4079750" y="1515857"/>
              <a:ext cx="1059844" cy="2548537"/>
            </a:xfrm>
            <a:prstGeom prst="rect">
              <a:avLst/>
            </a:prstGeom>
          </p:spPr>
        </p:pic>
        <p:pic>
          <p:nvPicPr>
            <p:cNvPr id="27" name="Picture 26">
              <a:extLst>
                <a:ext uri="{FF2B5EF4-FFF2-40B4-BE49-F238E27FC236}">
                  <a16:creationId xmlns:a16="http://schemas.microsoft.com/office/drawing/2014/main" id="{C8A96C23-381D-488A-8E18-A21F090493D6}"/>
                </a:ext>
              </a:extLst>
            </p:cNvPr>
            <p:cNvPicPr>
              <a:picLocks noChangeAspect="1"/>
            </p:cNvPicPr>
            <p:nvPr/>
          </p:nvPicPr>
          <p:blipFill>
            <a:blip r:embed="rId4"/>
            <a:stretch>
              <a:fillRect/>
            </a:stretch>
          </p:blipFill>
          <p:spPr>
            <a:xfrm>
              <a:off x="1821744" y="1453871"/>
              <a:ext cx="1049456" cy="2648155"/>
            </a:xfrm>
            <a:prstGeom prst="rect">
              <a:avLst/>
            </a:prstGeom>
          </p:spPr>
        </p:pic>
      </p:grpSp>
      <p:pic>
        <p:nvPicPr>
          <p:cNvPr id="5" name="Picture 4">
            <a:extLst>
              <a:ext uri="{FF2B5EF4-FFF2-40B4-BE49-F238E27FC236}">
                <a16:creationId xmlns:a16="http://schemas.microsoft.com/office/drawing/2014/main" id="{F6B48498-AEF8-4E3C-91C6-74FE89345692}"/>
              </a:ext>
            </a:extLst>
          </p:cNvPr>
          <p:cNvPicPr>
            <a:picLocks noChangeAspect="1"/>
          </p:cNvPicPr>
          <p:nvPr/>
        </p:nvPicPr>
        <p:blipFill>
          <a:blip r:embed="rId7"/>
          <a:stretch>
            <a:fillRect/>
          </a:stretch>
        </p:blipFill>
        <p:spPr>
          <a:xfrm>
            <a:off x="5231116" y="1420705"/>
            <a:ext cx="1059844" cy="2648155"/>
          </a:xfrm>
          <a:prstGeom prst="rect">
            <a:avLst/>
          </a:prstGeom>
        </p:spPr>
      </p:pic>
    </p:spTree>
    <p:extLst>
      <p:ext uri="{BB962C8B-B14F-4D97-AF65-F5344CB8AC3E}">
        <p14:creationId xmlns:p14="http://schemas.microsoft.com/office/powerpoint/2010/main" val="305284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50" presetClass="path" presetSubtype="0" accel="50000" decel="50000" fill="hold" nodeType="clickEffect">
                                  <p:stCondLst>
                                    <p:cond delay="0"/>
                                  </p:stCondLst>
                                  <p:childTnLst>
                                    <p:animMotion origin="layout" path="M -3.125E-6 -1.48148E-6 L 0.18789 -1.48148E-6 C 0.27201 -1.48148E-6 0.37578 -0.07523 0.37578 -0.13611 L 0.37578 -0.27222 " pathEditMode="relative" rAng="0" ptsTypes="AAAA">
                                      <p:cBhvr>
                                        <p:cTn id="10" dur="2000" fill="hold"/>
                                        <p:tgtEl>
                                          <p:spTgt spid="4"/>
                                        </p:tgtEl>
                                        <p:attrNameLst>
                                          <p:attrName>ppt_x</p:attrName>
                                          <p:attrName>ppt_y</p:attrName>
                                        </p:attrNameLst>
                                      </p:cBhvr>
                                      <p:rCtr x="18789" y="-13611"/>
                                    </p:animMotion>
                                  </p:childTnLst>
                                </p:cTn>
                              </p:par>
                              <p:par>
                                <p:cTn id="11" presetID="50" presetClass="path" presetSubtype="0" accel="50000" decel="50000" fill="hold" nodeType="withEffect">
                                  <p:stCondLst>
                                    <p:cond delay="0"/>
                                  </p:stCondLst>
                                  <p:childTnLst>
                                    <p:animMotion origin="layout" path="M 8.33333E-7 2.96296E-6 L 0.18984 2.96296E-6 C 0.27487 2.96296E-6 0.37995 0.05463 0.37995 0.09953 L 0.37995 0.1993 " pathEditMode="relative" rAng="0" ptsTypes="AAAA">
                                      <p:cBhvr>
                                        <p:cTn id="12" dur="2000" fill="hold"/>
                                        <p:tgtEl>
                                          <p:spTgt spid="7"/>
                                        </p:tgtEl>
                                        <p:attrNameLst>
                                          <p:attrName>ppt_x</p:attrName>
                                          <p:attrName>ppt_y</p:attrName>
                                        </p:attrNameLst>
                                      </p:cBhvr>
                                      <p:rCtr x="18997" y="9954"/>
                                    </p:animMotion>
                                  </p:childTnLst>
                                </p:cTn>
                              </p:par>
                              <p:par>
                                <p:cTn id="13" presetID="50" presetClass="path" presetSubtype="0" accel="50000" decel="50000" fill="hold" nodeType="withEffect">
                                  <p:stCondLst>
                                    <p:cond delay="0"/>
                                  </p:stCondLst>
                                  <p:childTnLst>
                                    <p:animMotion origin="layout" path="M 6.25E-7 -1.11111E-6 L -0.13646 -1.11111E-6 C -0.19753 -1.11111E-6 -0.27279 0.0588 -0.27279 0.10671 L -0.27279 0.21343 " pathEditMode="relative" rAng="0" ptsTypes="AAAA">
                                      <p:cBhvr>
                                        <p:cTn id="14" dur="2000" fill="hold"/>
                                        <p:tgtEl>
                                          <p:spTgt spid="6"/>
                                        </p:tgtEl>
                                        <p:attrNameLst>
                                          <p:attrName>ppt_x</p:attrName>
                                          <p:attrName>ppt_y</p:attrName>
                                        </p:attrNameLst>
                                      </p:cBhvr>
                                      <p:rCtr x="-13646" y="10671"/>
                                    </p:animMotion>
                                  </p:childTnLst>
                                </p:cTn>
                              </p:par>
                              <p:par>
                                <p:cTn id="15" presetID="50" presetClass="path" presetSubtype="0" accel="50000" decel="50000" fill="hold" nodeType="withEffect">
                                  <p:stCondLst>
                                    <p:cond delay="0"/>
                                  </p:stCondLst>
                                  <p:childTnLst>
                                    <p:animMotion origin="layout" path="M -1.25E-6 1.11111E-6 L -0.17669 1.11111E-6 C -0.25586 1.11111E-6 -0.35325 -0.06991 -0.35325 -0.12662 L -0.35325 -0.25301 " pathEditMode="relative" rAng="0" ptsTypes="AAAA">
                                      <p:cBhvr>
                                        <p:cTn id="16" dur="2000" fill="hold"/>
                                        <p:tgtEl>
                                          <p:spTgt spid="20"/>
                                        </p:tgtEl>
                                        <p:attrNameLst>
                                          <p:attrName>ppt_x</p:attrName>
                                          <p:attrName>ppt_y</p:attrName>
                                        </p:attrNameLst>
                                      </p:cBhvr>
                                      <p:rCtr x="-17669" y="-12662"/>
                                    </p:animMotion>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animBg="1"/>
      <p:bldP spid="2"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A28B5-5326-4A73-BD09-ABD3070F3A7C}"/>
              </a:ext>
            </a:extLst>
          </p:cNvPr>
          <p:cNvSpPr>
            <a:spLocks noGrp="1"/>
          </p:cNvSpPr>
          <p:nvPr>
            <p:ph type="title"/>
          </p:nvPr>
        </p:nvSpPr>
        <p:spPr>
          <a:xfrm rot="21413754">
            <a:off x="323528" y="3063474"/>
            <a:ext cx="10872421" cy="731053"/>
          </a:xfrm>
        </p:spPr>
        <p:txBody>
          <a:bodyPr/>
          <a:lstStyle/>
          <a:p>
            <a:r>
              <a:rPr lang="en-GB" sz="4800"/>
              <a:t>What does a Data Engineer do?</a:t>
            </a:r>
          </a:p>
        </p:txBody>
      </p:sp>
    </p:spTree>
    <p:extLst>
      <p:ext uri="{BB962C8B-B14F-4D97-AF65-F5344CB8AC3E}">
        <p14:creationId xmlns:p14="http://schemas.microsoft.com/office/powerpoint/2010/main" val="93974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096CAA2-B5C6-448D-8EBE-C4D99EE8FA29}"/>
              </a:ext>
            </a:extLst>
          </p:cNvPr>
          <p:cNvSpPr txBox="1"/>
          <p:nvPr/>
        </p:nvSpPr>
        <p:spPr>
          <a:xfrm>
            <a:off x="1698009" y="2367932"/>
            <a:ext cx="702362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151"/>
                </a:solidFill>
                <a:effectLst/>
                <a:uLnTx/>
                <a:uFillTx/>
                <a:latin typeface="Calibri"/>
                <a:ea typeface="+mn-ea"/>
                <a:cs typeface="+mn-cs"/>
              </a:rPr>
              <a:t>Talks to </a:t>
            </a:r>
            <a:r>
              <a:rPr kumimoji="0" lang="en-GB" sz="1800" b="1" i="0" u="none" strike="noStrike" kern="1200" cap="none" spc="0" normalizeH="0" baseline="0" noProof="0">
                <a:ln>
                  <a:noFill/>
                </a:ln>
                <a:solidFill>
                  <a:srgbClr val="505151"/>
                </a:solidFill>
                <a:effectLst/>
                <a:uLnTx/>
                <a:uFillTx/>
                <a:latin typeface="Calibri"/>
                <a:ea typeface="+mn-ea"/>
                <a:cs typeface="+mn-cs"/>
              </a:rPr>
              <a:t>stakeholders</a:t>
            </a:r>
            <a:r>
              <a:rPr kumimoji="0" lang="en-GB" sz="1800" b="0" i="0" u="none" strike="noStrike" kern="1200" cap="none" spc="0" normalizeH="0" baseline="0" noProof="0">
                <a:ln>
                  <a:noFill/>
                </a:ln>
                <a:solidFill>
                  <a:srgbClr val="505151"/>
                </a:solidFill>
                <a:effectLst/>
                <a:uLnTx/>
                <a:uFillTx/>
                <a:latin typeface="Calibri"/>
                <a:ea typeface="+mn-ea"/>
                <a:cs typeface="+mn-cs"/>
              </a:rPr>
              <a:t> and decides best </a:t>
            </a:r>
            <a:r>
              <a:rPr kumimoji="0" lang="en-GB" sz="1800" b="1" i="0" u="none" strike="noStrike" kern="1200" cap="none" spc="0" normalizeH="0" baseline="0" noProof="0">
                <a:ln>
                  <a:noFill/>
                </a:ln>
                <a:solidFill>
                  <a:srgbClr val="505151"/>
                </a:solidFill>
                <a:effectLst/>
                <a:uLnTx/>
                <a:uFillTx/>
                <a:latin typeface="Calibri"/>
                <a:ea typeface="+mn-ea"/>
                <a:cs typeface="+mn-cs"/>
              </a:rPr>
              <a:t>data architecture </a:t>
            </a:r>
            <a:r>
              <a:rPr kumimoji="0" lang="en-GB" sz="1800" b="0" i="0" u="none" strike="noStrike" kern="1200" cap="none" spc="0" normalizeH="0" baseline="0" noProof="0">
                <a:ln>
                  <a:noFill/>
                </a:ln>
                <a:solidFill>
                  <a:srgbClr val="505151"/>
                </a:solidFill>
                <a:effectLst/>
                <a:uLnTx/>
                <a:uFillTx/>
                <a:latin typeface="Calibri"/>
                <a:ea typeface="+mn-ea"/>
                <a:cs typeface="+mn-cs"/>
              </a:rPr>
              <a:t>for given project</a:t>
            </a:r>
          </a:p>
        </p:txBody>
      </p:sp>
      <p:sp>
        <p:nvSpPr>
          <p:cNvPr id="9" name="TextBox 8">
            <a:extLst>
              <a:ext uri="{FF2B5EF4-FFF2-40B4-BE49-F238E27FC236}">
                <a16:creationId xmlns:a16="http://schemas.microsoft.com/office/drawing/2014/main" id="{6AFA3C68-5CEE-420D-AE03-5DC525B9D793}"/>
              </a:ext>
            </a:extLst>
          </p:cNvPr>
          <p:cNvSpPr txBox="1"/>
          <p:nvPr/>
        </p:nvSpPr>
        <p:spPr>
          <a:xfrm>
            <a:off x="1747772" y="3310162"/>
            <a:ext cx="958176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505151"/>
                </a:solidFill>
                <a:effectLst/>
                <a:uLnTx/>
                <a:uFillTx/>
                <a:latin typeface="Calibri"/>
                <a:ea typeface="+mn-ea"/>
                <a:cs typeface="+mn-cs"/>
              </a:rPr>
              <a:t>Work with a variety of professionals to accomplish goals, including: </a:t>
            </a:r>
          </a:p>
        </p:txBody>
      </p:sp>
      <p:grpSp>
        <p:nvGrpSpPr>
          <p:cNvPr id="21" name="Group 20">
            <a:extLst>
              <a:ext uri="{FF2B5EF4-FFF2-40B4-BE49-F238E27FC236}">
                <a16:creationId xmlns:a16="http://schemas.microsoft.com/office/drawing/2014/main" id="{1D9D5D17-A59C-4520-B188-2A4CD7532B1B}"/>
              </a:ext>
            </a:extLst>
          </p:cNvPr>
          <p:cNvGrpSpPr/>
          <p:nvPr/>
        </p:nvGrpSpPr>
        <p:grpSpPr>
          <a:xfrm>
            <a:off x="166657" y="782681"/>
            <a:ext cx="8930690" cy="5010288"/>
            <a:chOff x="166657" y="782681"/>
            <a:chExt cx="8930690" cy="5010288"/>
          </a:xfrm>
        </p:grpSpPr>
        <p:sp>
          <p:nvSpPr>
            <p:cNvPr id="6" name="TextBox 5">
              <a:extLst>
                <a:ext uri="{FF2B5EF4-FFF2-40B4-BE49-F238E27FC236}">
                  <a16:creationId xmlns:a16="http://schemas.microsoft.com/office/drawing/2014/main" id="{492BAEF1-BEFB-4632-BA14-FD17F1540505}"/>
                </a:ext>
              </a:extLst>
            </p:cNvPr>
            <p:cNvSpPr txBox="1"/>
            <p:nvPr/>
          </p:nvSpPr>
          <p:spPr>
            <a:xfrm>
              <a:off x="968049" y="782681"/>
              <a:ext cx="8129298"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B12740"/>
                  </a:solidFill>
                  <a:effectLst/>
                  <a:uLnTx/>
                  <a:uFillTx/>
                  <a:latin typeface="Calibri"/>
                  <a:ea typeface="+mn-ea"/>
                  <a:cs typeface="+mn-cs"/>
                </a:rPr>
                <a:t>So is Data Engineering just about  ETL (Extract Transform Load ) Pipelines?</a:t>
              </a:r>
            </a:p>
          </p:txBody>
        </p:sp>
        <p:pic>
          <p:nvPicPr>
            <p:cNvPr id="10" name="Picture 9">
              <a:extLst>
                <a:ext uri="{FF2B5EF4-FFF2-40B4-BE49-F238E27FC236}">
                  <a16:creationId xmlns:a16="http://schemas.microsoft.com/office/drawing/2014/main" id="{BA2402D7-1581-4C90-B7CC-88EEBE67CC2C}"/>
                </a:ext>
              </a:extLst>
            </p:cNvPr>
            <p:cNvPicPr>
              <a:picLocks noChangeAspect="1"/>
            </p:cNvPicPr>
            <p:nvPr/>
          </p:nvPicPr>
          <p:blipFill>
            <a:blip r:embed="rId3"/>
            <a:stretch>
              <a:fillRect/>
            </a:stretch>
          </p:blipFill>
          <p:spPr>
            <a:xfrm>
              <a:off x="166657" y="2295546"/>
              <a:ext cx="1399738" cy="3497423"/>
            </a:xfrm>
            <a:prstGeom prst="rect">
              <a:avLst/>
            </a:prstGeom>
          </p:spPr>
        </p:pic>
      </p:grpSp>
      <p:grpSp>
        <p:nvGrpSpPr>
          <p:cNvPr id="20" name="Group 19">
            <a:extLst>
              <a:ext uri="{FF2B5EF4-FFF2-40B4-BE49-F238E27FC236}">
                <a16:creationId xmlns:a16="http://schemas.microsoft.com/office/drawing/2014/main" id="{2C3F34BE-5D75-4264-BAD0-F4DD5088406D}"/>
              </a:ext>
            </a:extLst>
          </p:cNvPr>
          <p:cNvGrpSpPr/>
          <p:nvPr/>
        </p:nvGrpSpPr>
        <p:grpSpPr>
          <a:xfrm>
            <a:off x="7774807" y="3726748"/>
            <a:ext cx="1866825" cy="2298796"/>
            <a:chOff x="7774807" y="3726748"/>
            <a:chExt cx="1866825" cy="2298796"/>
          </a:xfrm>
        </p:grpSpPr>
        <p:pic>
          <p:nvPicPr>
            <p:cNvPr id="7" name="Picture 6">
              <a:extLst>
                <a:ext uri="{FF2B5EF4-FFF2-40B4-BE49-F238E27FC236}">
                  <a16:creationId xmlns:a16="http://schemas.microsoft.com/office/drawing/2014/main" id="{B7D89F2A-1D83-4C74-A0AA-28F9672DC9E7}"/>
                </a:ext>
              </a:extLst>
            </p:cNvPr>
            <p:cNvPicPr>
              <a:picLocks noChangeAspect="1"/>
            </p:cNvPicPr>
            <p:nvPr/>
          </p:nvPicPr>
          <p:blipFill>
            <a:blip r:embed="rId4"/>
            <a:stretch>
              <a:fillRect/>
            </a:stretch>
          </p:blipFill>
          <p:spPr>
            <a:xfrm>
              <a:off x="8196934" y="3726748"/>
              <a:ext cx="779114" cy="1873484"/>
            </a:xfrm>
            <a:prstGeom prst="rect">
              <a:avLst/>
            </a:prstGeom>
          </p:spPr>
        </p:pic>
        <p:sp>
          <p:nvSpPr>
            <p:cNvPr id="13" name="TextBox 12">
              <a:extLst>
                <a:ext uri="{FF2B5EF4-FFF2-40B4-BE49-F238E27FC236}">
                  <a16:creationId xmlns:a16="http://schemas.microsoft.com/office/drawing/2014/main" id="{0C9C2F24-058E-4959-AAF6-7E2AE8266B70}"/>
                </a:ext>
              </a:extLst>
            </p:cNvPr>
            <p:cNvSpPr txBox="1"/>
            <p:nvPr/>
          </p:nvSpPr>
          <p:spPr>
            <a:xfrm>
              <a:off x="7774807" y="5656212"/>
              <a:ext cx="1866825"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505151"/>
                  </a:solidFill>
                  <a:effectLst/>
                  <a:uLnTx/>
                  <a:uFillTx/>
                  <a:latin typeface="Calibri"/>
                  <a:ea typeface="+mn-ea"/>
                  <a:cs typeface="+mn-cs"/>
                </a:rPr>
                <a:t>Business Analysts </a:t>
              </a:r>
            </a:p>
          </p:txBody>
        </p:sp>
      </p:grpSp>
      <p:grpSp>
        <p:nvGrpSpPr>
          <p:cNvPr id="18" name="Group 17">
            <a:extLst>
              <a:ext uri="{FF2B5EF4-FFF2-40B4-BE49-F238E27FC236}">
                <a16:creationId xmlns:a16="http://schemas.microsoft.com/office/drawing/2014/main" id="{CD1E5B46-CBE2-4A6D-8B4D-578A4E7D7F44}"/>
              </a:ext>
            </a:extLst>
          </p:cNvPr>
          <p:cNvGrpSpPr/>
          <p:nvPr/>
        </p:nvGrpSpPr>
        <p:grpSpPr>
          <a:xfrm>
            <a:off x="2631233" y="3975256"/>
            <a:ext cx="1654628" cy="2041562"/>
            <a:chOff x="2631233" y="3975256"/>
            <a:chExt cx="1654628" cy="2041562"/>
          </a:xfrm>
        </p:grpSpPr>
        <p:sp>
          <p:nvSpPr>
            <p:cNvPr id="11" name="TextBox 10">
              <a:extLst>
                <a:ext uri="{FF2B5EF4-FFF2-40B4-BE49-F238E27FC236}">
                  <a16:creationId xmlns:a16="http://schemas.microsoft.com/office/drawing/2014/main" id="{58925443-E9E5-469F-9C0A-B4EC8DC6D7F5}"/>
                </a:ext>
              </a:extLst>
            </p:cNvPr>
            <p:cNvSpPr txBox="1"/>
            <p:nvPr/>
          </p:nvSpPr>
          <p:spPr>
            <a:xfrm>
              <a:off x="2631233" y="5647486"/>
              <a:ext cx="1654628"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505151"/>
                  </a:solidFill>
                  <a:effectLst/>
                  <a:uLnTx/>
                  <a:uFillTx/>
                  <a:latin typeface="Calibri"/>
                  <a:ea typeface="+mn-ea"/>
                  <a:cs typeface="+mn-cs"/>
                </a:rPr>
                <a:t>Data Scientists</a:t>
              </a:r>
            </a:p>
          </p:txBody>
        </p:sp>
        <p:pic>
          <p:nvPicPr>
            <p:cNvPr id="15" name="Picture 14">
              <a:extLst>
                <a:ext uri="{FF2B5EF4-FFF2-40B4-BE49-F238E27FC236}">
                  <a16:creationId xmlns:a16="http://schemas.microsoft.com/office/drawing/2014/main" id="{C22025CF-E360-468F-8C60-EB51F5828BCF}"/>
                </a:ext>
              </a:extLst>
            </p:cNvPr>
            <p:cNvPicPr>
              <a:picLocks noChangeAspect="1"/>
            </p:cNvPicPr>
            <p:nvPr/>
          </p:nvPicPr>
          <p:blipFill>
            <a:blip r:embed="rId5"/>
            <a:stretch>
              <a:fillRect/>
            </a:stretch>
          </p:blipFill>
          <p:spPr>
            <a:xfrm>
              <a:off x="2631233" y="3975256"/>
              <a:ext cx="1654628" cy="1591794"/>
            </a:xfrm>
            <a:prstGeom prst="rect">
              <a:avLst/>
            </a:prstGeom>
          </p:spPr>
        </p:pic>
      </p:grpSp>
      <p:grpSp>
        <p:nvGrpSpPr>
          <p:cNvPr id="19" name="Group 18">
            <a:extLst>
              <a:ext uri="{FF2B5EF4-FFF2-40B4-BE49-F238E27FC236}">
                <a16:creationId xmlns:a16="http://schemas.microsoft.com/office/drawing/2014/main" id="{8593945F-3BEB-47E5-9DBB-71B1C78C330D}"/>
              </a:ext>
            </a:extLst>
          </p:cNvPr>
          <p:cNvGrpSpPr/>
          <p:nvPr/>
        </p:nvGrpSpPr>
        <p:grpSpPr>
          <a:xfrm>
            <a:off x="4839477" y="3842298"/>
            <a:ext cx="2264229" cy="2174520"/>
            <a:chOff x="4702628" y="3842298"/>
            <a:chExt cx="2264229" cy="2174520"/>
          </a:xfrm>
        </p:grpSpPr>
        <p:pic>
          <p:nvPicPr>
            <p:cNvPr id="17" name="Picture 16">
              <a:extLst>
                <a:ext uri="{FF2B5EF4-FFF2-40B4-BE49-F238E27FC236}">
                  <a16:creationId xmlns:a16="http://schemas.microsoft.com/office/drawing/2014/main" id="{05642A01-9B2F-408C-8730-6AD01145FDEE}"/>
                </a:ext>
              </a:extLst>
            </p:cNvPr>
            <p:cNvPicPr>
              <a:picLocks noChangeAspect="1"/>
            </p:cNvPicPr>
            <p:nvPr/>
          </p:nvPicPr>
          <p:blipFill>
            <a:blip r:embed="rId6"/>
            <a:stretch>
              <a:fillRect/>
            </a:stretch>
          </p:blipFill>
          <p:spPr>
            <a:xfrm>
              <a:off x="5055341" y="3842298"/>
              <a:ext cx="1399737" cy="1895029"/>
            </a:xfrm>
            <a:prstGeom prst="rect">
              <a:avLst/>
            </a:prstGeom>
          </p:spPr>
        </p:pic>
        <p:sp>
          <p:nvSpPr>
            <p:cNvPr id="12" name="TextBox 11">
              <a:extLst>
                <a:ext uri="{FF2B5EF4-FFF2-40B4-BE49-F238E27FC236}">
                  <a16:creationId xmlns:a16="http://schemas.microsoft.com/office/drawing/2014/main" id="{561A1637-E193-421A-9790-D2CFB9C70165}"/>
                </a:ext>
              </a:extLst>
            </p:cNvPr>
            <p:cNvSpPr txBox="1"/>
            <p:nvPr/>
          </p:nvSpPr>
          <p:spPr>
            <a:xfrm>
              <a:off x="4702628" y="5647486"/>
              <a:ext cx="2264229" cy="36933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505151"/>
                  </a:solidFill>
                  <a:effectLst/>
                  <a:uLnTx/>
                  <a:uFillTx/>
                  <a:latin typeface="Calibri"/>
                  <a:ea typeface="+mn-ea"/>
                  <a:cs typeface="+mn-cs"/>
                </a:rPr>
                <a:t>Software Engineers</a:t>
              </a:r>
            </a:p>
          </p:txBody>
        </p:sp>
      </p:grpSp>
    </p:spTree>
    <p:extLst>
      <p:ext uri="{BB962C8B-B14F-4D97-AF65-F5344CB8AC3E}">
        <p14:creationId xmlns:p14="http://schemas.microsoft.com/office/powerpoint/2010/main" val="157611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DD499E9-4D2B-4D10-A401-D0D8F2876CAD}"/>
              </a:ext>
            </a:extLst>
          </p:cNvPr>
          <p:cNvSpPr>
            <a:spLocks noGrp="1"/>
          </p:cNvSpPr>
          <p:nvPr>
            <p:ph type="title"/>
          </p:nvPr>
        </p:nvSpPr>
        <p:spPr/>
        <p:txBody>
          <a:bodyPr/>
          <a:lstStyle/>
          <a:p>
            <a:endParaRPr lang="en-GB"/>
          </a:p>
        </p:txBody>
      </p:sp>
      <p:grpSp>
        <p:nvGrpSpPr>
          <p:cNvPr id="17" name="Group 16">
            <a:extLst>
              <a:ext uri="{FF2B5EF4-FFF2-40B4-BE49-F238E27FC236}">
                <a16:creationId xmlns:a16="http://schemas.microsoft.com/office/drawing/2014/main" id="{E14DE389-8E1D-47E7-A82B-A145459CC208}"/>
              </a:ext>
            </a:extLst>
          </p:cNvPr>
          <p:cNvGrpSpPr/>
          <p:nvPr/>
        </p:nvGrpSpPr>
        <p:grpSpPr>
          <a:xfrm flipH="1">
            <a:off x="2426345" y="2825537"/>
            <a:ext cx="5750752" cy="1508137"/>
            <a:chOff x="2327604" y="2674051"/>
            <a:chExt cx="5446734" cy="1508137"/>
          </a:xfrm>
        </p:grpSpPr>
        <p:grpSp>
          <p:nvGrpSpPr>
            <p:cNvPr id="5" name="Group 4">
              <a:extLst>
                <a:ext uri="{FF2B5EF4-FFF2-40B4-BE49-F238E27FC236}">
                  <a16:creationId xmlns:a16="http://schemas.microsoft.com/office/drawing/2014/main" id="{ED8A94CE-BE59-481B-A402-E5C144EB412F}"/>
                </a:ext>
              </a:extLst>
            </p:cNvPr>
            <p:cNvGrpSpPr/>
            <p:nvPr/>
          </p:nvGrpSpPr>
          <p:grpSpPr>
            <a:xfrm>
              <a:off x="4031017" y="2675812"/>
              <a:ext cx="3743321" cy="1506376"/>
              <a:chOff x="1703413" y="1761"/>
              <a:chExt cx="3743321" cy="1506376"/>
            </a:xfrm>
          </p:grpSpPr>
          <p:sp>
            <p:nvSpPr>
              <p:cNvPr id="7" name="Arrow: Pentagon 6">
                <a:extLst>
                  <a:ext uri="{FF2B5EF4-FFF2-40B4-BE49-F238E27FC236}">
                    <a16:creationId xmlns:a16="http://schemas.microsoft.com/office/drawing/2014/main" id="{B7982DFB-E54B-49C9-914A-63DF398340B1}"/>
                  </a:ext>
                </a:extLst>
              </p:cNvPr>
              <p:cNvSpPr/>
              <p:nvPr/>
            </p:nvSpPr>
            <p:spPr>
              <a:xfrm rot="10800000">
                <a:off x="1703413" y="1761"/>
                <a:ext cx="3743321" cy="150637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Arrow: Pentagon 4">
                <a:extLst>
                  <a:ext uri="{FF2B5EF4-FFF2-40B4-BE49-F238E27FC236}">
                    <a16:creationId xmlns:a16="http://schemas.microsoft.com/office/drawing/2014/main" id="{AA1FCBE9-24D9-426E-B7C7-4E8DDD27093A}"/>
                  </a:ext>
                </a:extLst>
              </p:cNvPr>
              <p:cNvSpPr txBox="1"/>
              <p:nvPr/>
            </p:nvSpPr>
            <p:spPr>
              <a:xfrm>
                <a:off x="2080006" y="1761"/>
                <a:ext cx="3366727" cy="1506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4270" tIns="129540" rIns="241808" bIns="129540" numCol="1" spcCol="1270" anchor="ctr" anchorCtr="0">
                <a:noAutofit/>
              </a:bodyPr>
              <a:lstStyle/>
              <a:p>
                <a:pPr marL="0" lvl="0" indent="0" algn="ctr" defTabSz="1511300">
                  <a:lnSpc>
                    <a:spcPct val="90000"/>
                  </a:lnSpc>
                  <a:spcBef>
                    <a:spcPct val="0"/>
                  </a:spcBef>
                  <a:spcAft>
                    <a:spcPct val="35000"/>
                  </a:spcAft>
                  <a:buNone/>
                </a:pPr>
                <a:r>
                  <a:rPr lang="en-GB" sz="3400" kern="1200" dirty="0">
                    <a:solidFill>
                      <a:schemeClr val="bg1"/>
                    </a:solidFill>
                    <a:latin typeface="+mj-lt"/>
                  </a:rPr>
                  <a:t>What is Data Engineering</a:t>
                </a:r>
                <a:endParaRPr lang="en-GB" sz="3400" kern="1200" dirty="0">
                  <a:solidFill>
                    <a:schemeClr val="bg1"/>
                  </a:solidFill>
                </a:endParaRPr>
              </a:p>
            </p:txBody>
          </p:sp>
        </p:grpSp>
        <p:sp>
          <p:nvSpPr>
            <p:cNvPr id="6" name="Oval 5" descr="Thumbs up sign with solid fill">
              <a:extLst>
                <a:ext uri="{FF2B5EF4-FFF2-40B4-BE49-F238E27FC236}">
                  <a16:creationId xmlns:a16="http://schemas.microsoft.com/office/drawing/2014/main" id="{73AE402A-BA4E-4190-B0B5-4DD45C32D69B}"/>
                </a:ext>
              </a:extLst>
            </p:cNvPr>
            <p:cNvSpPr/>
            <p:nvPr/>
          </p:nvSpPr>
          <p:spPr>
            <a:xfrm>
              <a:off x="2327604" y="2674051"/>
              <a:ext cx="1506376" cy="1506376"/>
            </a:xfrm>
            <a:prstGeom prst="ellipse">
              <a:avLst/>
            </a:prstGeom>
            <a:blipFill>
              <a:blip r:embed="rId3">
                <a:extLst>
                  <a:ext uri="{96DAC541-7B7A-43D3-8B79-37D633B846F1}">
                    <asvg:svgBlip xmlns:asvg="http://schemas.microsoft.com/office/drawing/2016/SVG/main" r:embed="rId4"/>
                  </a:ext>
                </a:extLst>
              </a:blip>
              <a:srcRect/>
              <a:stretch>
                <a:fillRect/>
              </a:stretch>
            </a:blipFill>
            <a:ln>
              <a:solidFill>
                <a:schemeClr val="bg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26" name="Group 25">
            <a:extLst>
              <a:ext uri="{FF2B5EF4-FFF2-40B4-BE49-F238E27FC236}">
                <a16:creationId xmlns:a16="http://schemas.microsoft.com/office/drawing/2014/main" id="{BE5071BE-3784-40C7-9A3F-4EC783F86EF0}"/>
              </a:ext>
            </a:extLst>
          </p:cNvPr>
          <p:cNvGrpSpPr/>
          <p:nvPr/>
        </p:nvGrpSpPr>
        <p:grpSpPr>
          <a:xfrm flipH="1">
            <a:off x="2426347" y="1629305"/>
            <a:ext cx="5750751" cy="3595868"/>
            <a:chOff x="3372932" y="1631066"/>
            <a:chExt cx="5446135" cy="3595868"/>
          </a:xfrm>
        </p:grpSpPr>
        <p:grpSp>
          <p:nvGrpSpPr>
            <p:cNvPr id="18" name="Group 17">
              <a:extLst>
                <a:ext uri="{FF2B5EF4-FFF2-40B4-BE49-F238E27FC236}">
                  <a16:creationId xmlns:a16="http://schemas.microsoft.com/office/drawing/2014/main" id="{912A7EDB-540C-4EEE-8974-5A3B6D3AB161}"/>
                </a:ext>
              </a:extLst>
            </p:cNvPr>
            <p:cNvGrpSpPr/>
            <p:nvPr/>
          </p:nvGrpSpPr>
          <p:grpSpPr>
            <a:xfrm>
              <a:off x="5072115" y="1770256"/>
              <a:ext cx="3743321" cy="1506376"/>
              <a:chOff x="1699183" y="1957803"/>
              <a:chExt cx="3743321" cy="1506376"/>
            </a:xfrm>
          </p:grpSpPr>
          <p:sp>
            <p:nvSpPr>
              <p:cNvPr id="24" name="Arrow: Pentagon 23">
                <a:extLst>
                  <a:ext uri="{FF2B5EF4-FFF2-40B4-BE49-F238E27FC236}">
                    <a16:creationId xmlns:a16="http://schemas.microsoft.com/office/drawing/2014/main" id="{8A919CBB-FDEB-40A1-A4A9-6C564FC3FFE6}"/>
                  </a:ext>
                </a:extLst>
              </p:cNvPr>
              <p:cNvSpPr/>
              <p:nvPr/>
            </p:nvSpPr>
            <p:spPr>
              <a:xfrm rot="10800000">
                <a:off x="1699183" y="1957803"/>
                <a:ext cx="3743321" cy="150637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Arrow: Pentagon 4">
                <a:extLst>
                  <a:ext uri="{FF2B5EF4-FFF2-40B4-BE49-F238E27FC236}">
                    <a16:creationId xmlns:a16="http://schemas.microsoft.com/office/drawing/2014/main" id="{828EADE0-42E2-404C-AF42-B4B075A8344D}"/>
                  </a:ext>
                </a:extLst>
              </p:cNvPr>
              <p:cNvSpPr txBox="1"/>
              <p:nvPr/>
            </p:nvSpPr>
            <p:spPr>
              <a:xfrm rot="21600000">
                <a:off x="2075777" y="1957803"/>
                <a:ext cx="3366727" cy="1506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4270" tIns="129540" rIns="241808"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bg1"/>
                    </a:solidFill>
                    <a:latin typeface="+mj-lt"/>
                  </a:rPr>
                  <a:t>The Tools and Technology</a:t>
                </a:r>
                <a:endParaRPr lang="en-GB" sz="3400" kern="1200">
                  <a:solidFill>
                    <a:schemeClr val="bg1"/>
                  </a:solidFill>
                </a:endParaRPr>
              </a:p>
            </p:txBody>
          </p:sp>
        </p:grpSp>
        <p:sp>
          <p:nvSpPr>
            <p:cNvPr id="19" name="Oval 18" descr="Stopwatch 50% with solid fill">
              <a:extLst>
                <a:ext uri="{FF2B5EF4-FFF2-40B4-BE49-F238E27FC236}">
                  <a16:creationId xmlns:a16="http://schemas.microsoft.com/office/drawing/2014/main" id="{017DF60B-71D0-441B-9F77-C1555D6B005B}"/>
                </a:ext>
              </a:extLst>
            </p:cNvPr>
            <p:cNvSpPr/>
            <p:nvPr/>
          </p:nvSpPr>
          <p:spPr>
            <a:xfrm>
              <a:off x="3372932" y="1631066"/>
              <a:ext cx="1506376" cy="1506376"/>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nvGrpSpPr>
            <p:cNvPr id="20" name="Group 19">
              <a:extLst>
                <a:ext uri="{FF2B5EF4-FFF2-40B4-BE49-F238E27FC236}">
                  <a16:creationId xmlns:a16="http://schemas.microsoft.com/office/drawing/2014/main" id="{74B6FB05-F581-49D0-93B7-FF6BA61E4E4E}"/>
                </a:ext>
              </a:extLst>
            </p:cNvPr>
            <p:cNvGrpSpPr/>
            <p:nvPr/>
          </p:nvGrpSpPr>
          <p:grpSpPr>
            <a:xfrm>
              <a:off x="5075746" y="3720558"/>
              <a:ext cx="3743321" cy="1506376"/>
              <a:chOff x="1702814" y="3908105"/>
              <a:chExt cx="3743321" cy="1506376"/>
            </a:xfrm>
          </p:grpSpPr>
          <p:sp>
            <p:nvSpPr>
              <p:cNvPr id="22" name="Arrow: Pentagon 21">
                <a:extLst>
                  <a:ext uri="{FF2B5EF4-FFF2-40B4-BE49-F238E27FC236}">
                    <a16:creationId xmlns:a16="http://schemas.microsoft.com/office/drawing/2014/main" id="{7A74592C-EACB-4161-A8E8-ECF6C7E7FA64}"/>
                  </a:ext>
                </a:extLst>
              </p:cNvPr>
              <p:cNvSpPr/>
              <p:nvPr/>
            </p:nvSpPr>
            <p:spPr>
              <a:xfrm rot="10800000">
                <a:off x="1702814" y="3908105"/>
                <a:ext cx="3743321" cy="150637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Arrow: Pentagon 7">
                <a:extLst>
                  <a:ext uri="{FF2B5EF4-FFF2-40B4-BE49-F238E27FC236}">
                    <a16:creationId xmlns:a16="http://schemas.microsoft.com/office/drawing/2014/main" id="{ED8117D8-E0A6-4EC5-A6DE-AA22A6273CCD}"/>
                  </a:ext>
                </a:extLst>
              </p:cNvPr>
              <p:cNvSpPr txBox="1"/>
              <p:nvPr/>
            </p:nvSpPr>
            <p:spPr>
              <a:xfrm rot="21600000">
                <a:off x="2079408" y="3908105"/>
                <a:ext cx="3366727" cy="1506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4270" tIns="129540" rIns="241808" bIns="129540" numCol="1" spcCol="1270" anchor="ctr" anchorCtr="0">
                <a:noAutofit/>
              </a:bodyPr>
              <a:lstStyle/>
              <a:p>
                <a:pPr marL="0" lvl="0" indent="0" algn="ctr" defTabSz="1511300">
                  <a:lnSpc>
                    <a:spcPct val="90000"/>
                  </a:lnSpc>
                  <a:spcBef>
                    <a:spcPct val="0"/>
                  </a:spcBef>
                  <a:spcAft>
                    <a:spcPct val="35000"/>
                  </a:spcAft>
                  <a:buNone/>
                </a:pPr>
                <a:r>
                  <a:rPr lang="en-GB" sz="3400" kern="1200"/>
                  <a:t>How we Got Here</a:t>
                </a:r>
              </a:p>
            </p:txBody>
          </p:sp>
        </p:grpSp>
        <p:sp>
          <p:nvSpPr>
            <p:cNvPr id="21" name="Oval 20" descr="Stopwatch 75% with solid fill">
              <a:extLst>
                <a:ext uri="{FF2B5EF4-FFF2-40B4-BE49-F238E27FC236}">
                  <a16:creationId xmlns:a16="http://schemas.microsoft.com/office/drawing/2014/main" id="{56819FE1-2795-43CB-A559-8BA334FD07CC}"/>
                </a:ext>
              </a:extLst>
            </p:cNvPr>
            <p:cNvSpPr/>
            <p:nvPr/>
          </p:nvSpPr>
          <p:spPr>
            <a:xfrm>
              <a:off x="3372932" y="3591326"/>
              <a:ext cx="1506376" cy="1506376"/>
            </a:xfrm>
            <a:prstGeom prst="ellipse">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spTree>
    <p:extLst>
      <p:ext uri="{BB962C8B-B14F-4D97-AF65-F5344CB8AC3E}">
        <p14:creationId xmlns:p14="http://schemas.microsoft.com/office/powerpoint/2010/main" val="148544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E0EDABD-C4B8-4EAF-8F64-9533C23B0AA5}"/>
              </a:ext>
            </a:extLst>
          </p:cNvPr>
          <p:cNvSpPr>
            <a:spLocks noGrp="1"/>
          </p:cNvSpPr>
          <p:nvPr>
            <p:ph type="title"/>
          </p:nvPr>
        </p:nvSpPr>
        <p:spPr/>
        <p:txBody>
          <a:bodyPr/>
          <a:lstStyle/>
          <a:p>
            <a:r>
              <a:rPr lang="en-GB"/>
              <a:t>Where it all began</a:t>
            </a:r>
          </a:p>
        </p:txBody>
      </p:sp>
    </p:spTree>
    <p:extLst>
      <p:ext uri="{BB962C8B-B14F-4D97-AF65-F5344CB8AC3E}">
        <p14:creationId xmlns:p14="http://schemas.microsoft.com/office/powerpoint/2010/main" val="17980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6F74D2-652E-4805-A4B7-8B7B8D68D5DB}"/>
              </a:ext>
            </a:extLst>
          </p:cNvPr>
          <p:cNvSpPr>
            <a:spLocks noGrp="1"/>
          </p:cNvSpPr>
          <p:nvPr>
            <p:ph type="title"/>
          </p:nvPr>
        </p:nvSpPr>
        <p:spPr/>
        <p:txBody>
          <a:bodyPr/>
          <a:lstStyle/>
          <a:p>
            <a:r>
              <a:rPr lang="en-US"/>
              <a:t>The Old World</a:t>
            </a:r>
            <a:endParaRPr lang="en-GB"/>
          </a:p>
        </p:txBody>
      </p:sp>
      <p:pic>
        <p:nvPicPr>
          <p:cNvPr id="5" name="Picture 4">
            <a:extLst>
              <a:ext uri="{FF2B5EF4-FFF2-40B4-BE49-F238E27FC236}">
                <a16:creationId xmlns:a16="http://schemas.microsoft.com/office/drawing/2014/main" id="{56654663-DD16-48C4-A3EF-FA50D032181E}"/>
              </a:ext>
            </a:extLst>
          </p:cNvPr>
          <p:cNvPicPr>
            <a:picLocks noChangeAspect="1"/>
          </p:cNvPicPr>
          <p:nvPr/>
        </p:nvPicPr>
        <p:blipFill>
          <a:blip r:embed="rId3"/>
          <a:stretch>
            <a:fillRect/>
          </a:stretch>
        </p:blipFill>
        <p:spPr>
          <a:xfrm>
            <a:off x="225624" y="1934636"/>
            <a:ext cx="10079312" cy="4492290"/>
          </a:xfrm>
          <a:prstGeom prst="rect">
            <a:avLst/>
          </a:prstGeom>
        </p:spPr>
      </p:pic>
      <p:pic>
        <p:nvPicPr>
          <p:cNvPr id="6" name="Picture 5">
            <a:extLst>
              <a:ext uri="{FF2B5EF4-FFF2-40B4-BE49-F238E27FC236}">
                <a16:creationId xmlns:a16="http://schemas.microsoft.com/office/drawing/2014/main" id="{151030E6-C00F-4BB0-8BCC-D92D89EB527D}"/>
              </a:ext>
            </a:extLst>
          </p:cNvPr>
          <p:cNvPicPr>
            <a:picLocks noChangeAspect="1"/>
          </p:cNvPicPr>
          <p:nvPr/>
        </p:nvPicPr>
        <p:blipFill>
          <a:blip r:embed="rId4"/>
          <a:stretch>
            <a:fillRect/>
          </a:stretch>
        </p:blipFill>
        <p:spPr>
          <a:xfrm>
            <a:off x="4403203" y="4175205"/>
            <a:ext cx="1289171" cy="559665"/>
          </a:xfrm>
          <a:prstGeom prst="rect">
            <a:avLst/>
          </a:prstGeom>
        </p:spPr>
      </p:pic>
      <p:pic>
        <p:nvPicPr>
          <p:cNvPr id="7" name="Picture 6">
            <a:extLst>
              <a:ext uri="{FF2B5EF4-FFF2-40B4-BE49-F238E27FC236}">
                <a16:creationId xmlns:a16="http://schemas.microsoft.com/office/drawing/2014/main" id="{AB8DE54A-A1A4-4F3D-A61B-F7D3D2D62277}"/>
              </a:ext>
            </a:extLst>
          </p:cNvPr>
          <p:cNvPicPr>
            <a:picLocks noChangeAspect="1"/>
          </p:cNvPicPr>
          <p:nvPr/>
        </p:nvPicPr>
        <p:blipFill>
          <a:blip r:embed="rId4"/>
          <a:stretch>
            <a:fillRect/>
          </a:stretch>
        </p:blipFill>
        <p:spPr>
          <a:xfrm>
            <a:off x="6555965" y="4175205"/>
            <a:ext cx="1289171" cy="559665"/>
          </a:xfrm>
          <a:prstGeom prst="rect">
            <a:avLst/>
          </a:prstGeom>
        </p:spPr>
      </p:pic>
      <p:pic>
        <p:nvPicPr>
          <p:cNvPr id="8" name="Picture 7">
            <a:extLst>
              <a:ext uri="{FF2B5EF4-FFF2-40B4-BE49-F238E27FC236}">
                <a16:creationId xmlns:a16="http://schemas.microsoft.com/office/drawing/2014/main" id="{AFDE0A3A-33F2-474D-B344-8CDD05BBDC07}"/>
              </a:ext>
            </a:extLst>
          </p:cNvPr>
          <p:cNvPicPr>
            <a:picLocks noChangeAspect="1"/>
          </p:cNvPicPr>
          <p:nvPr/>
        </p:nvPicPr>
        <p:blipFill>
          <a:blip r:embed="rId4"/>
          <a:stretch>
            <a:fillRect/>
          </a:stretch>
        </p:blipFill>
        <p:spPr>
          <a:xfrm>
            <a:off x="1605855" y="4175206"/>
            <a:ext cx="1289171" cy="559665"/>
          </a:xfrm>
          <a:prstGeom prst="rect">
            <a:avLst/>
          </a:prstGeom>
        </p:spPr>
      </p:pic>
    </p:spTree>
    <p:extLst>
      <p:ext uri="{BB962C8B-B14F-4D97-AF65-F5344CB8AC3E}">
        <p14:creationId xmlns:p14="http://schemas.microsoft.com/office/powerpoint/2010/main" val="116553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E7C8CE8-B468-41C0-B010-113B6B878468}"/>
              </a:ext>
            </a:extLst>
          </p:cNvPr>
          <p:cNvSpPr/>
          <p:nvPr/>
        </p:nvSpPr>
        <p:spPr>
          <a:xfrm>
            <a:off x="729635" y="1730294"/>
            <a:ext cx="8206033" cy="4440780"/>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8F88B35B-48AB-4159-B8EA-EF90A745A536}"/>
              </a:ext>
            </a:extLst>
          </p:cNvPr>
          <p:cNvPicPr>
            <a:picLocks noChangeAspect="1"/>
          </p:cNvPicPr>
          <p:nvPr/>
        </p:nvPicPr>
        <p:blipFill>
          <a:blip r:embed="rId3"/>
          <a:stretch>
            <a:fillRect/>
          </a:stretch>
        </p:blipFill>
        <p:spPr>
          <a:xfrm>
            <a:off x="3831770" y="1329546"/>
            <a:ext cx="1846220" cy="801496"/>
          </a:xfrm>
          <a:prstGeom prst="rect">
            <a:avLst/>
          </a:prstGeom>
        </p:spPr>
      </p:pic>
      <p:sp>
        <p:nvSpPr>
          <p:cNvPr id="5" name="Rectangle 4">
            <a:extLst>
              <a:ext uri="{FF2B5EF4-FFF2-40B4-BE49-F238E27FC236}">
                <a16:creationId xmlns:a16="http://schemas.microsoft.com/office/drawing/2014/main" id="{21A22F6A-2A96-4B44-B190-9576E464A931}"/>
              </a:ext>
            </a:extLst>
          </p:cNvPr>
          <p:cNvSpPr/>
          <p:nvPr/>
        </p:nvSpPr>
        <p:spPr>
          <a:xfrm>
            <a:off x="960591" y="2286213"/>
            <a:ext cx="7687559" cy="1249050"/>
          </a:xfrm>
          <a:prstGeom prst="rect">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6032745F-9F62-4A9C-ADC6-61A0129CD1B4}"/>
              </a:ext>
            </a:extLst>
          </p:cNvPr>
          <p:cNvPicPr>
            <a:picLocks noChangeAspect="1"/>
          </p:cNvPicPr>
          <p:nvPr/>
        </p:nvPicPr>
        <p:blipFill>
          <a:blip r:embed="rId3"/>
          <a:stretch>
            <a:fillRect/>
          </a:stretch>
        </p:blipFill>
        <p:spPr>
          <a:xfrm>
            <a:off x="1733689" y="2480712"/>
            <a:ext cx="1043508" cy="453016"/>
          </a:xfrm>
          <a:prstGeom prst="rect">
            <a:avLst/>
          </a:prstGeom>
        </p:spPr>
      </p:pic>
      <p:pic>
        <p:nvPicPr>
          <p:cNvPr id="7" name="Picture 6">
            <a:extLst>
              <a:ext uri="{FF2B5EF4-FFF2-40B4-BE49-F238E27FC236}">
                <a16:creationId xmlns:a16="http://schemas.microsoft.com/office/drawing/2014/main" id="{5A42933E-9B78-42B3-91C2-96B57E351F91}"/>
              </a:ext>
            </a:extLst>
          </p:cNvPr>
          <p:cNvPicPr>
            <a:picLocks noChangeAspect="1"/>
          </p:cNvPicPr>
          <p:nvPr/>
        </p:nvPicPr>
        <p:blipFill>
          <a:blip r:embed="rId3"/>
          <a:stretch>
            <a:fillRect/>
          </a:stretch>
        </p:blipFill>
        <p:spPr>
          <a:xfrm>
            <a:off x="3008153" y="2480712"/>
            <a:ext cx="1043508" cy="453016"/>
          </a:xfrm>
          <a:prstGeom prst="rect">
            <a:avLst/>
          </a:prstGeom>
        </p:spPr>
      </p:pic>
      <p:pic>
        <p:nvPicPr>
          <p:cNvPr id="8" name="Picture 7">
            <a:extLst>
              <a:ext uri="{FF2B5EF4-FFF2-40B4-BE49-F238E27FC236}">
                <a16:creationId xmlns:a16="http://schemas.microsoft.com/office/drawing/2014/main" id="{7CA9A7FC-CF25-4A8C-B2B1-2FE5705F328E}"/>
              </a:ext>
            </a:extLst>
          </p:cNvPr>
          <p:cNvPicPr>
            <a:picLocks noChangeAspect="1"/>
          </p:cNvPicPr>
          <p:nvPr/>
        </p:nvPicPr>
        <p:blipFill>
          <a:blip r:embed="rId3"/>
          <a:stretch>
            <a:fillRect/>
          </a:stretch>
        </p:blipFill>
        <p:spPr>
          <a:xfrm>
            <a:off x="4282617" y="2485426"/>
            <a:ext cx="1043508" cy="453016"/>
          </a:xfrm>
          <a:prstGeom prst="rect">
            <a:avLst/>
          </a:prstGeom>
        </p:spPr>
      </p:pic>
      <p:pic>
        <p:nvPicPr>
          <p:cNvPr id="9" name="Picture 8">
            <a:extLst>
              <a:ext uri="{FF2B5EF4-FFF2-40B4-BE49-F238E27FC236}">
                <a16:creationId xmlns:a16="http://schemas.microsoft.com/office/drawing/2014/main" id="{B48B2206-3C19-43E2-BBFD-865C8F67FE77}"/>
              </a:ext>
            </a:extLst>
          </p:cNvPr>
          <p:cNvPicPr>
            <a:picLocks noChangeAspect="1"/>
          </p:cNvPicPr>
          <p:nvPr/>
        </p:nvPicPr>
        <p:blipFill>
          <a:blip r:embed="rId3"/>
          <a:stretch>
            <a:fillRect/>
          </a:stretch>
        </p:blipFill>
        <p:spPr>
          <a:xfrm>
            <a:off x="5568864" y="2480712"/>
            <a:ext cx="1043508" cy="453016"/>
          </a:xfrm>
          <a:prstGeom prst="rect">
            <a:avLst/>
          </a:prstGeom>
        </p:spPr>
      </p:pic>
      <p:pic>
        <p:nvPicPr>
          <p:cNvPr id="10" name="Picture 9">
            <a:extLst>
              <a:ext uri="{FF2B5EF4-FFF2-40B4-BE49-F238E27FC236}">
                <a16:creationId xmlns:a16="http://schemas.microsoft.com/office/drawing/2014/main" id="{8C76139B-5074-420A-B6F4-4704A56AEDFE}"/>
              </a:ext>
            </a:extLst>
          </p:cNvPr>
          <p:cNvPicPr>
            <a:picLocks noChangeAspect="1"/>
          </p:cNvPicPr>
          <p:nvPr/>
        </p:nvPicPr>
        <p:blipFill>
          <a:blip r:embed="rId3"/>
          <a:stretch>
            <a:fillRect/>
          </a:stretch>
        </p:blipFill>
        <p:spPr>
          <a:xfrm>
            <a:off x="6777029" y="2476529"/>
            <a:ext cx="1043508" cy="453016"/>
          </a:xfrm>
          <a:prstGeom prst="rect">
            <a:avLst/>
          </a:prstGeom>
        </p:spPr>
      </p:pic>
      <p:pic>
        <p:nvPicPr>
          <p:cNvPr id="11" name="Picture 10">
            <a:extLst>
              <a:ext uri="{FF2B5EF4-FFF2-40B4-BE49-F238E27FC236}">
                <a16:creationId xmlns:a16="http://schemas.microsoft.com/office/drawing/2014/main" id="{D21D0A72-F8D9-40F7-BF53-E620B993A875}"/>
              </a:ext>
            </a:extLst>
          </p:cNvPr>
          <p:cNvPicPr>
            <a:picLocks noChangeAspect="1"/>
          </p:cNvPicPr>
          <p:nvPr/>
        </p:nvPicPr>
        <p:blipFill>
          <a:blip r:embed="rId3"/>
          <a:stretch>
            <a:fillRect/>
          </a:stretch>
        </p:blipFill>
        <p:spPr>
          <a:xfrm>
            <a:off x="1733689" y="2942625"/>
            <a:ext cx="1043508" cy="453016"/>
          </a:xfrm>
          <a:prstGeom prst="rect">
            <a:avLst/>
          </a:prstGeom>
        </p:spPr>
      </p:pic>
      <p:pic>
        <p:nvPicPr>
          <p:cNvPr id="12" name="Picture 11">
            <a:extLst>
              <a:ext uri="{FF2B5EF4-FFF2-40B4-BE49-F238E27FC236}">
                <a16:creationId xmlns:a16="http://schemas.microsoft.com/office/drawing/2014/main" id="{884E0ECD-CDA5-4367-BE97-DF6031ED5C38}"/>
              </a:ext>
            </a:extLst>
          </p:cNvPr>
          <p:cNvPicPr>
            <a:picLocks noChangeAspect="1"/>
          </p:cNvPicPr>
          <p:nvPr/>
        </p:nvPicPr>
        <p:blipFill>
          <a:blip r:embed="rId3"/>
          <a:stretch>
            <a:fillRect/>
          </a:stretch>
        </p:blipFill>
        <p:spPr>
          <a:xfrm>
            <a:off x="3008153" y="2942625"/>
            <a:ext cx="1043508" cy="453016"/>
          </a:xfrm>
          <a:prstGeom prst="rect">
            <a:avLst/>
          </a:prstGeom>
        </p:spPr>
      </p:pic>
      <p:pic>
        <p:nvPicPr>
          <p:cNvPr id="13" name="Picture 12">
            <a:extLst>
              <a:ext uri="{FF2B5EF4-FFF2-40B4-BE49-F238E27FC236}">
                <a16:creationId xmlns:a16="http://schemas.microsoft.com/office/drawing/2014/main" id="{08127D32-3A30-4A4E-BA5E-CEEDEA6C5BED}"/>
              </a:ext>
            </a:extLst>
          </p:cNvPr>
          <p:cNvPicPr>
            <a:picLocks noChangeAspect="1"/>
          </p:cNvPicPr>
          <p:nvPr/>
        </p:nvPicPr>
        <p:blipFill>
          <a:blip r:embed="rId3"/>
          <a:stretch>
            <a:fillRect/>
          </a:stretch>
        </p:blipFill>
        <p:spPr>
          <a:xfrm>
            <a:off x="4282617" y="2947339"/>
            <a:ext cx="1043508" cy="453016"/>
          </a:xfrm>
          <a:prstGeom prst="rect">
            <a:avLst/>
          </a:prstGeom>
        </p:spPr>
      </p:pic>
      <p:pic>
        <p:nvPicPr>
          <p:cNvPr id="14" name="Picture 13">
            <a:extLst>
              <a:ext uri="{FF2B5EF4-FFF2-40B4-BE49-F238E27FC236}">
                <a16:creationId xmlns:a16="http://schemas.microsoft.com/office/drawing/2014/main" id="{49ECF8AB-9973-4FF2-A90F-219CD835EFA1}"/>
              </a:ext>
            </a:extLst>
          </p:cNvPr>
          <p:cNvPicPr>
            <a:picLocks noChangeAspect="1"/>
          </p:cNvPicPr>
          <p:nvPr/>
        </p:nvPicPr>
        <p:blipFill>
          <a:blip r:embed="rId3"/>
          <a:stretch>
            <a:fillRect/>
          </a:stretch>
        </p:blipFill>
        <p:spPr>
          <a:xfrm>
            <a:off x="5568864" y="2942625"/>
            <a:ext cx="1043508" cy="453016"/>
          </a:xfrm>
          <a:prstGeom prst="rect">
            <a:avLst/>
          </a:prstGeom>
        </p:spPr>
      </p:pic>
      <p:pic>
        <p:nvPicPr>
          <p:cNvPr id="15" name="Picture 14">
            <a:extLst>
              <a:ext uri="{FF2B5EF4-FFF2-40B4-BE49-F238E27FC236}">
                <a16:creationId xmlns:a16="http://schemas.microsoft.com/office/drawing/2014/main" id="{23C663D1-6BE9-4726-92F6-D27CDD254B9A}"/>
              </a:ext>
            </a:extLst>
          </p:cNvPr>
          <p:cNvPicPr>
            <a:picLocks noChangeAspect="1"/>
          </p:cNvPicPr>
          <p:nvPr/>
        </p:nvPicPr>
        <p:blipFill>
          <a:blip r:embed="rId3"/>
          <a:stretch>
            <a:fillRect/>
          </a:stretch>
        </p:blipFill>
        <p:spPr>
          <a:xfrm>
            <a:off x="6777029" y="2938442"/>
            <a:ext cx="1043508" cy="453016"/>
          </a:xfrm>
          <a:prstGeom prst="rect">
            <a:avLst/>
          </a:prstGeom>
        </p:spPr>
      </p:pic>
      <p:sp>
        <p:nvSpPr>
          <p:cNvPr id="16" name="Rectangle 15">
            <a:extLst>
              <a:ext uri="{FF2B5EF4-FFF2-40B4-BE49-F238E27FC236}">
                <a16:creationId xmlns:a16="http://schemas.microsoft.com/office/drawing/2014/main" id="{2CDA218F-CA98-49D6-9F88-0E5896652B49}"/>
              </a:ext>
            </a:extLst>
          </p:cNvPr>
          <p:cNvSpPr/>
          <p:nvPr/>
        </p:nvSpPr>
        <p:spPr>
          <a:xfrm>
            <a:off x="960591" y="3758360"/>
            <a:ext cx="7687559" cy="818560"/>
          </a:xfrm>
          <a:prstGeom prst="rect">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pic>
        <p:nvPicPr>
          <p:cNvPr id="17" name="Picture 16">
            <a:extLst>
              <a:ext uri="{FF2B5EF4-FFF2-40B4-BE49-F238E27FC236}">
                <a16:creationId xmlns:a16="http://schemas.microsoft.com/office/drawing/2014/main" id="{062A9132-6673-496A-9A04-1FA7A4A4034D}"/>
              </a:ext>
            </a:extLst>
          </p:cNvPr>
          <p:cNvPicPr>
            <a:picLocks noChangeAspect="1"/>
          </p:cNvPicPr>
          <p:nvPr/>
        </p:nvPicPr>
        <p:blipFill>
          <a:blip r:embed="rId3"/>
          <a:stretch>
            <a:fillRect/>
          </a:stretch>
        </p:blipFill>
        <p:spPr>
          <a:xfrm>
            <a:off x="1733689" y="3952859"/>
            <a:ext cx="1043508" cy="453016"/>
          </a:xfrm>
          <a:prstGeom prst="rect">
            <a:avLst/>
          </a:prstGeom>
        </p:spPr>
      </p:pic>
      <p:pic>
        <p:nvPicPr>
          <p:cNvPr id="18" name="Picture 17">
            <a:extLst>
              <a:ext uri="{FF2B5EF4-FFF2-40B4-BE49-F238E27FC236}">
                <a16:creationId xmlns:a16="http://schemas.microsoft.com/office/drawing/2014/main" id="{5DDEEB0C-215C-46A5-9FC6-63F53917491C}"/>
              </a:ext>
            </a:extLst>
          </p:cNvPr>
          <p:cNvPicPr>
            <a:picLocks noChangeAspect="1"/>
          </p:cNvPicPr>
          <p:nvPr/>
        </p:nvPicPr>
        <p:blipFill>
          <a:blip r:embed="rId3"/>
          <a:stretch>
            <a:fillRect/>
          </a:stretch>
        </p:blipFill>
        <p:spPr>
          <a:xfrm>
            <a:off x="3008153" y="3952859"/>
            <a:ext cx="1043508" cy="453016"/>
          </a:xfrm>
          <a:prstGeom prst="rect">
            <a:avLst/>
          </a:prstGeom>
        </p:spPr>
      </p:pic>
      <p:pic>
        <p:nvPicPr>
          <p:cNvPr id="19" name="Picture 18">
            <a:extLst>
              <a:ext uri="{FF2B5EF4-FFF2-40B4-BE49-F238E27FC236}">
                <a16:creationId xmlns:a16="http://schemas.microsoft.com/office/drawing/2014/main" id="{A2F8D423-B55A-45B2-81E7-0FAFEAE09C0A}"/>
              </a:ext>
            </a:extLst>
          </p:cNvPr>
          <p:cNvPicPr>
            <a:picLocks noChangeAspect="1"/>
          </p:cNvPicPr>
          <p:nvPr/>
        </p:nvPicPr>
        <p:blipFill>
          <a:blip r:embed="rId3"/>
          <a:stretch>
            <a:fillRect/>
          </a:stretch>
        </p:blipFill>
        <p:spPr>
          <a:xfrm>
            <a:off x="4282617" y="3957573"/>
            <a:ext cx="1043508" cy="453016"/>
          </a:xfrm>
          <a:prstGeom prst="rect">
            <a:avLst/>
          </a:prstGeom>
        </p:spPr>
      </p:pic>
      <p:pic>
        <p:nvPicPr>
          <p:cNvPr id="20" name="Picture 19">
            <a:extLst>
              <a:ext uri="{FF2B5EF4-FFF2-40B4-BE49-F238E27FC236}">
                <a16:creationId xmlns:a16="http://schemas.microsoft.com/office/drawing/2014/main" id="{357E9974-8A61-4A1D-8DD4-2CC089F2B4AC}"/>
              </a:ext>
            </a:extLst>
          </p:cNvPr>
          <p:cNvPicPr>
            <a:picLocks noChangeAspect="1"/>
          </p:cNvPicPr>
          <p:nvPr/>
        </p:nvPicPr>
        <p:blipFill>
          <a:blip r:embed="rId3"/>
          <a:stretch>
            <a:fillRect/>
          </a:stretch>
        </p:blipFill>
        <p:spPr>
          <a:xfrm>
            <a:off x="5568864" y="3952859"/>
            <a:ext cx="1043508" cy="453016"/>
          </a:xfrm>
          <a:prstGeom prst="rect">
            <a:avLst/>
          </a:prstGeom>
        </p:spPr>
      </p:pic>
      <p:pic>
        <p:nvPicPr>
          <p:cNvPr id="21" name="Picture 20">
            <a:extLst>
              <a:ext uri="{FF2B5EF4-FFF2-40B4-BE49-F238E27FC236}">
                <a16:creationId xmlns:a16="http://schemas.microsoft.com/office/drawing/2014/main" id="{8D2CB646-08B0-4696-BD1C-CF9C695A6B19}"/>
              </a:ext>
            </a:extLst>
          </p:cNvPr>
          <p:cNvPicPr>
            <a:picLocks noChangeAspect="1"/>
          </p:cNvPicPr>
          <p:nvPr/>
        </p:nvPicPr>
        <p:blipFill>
          <a:blip r:embed="rId3"/>
          <a:stretch>
            <a:fillRect/>
          </a:stretch>
        </p:blipFill>
        <p:spPr>
          <a:xfrm>
            <a:off x="6777029" y="3948676"/>
            <a:ext cx="1043508" cy="453016"/>
          </a:xfrm>
          <a:prstGeom prst="rect">
            <a:avLst/>
          </a:prstGeom>
        </p:spPr>
      </p:pic>
      <p:sp>
        <p:nvSpPr>
          <p:cNvPr id="22" name="Rectangle 21">
            <a:extLst>
              <a:ext uri="{FF2B5EF4-FFF2-40B4-BE49-F238E27FC236}">
                <a16:creationId xmlns:a16="http://schemas.microsoft.com/office/drawing/2014/main" id="{A79C4655-902E-4ED3-B48C-A7A3C5A7388F}"/>
              </a:ext>
            </a:extLst>
          </p:cNvPr>
          <p:cNvSpPr/>
          <p:nvPr/>
        </p:nvSpPr>
        <p:spPr>
          <a:xfrm>
            <a:off x="960591" y="4888801"/>
            <a:ext cx="7687559" cy="1017300"/>
          </a:xfrm>
          <a:prstGeom prst="rect">
            <a:avLst/>
          </a:prstGeom>
          <a:noFill/>
          <a:ln w="1905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a:ea typeface="+mn-ea"/>
              <a:cs typeface="+mn-cs"/>
            </a:endParaRPr>
          </a:p>
        </p:txBody>
      </p:sp>
      <p:pic>
        <p:nvPicPr>
          <p:cNvPr id="23" name="Picture 22">
            <a:extLst>
              <a:ext uri="{FF2B5EF4-FFF2-40B4-BE49-F238E27FC236}">
                <a16:creationId xmlns:a16="http://schemas.microsoft.com/office/drawing/2014/main" id="{F5E35045-D816-400D-A566-2AB9512AA10D}"/>
              </a:ext>
            </a:extLst>
          </p:cNvPr>
          <p:cNvPicPr>
            <a:picLocks noChangeAspect="1"/>
          </p:cNvPicPr>
          <p:nvPr/>
        </p:nvPicPr>
        <p:blipFill>
          <a:blip r:embed="rId3"/>
          <a:stretch>
            <a:fillRect/>
          </a:stretch>
        </p:blipFill>
        <p:spPr>
          <a:xfrm>
            <a:off x="3157994" y="5054739"/>
            <a:ext cx="1578853" cy="685424"/>
          </a:xfrm>
          <a:prstGeom prst="rect">
            <a:avLst/>
          </a:prstGeom>
        </p:spPr>
      </p:pic>
      <p:pic>
        <p:nvPicPr>
          <p:cNvPr id="24" name="Picture 23">
            <a:extLst>
              <a:ext uri="{FF2B5EF4-FFF2-40B4-BE49-F238E27FC236}">
                <a16:creationId xmlns:a16="http://schemas.microsoft.com/office/drawing/2014/main" id="{4F3A77BD-8C3F-4DC9-B5A7-EB6896169A79}"/>
              </a:ext>
            </a:extLst>
          </p:cNvPr>
          <p:cNvPicPr>
            <a:picLocks noChangeAspect="1"/>
          </p:cNvPicPr>
          <p:nvPr/>
        </p:nvPicPr>
        <p:blipFill>
          <a:blip r:embed="rId3"/>
          <a:stretch>
            <a:fillRect/>
          </a:stretch>
        </p:blipFill>
        <p:spPr>
          <a:xfrm>
            <a:off x="4888563" y="5054739"/>
            <a:ext cx="1578853" cy="685424"/>
          </a:xfrm>
          <a:prstGeom prst="rect">
            <a:avLst/>
          </a:prstGeom>
        </p:spPr>
      </p:pic>
      <p:cxnSp>
        <p:nvCxnSpPr>
          <p:cNvPr id="25" name="Straight Arrow Connector 24">
            <a:extLst>
              <a:ext uri="{FF2B5EF4-FFF2-40B4-BE49-F238E27FC236}">
                <a16:creationId xmlns:a16="http://schemas.microsoft.com/office/drawing/2014/main" id="{18796DE4-B905-4D04-B294-49E1A812633D}"/>
              </a:ext>
            </a:extLst>
          </p:cNvPr>
          <p:cNvCxnSpPr>
            <a:cxnSpLocks/>
            <a:stCxn id="5" idx="2"/>
            <a:endCxn id="16" idx="0"/>
          </p:cNvCxnSpPr>
          <p:nvPr/>
        </p:nvCxnSpPr>
        <p:spPr>
          <a:xfrm>
            <a:off x="4804371" y="3535263"/>
            <a:ext cx="0" cy="223097"/>
          </a:xfrm>
          <a:prstGeom prst="straightConnector1">
            <a:avLst/>
          </a:prstGeom>
          <a:ln w="38100">
            <a:solidFill>
              <a:srgbClr val="289E5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1E8FBA1-712E-4F38-9D5B-98D25AC98058}"/>
              </a:ext>
            </a:extLst>
          </p:cNvPr>
          <p:cNvCxnSpPr>
            <a:cxnSpLocks/>
            <a:stCxn id="16" idx="2"/>
            <a:endCxn id="22" idx="0"/>
          </p:cNvCxnSpPr>
          <p:nvPr/>
        </p:nvCxnSpPr>
        <p:spPr>
          <a:xfrm>
            <a:off x="4804371" y="4576920"/>
            <a:ext cx="0" cy="311881"/>
          </a:xfrm>
          <a:prstGeom prst="straightConnector1">
            <a:avLst/>
          </a:prstGeom>
          <a:ln w="38100">
            <a:solidFill>
              <a:srgbClr val="289E5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E41DBEA-0A7F-46CF-8C63-5323B2E2A8A0}"/>
              </a:ext>
            </a:extLst>
          </p:cNvPr>
          <p:cNvSpPr txBox="1"/>
          <p:nvPr/>
        </p:nvSpPr>
        <p:spPr>
          <a:xfrm>
            <a:off x="950848" y="1989999"/>
            <a:ext cx="172084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05151"/>
                </a:solidFill>
                <a:effectLst/>
                <a:uLnTx/>
                <a:uFillTx/>
                <a:latin typeface="Calibri"/>
                <a:ea typeface="+mn-ea"/>
                <a:cs typeface="+mn-cs"/>
              </a:rPr>
              <a:t>Stage Tables</a:t>
            </a:r>
          </a:p>
        </p:txBody>
      </p:sp>
      <p:sp>
        <p:nvSpPr>
          <p:cNvPr id="28" name="TextBox 27">
            <a:extLst>
              <a:ext uri="{FF2B5EF4-FFF2-40B4-BE49-F238E27FC236}">
                <a16:creationId xmlns:a16="http://schemas.microsoft.com/office/drawing/2014/main" id="{147F685A-5316-4B25-8FC5-AAFFCCD38615}"/>
              </a:ext>
            </a:extLst>
          </p:cNvPr>
          <p:cNvSpPr txBox="1"/>
          <p:nvPr/>
        </p:nvSpPr>
        <p:spPr>
          <a:xfrm>
            <a:off x="950848" y="3492923"/>
            <a:ext cx="172084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05151"/>
                </a:solidFill>
                <a:effectLst/>
                <a:uLnTx/>
                <a:uFillTx/>
                <a:latin typeface="Calibri"/>
                <a:ea typeface="+mn-ea"/>
                <a:cs typeface="+mn-cs"/>
              </a:rPr>
              <a:t>Create Dims</a:t>
            </a:r>
          </a:p>
        </p:txBody>
      </p:sp>
      <p:sp>
        <p:nvSpPr>
          <p:cNvPr id="29" name="TextBox 28">
            <a:extLst>
              <a:ext uri="{FF2B5EF4-FFF2-40B4-BE49-F238E27FC236}">
                <a16:creationId xmlns:a16="http://schemas.microsoft.com/office/drawing/2014/main" id="{FC02B734-0F93-4624-A1EA-C02CA7149752}"/>
              </a:ext>
            </a:extLst>
          </p:cNvPr>
          <p:cNvSpPr txBox="1"/>
          <p:nvPr/>
        </p:nvSpPr>
        <p:spPr>
          <a:xfrm>
            <a:off x="950848" y="4620689"/>
            <a:ext cx="1720841"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05151"/>
                </a:solidFill>
                <a:effectLst/>
                <a:uLnTx/>
                <a:uFillTx/>
                <a:latin typeface="Calibri"/>
                <a:ea typeface="+mn-ea"/>
                <a:cs typeface="+mn-cs"/>
              </a:rPr>
              <a:t>Create Facts</a:t>
            </a:r>
          </a:p>
        </p:txBody>
      </p:sp>
      <p:sp>
        <p:nvSpPr>
          <p:cNvPr id="30" name="TextBox 29">
            <a:extLst>
              <a:ext uri="{FF2B5EF4-FFF2-40B4-BE49-F238E27FC236}">
                <a16:creationId xmlns:a16="http://schemas.microsoft.com/office/drawing/2014/main" id="{21AD7173-40B2-4F79-9E29-690215975AAA}"/>
              </a:ext>
            </a:extLst>
          </p:cNvPr>
          <p:cNvSpPr txBox="1"/>
          <p:nvPr/>
        </p:nvSpPr>
        <p:spPr>
          <a:xfrm>
            <a:off x="1985668" y="1370341"/>
            <a:ext cx="1720841"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505151"/>
                </a:solidFill>
                <a:effectLst/>
                <a:uLnTx/>
                <a:uFillTx/>
                <a:latin typeface="Calibri"/>
                <a:ea typeface="+mn-ea"/>
                <a:cs typeface="+mn-cs"/>
              </a:rPr>
              <a:t>Master Package</a:t>
            </a:r>
          </a:p>
        </p:txBody>
      </p:sp>
      <p:sp>
        <p:nvSpPr>
          <p:cNvPr id="31" name="Title 30">
            <a:extLst>
              <a:ext uri="{FF2B5EF4-FFF2-40B4-BE49-F238E27FC236}">
                <a16:creationId xmlns:a16="http://schemas.microsoft.com/office/drawing/2014/main" id="{FF015570-DB02-4C48-BDD0-26CD68306F32}"/>
              </a:ext>
            </a:extLst>
          </p:cNvPr>
          <p:cNvSpPr>
            <a:spLocks noGrp="1"/>
          </p:cNvSpPr>
          <p:nvPr>
            <p:ph type="title"/>
          </p:nvPr>
        </p:nvSpPr>
        <p:spPr/>
        <p:txBody>
          <a:bodyPr/>
          <a:lstStyle/>
          <a:p>
            <a:r>
              <a:rPr lang="en-US"/>
              <a:t>Package Orchestration</a:t>
            </a:r>
            <a:endParaRPr lang="en-GB"/>
          </a:p>
        </p:txBody>
      </p:sp>
    </p:spTree>
    <p:extLst>
      <p:ext uri="{BB962C8B-B14F-4D97-AF65-F5344CB8AC3E}">
        <p14:creationId xmlns:p14="http://schemas.microsoft.com/office/powerpoint/2010/main" val="67540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22" grpId="0" animBg="1"/>
      <p:bldP spid="27"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34520-82B7-444C-8D94-BE49A3E98DE5}"/>
              </a:ext>
            </a:extLst>
          </p:cNvPr>
          <p:cNvSpPr>
            <a:spLocks noGrp="1"/>
          </p:cNvSpPr>
          <p:nvPr>
            <p:ph type="title"/>
          </p:nvPr>
        </p:nvSpPr>
        <p:spPr/>
        <p:txBody>
          <a:bodyPr/>
          <a:lstStyle/>
          <a:p>
            <a:r>
              <a:rPr lang="en-US"/>
              <a:t>Our ETL Tool Checklist</a:t>
            </a:r>
            <a:endParaRPr lang="en-GB"/>
          </a:p>
        </p:txBody>
      </p:sp>
      <p:grpSp>
        <p:nvGrpSpPr>
          <p:cNvPr id="3" name="Group 2">
            <a:extLst>
              <a:ext uri="{FF2B5EF4-FFF2-40B4-BE49-F238E27FC236}">
                <a16:creationId xmlns:a16="http://schemas.microsoft.com/office/drawing/2014/main" id="{E73169A9-1070-41AD-B03C-4DB78F392295}"/>
              </a:ext>
            </a:extLst>
          </p:cNvPr>
          <p:cNvGrpSpPr/>
          <p:nvPr/>
        </p:nvGrpSpPr>
        <p:grpSpPr>
          <a:xfrm>
            <a:off x="5323840" y="886156"/>
            <a:ext cx="4469929" cy="5545124"/>
            <a:chOff x="5095875" y="329774"/>
            <a:chExt cx="3476625" cy="3994576"/>
          </a:xfrm>
        </p:grpSpPr>
        <p:sp>
          <p:nvSpPr>
            <p:cNvPr id="4" name="Rectangle: Rounded Corners 3">
              <a:extLst>
                <a:ext uri="{FF2B5EF4-FFF2-40B4-BE49-F238E27FC236}">
                  <a16:creationId xmlns:a16="http://schemas.microsoft.com/office/drawing/2014/main" id="{E7805ACE-FE7D-4E67-B69F-A82A1015C8F2}"/>
                </a:ext>
              </a:extLst>
            </p:cNvPr>
            <p:cNvSpPr/>
            <p:nvPr/>
          </p:nvSpPr>
          <p:spPr>
            <a:xfrm>
              <a:off x="5095875" y="704302"/>
              <a:ext cx="3476625" cy="3620048"/>
            </a:xfrm>
            <a:prstGeom prst="roundRect">
              <a:avLst>
                <a:gd name="adj" fmla="val 461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sp>
          <p:nvSpPr>
            <p:cNvPr id="5" name="Rectangle: Rounded Corners 4">
              <a:extLst>
                <a:ext uri="{FF2B5EF4-FFF2-40B4-BE49-F238E27FC236}">
                  <a16:creationId xmlns:a16="http://schemas.microsoft.com/office/drawing/2014/main" id="{FCA5B746-B432-45B3-813D-A426B599F06E}"/>
                </a:ext>
              </a:extLst>
            </p:cNvPr>
            <p:cNvSpPr/>
            <p:nvPr/>
          </p:nvSpPr>
          <p:spPr>
            <a:xfrm>
              <a:off x="5253038" y="866501"/>
              <a:ext cx="3162299" cy="3295650"/>
            </a:xfrm>
            <a:prstGeom prst="roundRect">
              <a:avLst>
                <a:gd name="adj" fmla="val 46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sp>
          <p:nvSpPr>
            <p:cNvPr id="6" name="Rectangle 5">
              <a:extLst>
                <a:ext uri="{FF2B5EF4-FFF2-40B4-BE49-F238E27FC236}">
                  <a16:creationId xmlns:a16="http://schemas.microsoft.com/office/drawing/2014/main" id="{BB58BB89-89F0-4FC1-B995-8A52E9CA3C96}"/>
                </a:ext>
              </a:extLst>
            </p:cNvPr>
            <p:cNvSpPr/>
            <p:nvPr/>
          </p:nvSpPr>
          <p:spPr>
            <a:xfrm>
              <a:off x="5862638" y="595313"/>
              <a:ext cx="2057400" cy="38603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sp>
          <p:nvSpPr>
            <p:cNvPr id="7" name="Oval 6">
              <a:extLst>
                <a:ext uri="{FF2B5EF4-FFF2-40B4-BE49-F238E27FC236}">
                  <a16:creationId xmlns:a16="http://schemas.microsoft.com/office/drawing/2014/main" id="{2A22BF1C-3EB7-459D-B229-6A09E93067EA}"/>
                </a:ext>
              </a:extLst>
            </p:cNvPr>
            <p:cNvSpPr/>
            <p:nvPr/>
          </p:nvSpPr>
          <p:spPr>
            <a:xfrm>
              <a:off x="6472238" y="329774"/>
              <a:ext cx="838200" cy="635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1D537B7F-3A91-4B2D-AF43-CC5E17AD571A}"/>
                </a:ext>
              </a:extLst>
            </p:cNvPr>
            <p:cNvSpPr/>
            <p:nvPr/>
          </p:nvSpPr>
          <p:spPr>
            <a:xfrm>
              <a:off x="5862638" y="761589"/>
              <a:ext cx="2057400" cy="209824"/>
            </a:xfrm>
            <a:prstGeom prst="rect">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sp>
          <p:nvSpPr>
            <p:cNvPr id="9" name="Oval 8">
              <a:extLst>
                <a:ext uri="{FF2B5EF4-FFF2-40B4-BE49-F238E27FC236}">
                  <a16:creationId xmlns:a16="http://schemas.microsoft.com/office/drawing/2014/main" id="{27550420-8070-4386-B48B-F205B54F9F68}"/>
                </a:ext>
              </a:extLst>
            </p:cNvPr>
            <p:cNvSpPr/>
            <p:nvPr/>
          </p:nvSpPr>
          <p:spPr>
            <a:xfrm>
              <a:off x="6696075" y="465028"/>
              <a:ext cx="390525" cy="2615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0" name="Content Placeholder 3">
            <a:extLst>
              <a:ext uri="{FF2B5EF4-FFF2-40B4-BE49-F238E27FC236}">
                <a16:creationId xmlns:a16="http://schemas.microsoft.com/office/drawing/2014/main" id="{7DBB492E-70FF-47C3-9C04-4D3817A89D32}"/>
              </a:ext>
            </a:extLst>
          </p:cNvPr>
          <p:cNvSpPr txBox="1">
            <a:spLocks/>
          </p:cNvSpPr>
          <p:nvPr/>
        </p:nvSpPr>
        <p:spPr>
          <a:xfrm>
            <a:off x="5787618" y="1720356"/>
            <a:ext cx="3804535" cy="3750079"/>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ct val="20000"/>
              </a:spcBef>
              <a:spcAft>
                <a:spcPts val="0"/>
              </a:spcAft>
              <a:buClr>
                <a:srgbClr val="EDEDED"/>
              </a:buClr>
              <a:buSzTx/>
              <a:buFont typeface="Arial" panose="020B0604020202020204" pitchFamily="34" charset="0"/>
              <a:buChar char="•"/>
              <a:tabLst/>
              <a:defRPr/>
            </a:pPr>
            <a:r>
              <a:rPr kumimoji="0" lang="en-GB" sz="3600" b="0" i="0" u="none" strike="noStrike" kern="1200" cap="none" spc="0" normalizeH="0" baseline="0" noProof="0">
                <a:ln>
                  <a:noFill/>
                </a:ln>
                <a:solidFill>
                  <a:srgbClr val="505151"/>
                </a:solidFill>
                <a:effectLst/>
                <a:uLnTx/>
                <a:uFillTx/>
                <a:latin typeface="Bebas"/>
                <a:ea typeface="+mn-ea"/>
                <a:cs typeface="Segoe UI Semilight" panose="020B0402040204020203" pitchFamily="34" charset="0"/>
              </a:rPr>
              <a:t>Low Dev Effort</a:t>
            </a:r>
          </a:p>
          <a:p>
            <a:pPr marL="285750" marR="0" lvl="0" indent="-285750" algn="l" defTabSz="914400" rtl="0" eaLnBrk="1" fontAlgn="auto" latinLnBrk="0" hangingPunct="1">
              <a:lnSpc>
                <a:spcPct val="100000"/>
              </a:lnSpc>
              <a:spcBef>
                <a:spcPct val="20000"/>
              </a:spcBef>
              <a:spcAft>
                <a:spcPts val="0"/>
              </a:spcAft>
              <a:buClr>
                <a:srgbClr val="EDEDED"/>
              </a:buClr>
              <a:buSzTx/>
              <a:buFont typeface="Arial" panose="020B0604020202020204" pitchFamily="34" charset="0"/>
              <a:buChar char="•"/>
              <a:tabLst/>
              <a:defRPr/>
            </a:pPr>
            <a:r>
              <a:rPr kumimoji="0" lang="en-GB" sz="3600" b="0" i="0" u="none" strike="noStrike" kern="1200" cap="none" spc="0" normalizeH="0" baseline="0" noProof="0">
                <a:ln>
                  <a:noFill/>
                </a:ln>
                <a:solidFill>
                  <a:srgbClr val="505151"/>
                </a:solidFill>
                <a:effectLst/>
                <a:uLnTx/>
                <a:uFillTx/>
                <a:latin typeface="Bebas"/>
                <a:ea typeface="+mn-ea"/>
                <a:cs typeface="Segoe UI Semilight" panose="020B0402040204020203" pitchFamily="34" charset="0"/>
              </a:rPr>
              <a:t>Many Use Cases</a:t>
            </a:r>
          </a:p>
          <a:p>
            <a:pPr marL="285750" marR="0" lvl="0" indent="-285750" algn="l" defTabSz="914400" rtl="0" eaLnBrk="1" fontAlgn="auto" latinLnBrk="0" hangingPunct="1">
              <a:lnSpc>
                <a:spcPct val="100000"/>
              </a:lnSpc>
              <a:spcBef>
                <a:spcPct val="20000"/>
              </a:spcBef>
              <a:spcAft>
                <a:spcPts val="0"/>
              </a:spcAft>
              <a:buClr>
                <a:srgbClr val="EDEDED"/>
              </a:buClr>
              <a:buSzTx/>
              <a:buFont typeface="Arial" panose="020B0604020202020204" pitchFamily="34" charset="0"/>
              <a:buChar char="•"/>
              <a:tabLst/>
              <a:defRPr/>
            </a:pPr>
            <a:r>
              <a:rPr kumimoji="0" lang="en-GB" sz="3600" b="0" i="0" u="none" strike="noStrike" kern="1200" cap="none" spc="0" normalizeH="0" baseline="0" noProof="0">
                <a:ln>
                  <a:noFill/>
                </a:ln>
                <a:solidFill>
                  <a:srgbClr val="505151"/>
                </a:solidFill>
                <a:effectLst/>
                <a:uLnTx/>
                <a:uFillTx/>
                <a:latin typeface="Bebas"/>
                <a:ea typeface="+mn-ea"/>
                <a:cs typeface="Segoe UI Semilight" panose="020B0402040204020203" pitchFamily="34" charset="0"/>
              </a:rPr>
              <a:t>Flexible Formats</a:t>
            </a:r>
          </a:p>
          <a:p>
            <a:pPr marL="285750" marR="0" lvl="0" indent="-285750" algn="l" defTabSz="914400" rtl="0" eaLnBrk="1" fontAlgn="auto" latinLnBrk="0" hangingPunct="1">
              <a:lnSpc>
                <a:spcPct val="100000"/>
              </a:lnSpc>
              <a:spcBef>
                <a:spcPct val="20000"/>
              </a:spcBef>
              <a:spcAft>
                <a:spcPts val="0"/>
              </a:spcAft>
              <a:buClr>
                <a:srgbClr val="EDEDED"/>
              </a:buClr>
              <a:buSzTx/>
              <a:buFont typeface="Arial" panose="020B0604020202020204" pitchFamily="34" charset="0"/>
              <a:buChar char="•"/>
              <a:tabLst/>
              <a:defRPr/>
            </a:pPr>
            <a:r>
              <a:rPr kumimoji="0" lang="en-GB" sz="3600" b="0" i="0" u="none" strike="noStrike" kern="1200" cap="none" spc="0" normalizeH="0" baseline="0" noProof="0">
                <a:ln>
                  <a:noFill/>
                </a:ln>
                <a:solidFill>
                  <a:srgbClr val="505151"/>
                </a:solidFill>
                <a:effectLst/>
                <a:uLnTx/>
                <a:uFillTx/>
                <a:latin typeface="Bebas"/>
                <a:ea typeface="+mn-ea"/>
                <a:cs typeface="Segoe UI Semilight" panose="020B0402040204020203" pitchFamily="34" charset="0"/>
              </a:rPr>
              <a:t>Elastic Scaling</a:t>
            </a:r>
          </a:p>
          <a:p>
            <a:pPr marL="285750" marR="0" lvl="0" indent="-285750" algn="l" defTabSz="914400" rtl="0" eaLnBrk="1" fontAlgn="auto" latinLnBrk="0" hangingPunct="1">
              <a:lnSpc>
                <a:spcPct val="100000"/>
              </a:lnSpc>
              <a:spcBef>
                <a:spcPct val="20000"/>
              </a:spcBef>
              <a:spcAft>
                <a:spcPts val="0"/>
              </a:spcAft>
              <a:buClr>
                <a:srgbClr val="EDEDED"/>
              </a:buClr>
              <a:buSzTx/>
              <a:buFont typeface="Arial" panose="020B0604020202020204" pitchFamily="34" charset="0"/>
              <a:buChar char="•"/>
              <a:tabLst/>
              <a:defRPr/>
            </a:pPr>
            <a:r>
              <a:rPr kumimoji="0" lang="en-GB" sz="3600" b="0" i="0" u="none" strike="noStrike" kern="1200" cap="none" spc="0" normalizeH="0" baseline="0" noProof="0">
                <a:ln>
                  <a:noFill/>
                </a:ln>
                <a:solidFill>
                  <a:srgbClr val="505151"/>
                </a:solidFill>
                <a:effectLst/>
                <a:uLnTx/>
                <a:uFillTx/>
                <a:latin typeface="Bebas"/>
                <a:ea typeface="+mn-ea"/>
                <a:cs typeface="Segoe UI Semilight" panose="020B0402040204020203" pitchFamily="34" charset="0"/>
              </a:rPr>
              <a:t>Agile</a:t>
            </a:r>
          </a:p>
          <a:p>
            <a:pPr marL="285750" marR="0" lvl="0" indent="-285750" algn="l" defTabSz="914400" rtl="0" eaLnBrk="1" fontAlgn="auto" latinLnBrk="0" hangingPunct="1">
              <a:lnSpc>
                <a:spcPct val="100000"/>
              </a:lnSpc>
              <a:spcBef>
                <a:spcPct val="20000"/>
              </a:spcBef>
              <a:spcAft>
                <a:spcPts val="0"/>
              </a:spcAft>
              <a:buClr>
                <a:srgbClr val="EDEDED"/>
              </a:buClr>
              <a:buSzTx/>
              <a:buFont typeface="Arial" panose="020B0604020202020204" pitchFamily="34" charset="0"/>
              <a:buChar char="•"/>
              <a:tabLst/>
              <a:defRPr/>
            </a:pPr>
            <a:r>
              <a:rPr kumimoji="0" lang="en-GB" sz="3600" b="0" i="0" u="none" strike="noStrike" kern="1200" cap="none" spc="0" normalizeH="0" baseline="0" noProof="0">
                <a:ln>
                  <a:noFill/>
                </a:ln>
                <a:solidFill>
                  <a:srgbClr val="505151"/>
                </a:solidFill>
                <a:effectLst/>
                <a:uLnTx/>
                <a:uFillTx/>
                <a:latin typeface="Bebas"/>
                <a:ea typeface="+mn-ea"/>
                <a:cs typeface="Segoe UI Semilight" panose="020B0402040204020203" pitchFamily="34" charset="0"/>
              </a:rPr>
              <a:t>Supportable</a:t>
            </a:r>
          </a:p>
        </p:txBody>
      </p:sp>
      <p:pic>
        <p:nvPicPr>
          <p:cNvPr id="11" name="Picture 10">
            <a:extLst>
              <a:ext uri="{FF2B5EF4-FFF2-40B4-BE49-F238E27FC236}">
                <a16:creationId xmlns:a16="http://schemas.microsoft.com/office/drawing/2014/main" id="{F2EF2AE5-8D88-47AD-A5F4-1C0EE6AD410D}"/>
              </a:ext>
            </a:extLst>
          </p:cNvPr>
          <p:cNvPicPr>
            <a:picLocks noChangeAspect="1"/>
          </p:cNvPicPr>
          <p:nvPr/>
        </p:nvPicPr>
        <p:blipFill>
          <a:blip r:embed="rId3"/>
          <a:stretch>
            <a:fillRect/>
          </a:stretch>
        </p:blipFill>
        <p:spPr>
          <a:xfrm>
            <a:off x="-28096" y="3302629"/>
            <a:ext cx="4843936" cy="3555371"/>
          </a:xfrm>
          <a:prstGeom prst="rect">
            <a:avLst/>
          </a:prstGeom>
        </p:spPr>
      </p:pic>
      <p:pic>
        <p:nvPicPr>
          <p:cNvPr id="12" name="Picture 11">
            <a:extLst>
              <a:ext uri="{FF2B5EF4-FFF2-40B4-BE49-F238E27FC236}">
                <a16:creationId xmlns:a16="http://schemas.microsoft.com/office/drawing/2014/main" id="{7DAC49C4-DD89-46DA-8C09-7E7A5E1CBED7}"/>
              </a:ext>
            </a:extLst>
          </p:cNvPr>
          <p:cNvPicPr>
            <a:picLocks noChangeAspect="1"/>
          </p:cNvPicPr>
          <p:nvPr/>
        </p:nvPicPr>
        <p:blipFill>
          <a:blip r:embed="rId4"/>
          <a:stretch>
            <a:fillRect/>
          </a:stretch>
        </p:blipFill>
        <p:spPr>
          <a:xfrm>
            <a:off x="7429357" y="4309792"/>
            <a:ext cx="2364637" cy="1833974"/>
          </a:xfrm>
          <a:prstGeom prst="rect">
            <a:avLst/>
          </a:prstGeom>
        </p:spPr>
      </p:pic>
    </p:spTree>
    <p:extLst>
      <p:ext uri="{BB962C8B-B14F-4D97-AF65-F5344CB8AC3E}">
        <p14:creationId xmlns:p14="http://schemas.microsoft.com/office/powerpoint/2010/main" val="1266835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500"/>
                                        <p:tgtEl>
                                          <p:spTgt spid="1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500"/>
                                        <p:tgtEl>
                                          <p:spTgt spid="1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500"/>
                                        <p:tgtEl>
                                          <p:spTgt spid="1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FA55B-ACB4-496C-87EB-1159A117DBE3}"/>
              </a:ext>
            </a:extLst>
          </p:cNvPr>
          <p:cNvSpPr>
            <a:spLocks noGrp="1"/>
          </p:cNvSpPr>
          <p:nvPr>
            <p:ph type="title"/>
          </p:nvPr>
        </p:nvSpPr>
        <p:spPr/>
        <p:txBody>
          <a:bodyPr/>
          <a:lstStyle/>
          <a:p>
            <a:r>
              <a:rPr lang="en-GB"/>
              <a:t>Why are you here?</a:t>
            </a:r>
          </a:p>
        </p:txBody>
      </p:sp>
    </p:spTree>
    <p:extLst>
      <p:ext uri="{BB962C8B-B14F-4D97-AF65-F5344CB8AC3E}">
        <p14:creationId xmlns:p14="http://schemas.microsoft.com/office/powerpoint/2010/main" val="185698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26CDC1-65FC-43E1-A88B-4E7F6EB4404F}"/>
              </a:ext>
            </a:extLst>
          </p:cNvPr>
          <p:cNvSpPr>
            <a:spLocks noGrp="1"/>
          </p:cNvSpPr>
          <p:nvPr>
            <p:ph type="title"/>
          </p:nvPr>
        </p:nvSpPr>
        <p:spPr/>
        <p:txBody>
          <a:bodyPr/>
          <a:lstStyle/>
          <a:p>
            <a:r>
              <a:rPr lang="en-GB"/>
              <a:t>So We Move to the Cloud Right?</a:t>
            </a:r>
          </a:p>
        </p:txBody>
      </p:sp>
      <p:pic>
        <p:nvPicPr>
          <p:cNvPr id="5" name="Picture 6" descr="Apache Spark [ Download - Logo - icon ] png svg">
            <a:extLst>
              <a:ext uri="{FF2B5EF4-FFF2-40B4-BE49-F238E27FC236}">
                <a16:creationId xmlns:a16="http://schemas.microsoft.com/office/drawing/2014/main" id="{E89FE6E5-181E-4424-A1BF-5E5EF116BA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415" y="1562209"/>
            <a:ext cx="1369315" cy="13693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Why OVH Managed Kubernetes? | OVHcloud Blog">
            <a:extLst>
              <a:ext uri="{FF2B5EF4-FFF2-40B4-BE49-F238E27FC236}">
                <a16:creationId xmlns:a16="http://schemas.microsoft.com/office/drawing/2014/main" id="{23AC5848-6C2D-423D-A8FB-7DBD47022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1440" y="3536682"/>
            <a:ext cx="2371498" cy="118708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The 1–2–3s of Docker. The 6 docker commands that I use… | by Mandy Gu |  Towards Data Science">
            <a:extLst>
              <a:ext uri="{FF2B5EF4-FFF2-40B4-BE49-F238E27FC236}">
                <a16:creationId xmlns:a16="http://schemas.microsoft.com/office/drawing/2014/main" id="{D92EE9DD-C152-48D6-BDDB-C127C615AE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9354" y="5095241"/>
            <a:ext cx="1428642" cy="1220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6" descr="Azure Data Factory vs. Rivery vs. Stitch - Compare features, pricing,  services, and more.">
            <a:extLst>
              <a:ext uri="{FF2B5EF4-FFF2-40B4-BE49-F238E27FC236}">
                <a16:creationId xmlns:a16="http://schemas.microsoft.com/office/drawing/2014/main" id="{818DD803-B845-40E5-8C33-CB854505AB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7281" y="1991912"/>
            <a:ext cx="3309145" cy="6436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What is AWS Lambda | The Iron.io Blog">
            <a:extLst>
              <a:ext uri="{FF2B5EF4-FFF2-40B4-BE49-F238E27FC236}">
                <a16:creationId xmlns:a16="http://schemas.microsoft.com/office/drawing/2014/main" id="{83F5479A-B7F2-4F74-9546-AF52F8A937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4215" y="3278531"/>
            <a:ext cx="2168485" cy="13854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0" descr="AWS Glue | Simplify ETL Data Processing with AWS Glue | Edureka">
            <a:extLst>
              <a:ext uri="{FF2B5EF4-FFF2-40B4-BE49-F238E27FC236}">
                <a16:creationId xmlns:a16="http://schemas.microsoft.com/office/drawing/2014/main" id="{C7968DF9-BD13-42F3-B2EE-90B55E5F4B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9839" y="2992188"/>
            <a:ext cx="885139" cy="123919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Working with Azure Cosmos DB in your Azure Functions | by Will Velida |  Towards Data Science">
            <a:extLst>
              <a:ext uri="{FF2B5EF4-FFF2-40B4-BE49-F238E27FC236}">
                <a16:creationId xmlns:a16="http://schemas.microsoft.com/office/drawing/2014/main" id="{EEB37E71-1484-4EEF-8DD9-ACD01FFBEF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70663" y="1259083"/>
            <a:ext cx="2744402" cy="83176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Moving to SQL Azure is not a simple connection string change - BizTalk  Server Monitoring &amp; Management Solution | BizTalk360">
            <a:extLst>
              <a:ext uri="{FF2B5EF4-FFF2-40B4-BE49-F238E27FC236}">
                <a16:creationId xmlns:a16="http://schemas.microsoft.com/office/drawing/2014/main" id="{75296594-96B5-437F-B083-2D5E095599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33595" y="798453"/>
            <a:ext cx="2953768" cy="10227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Patch and Update Table — BigQuery Part-III | by Sunny Gupta | Google Cloud  - Community | Medium">
            <a:extLst>
              <a:ext uri="{FF2B5EF4-FFF2-40B4-BE49-F238E27FC236}">
                <a16:creationId xmlns:a16="http://schemas.microsoft.com/office/drawing/2014/main" id="{730CE1F4-FEF8-4892-BE49-ACF2A33D5F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58210" y="4874581"/>
            <a:ext cx="2495695" cy="12478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Microsoft Azure Blob Storage Migration Tool | Tzunami Deployer">
            <a:extLst>
              <a:ext uri="{FF2B5EF4-FFF2-40B4-BE49-F238E27FC236}">
                <a16:creationId xmlns:a16="http://schemas.microsoft.com/office/drawing/2014/main" id="{997DC8D5-95CF-4AB8-B46B-48A4B6C8A0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8981" y="2838435"/>
            <a:ext cx="2781991" cy="67130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AWS —Amazon S3 Storage Classes Overview | by Ashish Patel | Awesome Cloud |  Medium">
            <a:extLst>
              <a:ext uri="{FF2B5EF4-FFF2-40B4-BE49-F238E27FC236}">
                <a16:creationId xmlns:a16="http://schemas.microsoft.com/office/drawing/2014/main" id="{EB982C0B-DF31-4FA9-A00F-B8CB6CBCC6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05908" y="4192145"/>
            <a:ext cx="1846832" cy="138512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Exploring Azure Synapse |">
            <a:extLst>
              <a:ext uri="{FF2B5EF4-FFF2-40B4-BE49-F238E27FC236}">
                <a16:creationId xmlns:a16="http://schemas.microsoft.com/office/drawing/2014/main" id="{8287AC19-913B-4800-B2C7-DD120037442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96772" y="2429093"/>
            <a:ext cx="1497051" cy="125874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Amazon Redshift Setup — Tutorial for Use with AWS VPC, EC2 and PostgreSQL |  by Will Nowak | Medium">
            <a:extLst>
              <a:ext uri="{FF2B5EF4-FFF2-40B4-BE49-F238E27FC236}">
                <a16:creationId xmlns:a16="http://schemas.microsoft.com/office/drawing/2014/main" id="{919713AB-644E-4A12-BB61-32795E9404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5499" y="4271927"/>
            <a:ext cx="2179668" cy="14198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Beginners guide to Athena – Part 1:">
            <a:extLst>
              <a:ext uri="{FF2B5EF4-FFF2-40B4-BE49-F238E27FC236}">
                <a16:creationId xmlns:a16="http://schemas.microsoft.com/office/drawing/2014/main" id="{4DC7D04D-DE03-4AC2-830C-35398FEE082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6285" y="2873522"/>
            <a:ext cx="1457848" cy="1777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osting your ML model on Azure Functions — Part 1 | by Evan Miller |  Towards Data Science">
            <a:extLst>
              <a:ext uri="{FF2B5EF4-FFF2-40B4-BE49-F238E27FC236}">
                <a16:creationId xmlns:a16="http://schemas.microsoft.com/office/drawing/2014/main" id="{7B2E95AC-1D8E-45FB-95A5-6A5BC42EFC2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32388" y="4193786"/>
            <a:ext cx="3231811" cy="15936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Databricks - Wikipedia">
            <a:extLst>
              <a:ext uri="{FF2B5EF4-FFF2-40B4-BE49-F238E27FC236}">
                <a16:creationId xmlns:a16="http://schemas.microsoft.com/office/drawing/2014/main" id="{1BD666F7-E94A-48C5-AE7D-FAF529A23E2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45387" y="2039052"/>
            <a:ext cx="1699946" cy="89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0889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7229-8F1E-4B60-9A4F-7983761B5BB0}"/>
              </a:ext>
            </a:extLst>
          </p:cNvPr>
          <p:cNvSpPr>
            <a:spLocks noGrp="1"/>
          </p:cNvSpPr>
          <p:nvPr>
            <p:ph type="title"/>
          </p:nvPr>
        </p:nvSpPr>
        <p:spPr/>
        <p:txBody>
          <a:bodyPr>
            <a:normAutofit/>
          </a:bodyPr>
          <a:lstStyle/>
          <a:p>
            <a:r>
              <a:rPr lang="en-US"/>
              <a:t>More realistically, we have several key options</a:t>
            </a:r>
            <a:endParaRPr lang="en-GB"/>
          </a:p>
        </p:txBody>
      </p:sp>
      <p:sp>
        <p:nvSpPr>
          <p:cNvPr id="3" name="Title 1">
            <a:extLst>
              <a:ext uri="{FF2B5EF4-FFF2-40B4-BE49-F238E27FC236}">
                <a16:creationId xmlns:a16="http://schemas.microsoft.com/office/drawing/2014/main" id="{A77A2BC9-E42A-420F-B07E-D0972CE49894}"/>
              </a:ext>
            </a:extLst>
          </p:cNvPr>
          <p:cNvSpPr txBox="1">
            <a:spLocks/>
          </p:cNvSpPr>
          <p:nvPr/>
        </p:nvSpPr>
        <p:spPr>
          <a:xfrm>
            <a:off x="373704" y="1230416"/>
            <a:ext cx="8431205" cy="614029"/>
          </a:xfrm>
          <a:prstGeom prst="rect">
            <a:avLst/>
          </a:prstGeom>
        </p:spPr>
        <p:txBody>
          <a:bodyPr>
            <a:normAutofit fontScale="92500" lnSpcReduction="10000"/>
          </a:bodyPr>
          <a:lstStyle>
            <a:lvl1pPr algn="l" defTabSz="896386" rtl="0" eaLnBrk="1" latinLnBrk="0" hangingPunct="1">
              <a:spcBef>
                <a:spcPct val="0"/>
              </a:spcBef>
              <a:buNone/>
              <a:defRPr sz="3200" kern="1200">
                <a:solidFill>
                  <a:srgbClr val="B52741"/>
                </a:solidFill>
                <a:latin typeface="+mj-lt"/>
                <a:ea typeface="+mj-ea"/>
                <a:cs typeface="+mj-cs"/>
              </a:defRPr>
            </a:lvl1pPr>
          </a:lstStyle>
          <a:p>
            <a:endParaRPr lang="en-GB" sz="4000"/>
          </a:p>
        </p:txBody>
      </p:sp>
      <p:pic>
        <p:nvPicPr>
          <p:cNvPr id="5" name="Picture 4">
            <a:extLst>
              <a:ext uri="{FF2B5EF4-FFF2-40B4-BE49-F238E27FC236}">
                <a16:creationId xmlns:a16="http://schemas.microsoft.com/office/drawing/2014/main" id="{38F9B56F-ECD7-494E-BF84-8124C920DD4D}"/>
              </a:ext>
            </a:extLst>
          </p:cNvPr>
          <p:cNvPicPr>
            <a:picLocks noChangeAspect="1"/>
          </p:cNvPicPr>
          <p:nvPr/>
        </p:nvPicPr>
        <p:blipFill>
          <a:blip r:embed="rId2"/>
          <a:stretch>
            <a:fillRect/>
          </a:stretch>
        </p:blipFill>
        <p:spPr>
          <a:xfrm>
            <a:off x="611063" y="1262304"/>
            <a:ext cx="1041400" cy="1044091"/>
          </a:xfrm>
          <a:prstGeom prst="rect">
            <a:avLst/>
          </a:prstGeom>
        </p:spPr>
      </p:pic>
      <p:sp>
        <p:nvSpPr>
          <p:cNvPr id="6" name="TextBox 5">
            <a:extLst>
              <a:ext uri="{FF2B5EF4-FFF2-40B4-BE49-F238E27FC236}">
                <a16:creationId xmlns:a16="http://schemas.microsoft.com/office/drawing/2014/main" id="{0D209336-F0F3-4A89-B1CD-0A928F6ED764}"/>
              </a:ext>
            </a:extLst>
          </p:cNvPr>
          <p:cNvSpPr txBox="1"/>
          <p:nvPr/>
        </p:nvSpPr>
        <p:spPr>
          <a:xfrm>
            <a:off x="2231362" y="1304294"/>
            <a:ext cx="3110853" cy="1569660"/>
          </a:xfrm>
          <a:prstGeom prst="rect">
            <a:avLst/>
          </a:prstGeom>
          <a:noFill/>
        </p:spPr>
        <p:txBody>
          <a:bodyPr wrap="square" rtlCol="0">
            <a:spAutoFit/>
          </a:bodyPr>
          <a:lstStyle/>
          <a:p>
            <a:r>
              <a:rPr lang="en-US" sz="2400"/>
              <a:t>Visual cloud-native Orchestration. Excellent at moving data between sources</a:t>
            </a:r>
            <a:endParaRPr lang="en-GB" sz="2400"/>
          </a:p>
        </p:txBody>
      </p:sp>
      <p:sp>
        <p:nvSpPr>
          <p:cNvPr id="7" name="TextBox 6">
            <a:extLst>
              <a:ext uri="{FF2B5EF4-FFF2-40B4-BE49-F238E27FC236}">
                <a16:creationId xmlns:a16="http://schemas.microsoft.com/office/drawing/2014/main" id="{EE1B57E4-B5F9-4978-99DC-038A5443B42A}"/>
              </a:ext>
            </a:extLst>
          </p:cNvPr>
          <p:cNvSpPr txBox="1"/>
          <p:nvPr/>
        </p:nvSpPr>
        <p:spPr>
          <a:xfrm>
            <a:off x="2231362" y="3871163"/>
            <a:ext cx="3335385" cy="1938992"/>
          </a:xfrm>
          <a:prstGeom prst="rect">
            <a:avLst/>
          </a:prstGeom>
          <a:noFill/>
        </p:spPr>
        <p:txBody>
          <a:bodyPr wrap="square" rtlCol="0">
            <a:spAutoFit/>
          </a:bodyPr>
          <a:lstStyle/>
          <a:p>
            <a:r>
              <a:rPr lang="en-US" sz="2400"/>
              <a:t>Spark as a service, powerful multi-language big data engine. Supports SQL but best with Python/Scala</a:t>
            </a:r>
            <a:endParaRPr lang="en-GB" sz="2400"/>
          </a:p>
        </p:txBody>
      </p:sp>
      <p:sp>
        <p:nvSpPr>
          <p:cNvPr id="8" name="TextBox 7">
            <a:extLst>
              <a:ext uri="{FF2B5EF4-FFF2-40B4-BE49-F238E27FC236}">
                <a16:creationId xmlns:a16="http://schemas.microsoft.com/office/drawing/2014/main" id="{6055FC41-CD43-488E-867A-78EF0EB84A93}"/>
              </a:ext>
            </a:extLst>
          </p:cNvPr>
          <p:cNvSpPr txBox="1"/>
          <p:nvPr/>
        </p:nvSpPr>
        <p:spPr>
          <a:xfrm>
            <a:off x="6625254" y="3871163"/>
            <a:ext cx="2942182" cy="1569660"/>
          </a:xfrm>
          <a:prstGeom prst="rect">
            <a:avLst/>
          </a:prstGeom>
          <a:noFill/>
        </p:spPr>
        <p:txBody>
          <a:bodyPr wrap="square" rtlCol="0">
            <a:spAutoFit/>
          </a:bodyPr>
          <a:lstStyle/>
          <a:p>
            <a:pPr algn="ctr"/>
            <a:r>
              <a:rPr lang="en-US" sz="2400"/>
              <a:t>Suite of tools ranging from orchestration to engineering &amp; full  data warehousing</a:t>
            </a:r>
            <a:endParaRPr lang="en-GB" sz="2400"/>
          </a:p>
        </p:txBody>
      </p:sp>
      <p:sp>
        <p:nvSpPr>
          <p:cNvPr id="9" name="TextBox 8">
            <a:extLst>
              <a:ext uri="{FF2B5EF4-FFF2-40B4-BE49-F238E27FC236}">
                <a16:creationId xmlns:a16="http://schemas.microsoft.com/office/drawing/2014/main" id="{D61AFADA-427F-4791-A5E3-66C6AC5FE5AE}"/>
              </a:ext>
            </a:extLst>
          </p:cNvPr>
          <p:cNvSpPr txBox="1"/>
          <p:nvPr/>
        </p:nvSpPr>
        <p:spPr>
          <a:xfrm>
            <a:off x="403362" y="2308719"/>
            <a:ext cx="1596005" cy="830997"/>
          </a:xfrm>
          <a:prstGeom prst="rect">
            <a:avLst/>
          </a:prstGeom>
          <a:noFill/>
        </p:spPr>
        <p:txBody>
          <a:bodyPr wrap="square" rtlCol="0">
            <a:spAutoFit/>
          </a:bodyPr>
          <a:lstStyle/>
          <a:p>
            <a:pPr algn="ctr"/>
            <a:r>
              <a:rPr lang="en-US" sz="2400" b="1"/>
              <a:t>Azure Data Factory</a:t>
            </a:r>
            <a:endParaRPr lang="en-GB" sz="2400" b="1"/>
          </a:p>
        </p:txBody>
      </p:sp>
      <p:sp>
        <p:nvSpPr>
          <p:cNvPr id="10" name="TextBox 9">
            <a:extLst>
              <a:ext uri="{FF2B5EF4-FFF2-40B4-BE49-F238E27FC236}">
                <a16:creationId xmlns:a16="http://schemas.microsoft.com/office/drawing/2014/main" id="{60A72074-CFBC-43FB-B264-55098A00C1A9}"/>
              </a:ext>
            </a:extLst>
          </p:cNvPr>
          <p:cNvSpPr txBox="1"/>
          <p:nvPr/>
        </p:nvSpPr>
        <p:spPr>
          <a:xfrm>
            <a:off x="446154" y="5059959"/>
            <a:ext cx="1596005" cy="461665"/>
          </a:xfrm>
          <a:prstGeom prst="rect">
            <a:avLst/>
          </a:prstGeom>
          <a:noFill/>
        </p:spPr>
        <p:txBody>
          <a:bodyPr wrap="square" rtlCol="0">
            <a:spAutoFit/>
          </a:bodyPr>
          <a:lstStyle/>
          <a:p>
            <a:pPr algn="ctr"/>
            <a:r>
              <a:rPr lang="en-US" sz="2400" b="1"/>
              <a:t>Databricks</a:t>
            </a:r>
            <a:endParaRPr lang="en-GB" sz="2400" b="1"/>
          </a:p>
        </p:txBody>
      </p:sp>
      <p:sp>
        <p:nvSpPr>
          <p:cNvPr id="11" name="TextBox 10">
            <a:extLst>
              <a:ext uri="{FF2B5EF4-FFF2-40B4-BE49-F238E27FC236}">
                <a16:creationId xmlns:a16="http://schemas.microsoft.com/office/drawing/2014/main" id="{3CC2B0FD-3CBB-4E55-B180-D4AB7BBD71A2}"/>
              </a:ext>
            </a:extLst>
          </p:cNvPr>
          <p:cNvSpPr txBox="1"/>
          <p:nvPr/>
        </p:nvSpPr>
        <p:spPr>
          <a:xfrm>
            <a:off x="6849786" y="3040166"/>
            <a:ext cx="2493119" cy="830997"/>
          </a:xfrm>
          <a:prstGeom prst="rect">
            <a:avLst/>
          </a:prstGeom>
          <a:noFill/>
        </p:spPr>
        <p:txBody>
          <a:bodyPr wrap="square" rtlCol="0">
            <a:spAutoFit/>
          </a:bodyPr>
          <a:lstStyle/>
          <a:p>
            <a:pPr algn="ctr"/>
            <a:r>
              <a:rPr lang="en-US" sz="2400" b="1"/>
              <a:t>Azure Synapse Analytics</a:t>
            </a:r>
            <a:endParaRPr lang="en-GB" sz="2400" b="1"/>
          </a:p>
        </p:txBody>
      </p:sp>
      <p:pic>
        <p:nvPicPr>
          <p:cNvPr id="12" name="Picture 11">
            <a:extLst>
              <a:ext uri="{FF2B5EF4-FFF2-40B4-BE49-F238E27FC236}">
                <a16:creationId xmlns:a16="http://schemas.microsoft.com/office/drawing/2014/main" id="{4952BD31-66DB-41BF-8F73-3BA3C76C7E0E}"/>
              </a:ext>
            </a:extLst>
          </p:cNvPr>
          <p:cNvPicPr>
            <a:picLocks noChangeAspect="1"/>
          </p:cNvPicPr>
          <p:nvPr/>
        </p:nvPicPr>
        <p:blipFill>
          <a:blip r:embed="rId3"/>
          <a:stretch>
            <a:fillRect/>
          </a:stretch>
        </p:blipFill>
        <p:spPr>
          <a:xfrm>
            <a:off x="7305770" y="1230416"/>
            <a:ext cx="1581150" cy="1809750"/>
          </a:xfrm>
          <a:prstGeom prst="rect">
            <a:avLst/>
          </a:prstGeom>
        </p:spPr>
      </p:pic>
      <p:pic>
        <p:nvPicPr>
          <p:cNvPr id="14" name="Picture 13">
            <a:extLst>
              <a:ext uri="{FF2B5EF4-FFF2-40B4-BE49-F238E27FC236}">
                <a16:creationId xmlns:a16="http://schemas.microsoft.com/office/drawing/2014/main" id="{E7C8EE8E-FC40-4750-80A4-79607EDFADCC}"/>
              </a:ext>
            </a:extLst>
          </p:cNvPr>
          <p:cNvPicPr>
            <a:picLocks noChangeAspect="1"/>
          </p:cNvPicPr>
          <p:nvPr/>
        </p:nvPicPr>
        <p:blipFill>
          <a:blip r:embed="rId4"/>
          <a:stretch>
            <a:fillRect/>
          </a:stretch>
        </p:blipFill>
        <p:spPr>
          <a:xfrm>
            <a:off x="581859" y="3664369"/>
            <a:ext cx="1228725" cy="1333500"/>
          </a:xfrm>
          <a:prstGeom prst="rect">
            <a:avLst/>
          </a:prstGeom>
        </p:spPr>
      </p:pic>
    </p:spTree>
    <p:extLst>
      <p:ext uri="{BB962C8B-B14F-4D97-AF65-F5344CB8AC3E}">
        <p14:creationId xmlns:p14="http://schemas.microsoft.com/office/powerpoint/2010/main" val="318516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9E3B-CF21-41E4-A58C-DF88AA696B1C}"/>
              </a:ext>
            </a:extLst>
          </p:cNvPr>
          <p:cNvSpPr>
            <a:spLocks noGrp="1"/>
          </p:cNvSpPr>
          <p:nvPr>
            <p:ph type="title"/>
          </p:nvPr>
        </p:nvSpPr>
        <p:spPr/>
        <p:txBody>
          <a:bodyPr/>
          <a:lstStyle/>
          <a:p>
            <a:r>
              <a:rPr lang="en-US"/>
              <a:t>A Modern Architecture</a:t>
            </a:r>
            <a:endParaRPr lang="en-GB"/>
          </a:p>
        </p:txBody>
      </p:sp>
      <p:pic>
        <p:nvPicPr>
          <p:cNvPr id="4" name="Picture 3">
            <a:extLst>
              <a:ext uri="{FF2B5EF4-FFF2-40B4-BE49-F238E27FC236}">
                <a16:creationId xmlns:a16="http://schemas.microsoft.com/office/drawing/2014/main" id="{0310191C-B662-4A58-80D8-3EB287497F82}"/>
              </a:ext>
            </a:extLst>
          </p:cNvPr>
          <p:cNvPicPr>
            <a:picLocks noChangeAspect="1"/>
          </p:cNvPicPr>
          <p:nvPr/>
        </p:nvPicPr>
        <p:blipFill>
          <a:blip r:embed="rId3"/>
          <a:stretch>
            <a:fillRect/>
          </a:stretch>
        </p:blipFill>
        <p:spPr>
          <a:xfrm>
            <a:off x="225624" y="1109186"/>
            <a:ext cx="11334739" cy="5530256"/>
          </a:xfrm>
          <a:prstGeom prst="rect">
            <a:avLst/>
          </a:prstGeom>
        </p:spPr>
      </p:pic>
      <p:pic>
        <p:nvPicPr>
          <p:cNvPr id="6" name="Picture 5">
            <a:extLst>
              <a:ext uri="{FF2B5EF4-FFF2-40B4-BE49-F238E27FC236}">
                <a16:creationId xmlns:a16="http://schemas.microsoft.com/office/drawing/2014/main" id="{453DC078-7B2B-4E17-B5B0-7047CCD76B6D}"/>
              </a:ext>
            </a:extLst>
          </p:cNvPr>
          <p:cNvPicPr>
            <a:picLocks noChangeAspect="1"/>
          </p:cNvPicPr>
          <p:nvPr/>
        </p:nvPicPr>
        <p:blipFill>
          <a:blip r:embed="rId4"/>
          <a:stretch>
            <a:fillRect/>
          </a:stretch>
        </p:blipFill>
        <p:spPr>
          <a:xfrm>
            <a:off x="6187440" y="66158"/>
            <a:ext cx="762000" cy="762000"/>
          </a:xfrm>
          <a:prstGeom prst="rect">
            <a:avLst/>
          </a:prstGeom>
        </p:spPr>
      </p:pic>
      <p:sp>
        <p:nvSpPr>
          <p:cNvPr id="7" name="Left Brace 6">
            <a:extLst>
              <a:ext uri="{FF2B5EF4-FFF2-40B4-BE49-F238E27FC236}">
                <a16:creationId xmlns:a16="http://schemas.microsoft.com/office/drawing/2014/main" id="{3E48CCC3-5F4C-4A45-B205-A161F537FEDD}"/>
              </a:ext>
            </a:extLst>
          </p:cNvPr>
          <p:cNvSpPr/>
          <p:nvPr/>
        </p:nvSpPr>
        <p:spPr>
          <a:xfrm rot="5400000">
            <a:off x="6380539" y="-1523942"/>
            <a:ext cx="335162" cy="5394963"/>
          </a:xfrm>
          <a:prstGeom prst="leftBrace">
            <a:avLst>
              <a:gd name="adj1" fmla="val 135000"/>
              <a:gd name="adj2" fmla="val 5037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B5C67FFA-C641-48C9-BFAB-B84E957FB0B0}"/>
              </a:ext>
            </a:extLst>
          </p:cNvPr>
          <p:cNvSpPr txBox="1"/>
          <p:nvPr/>
        </p:nvSpPr>
        <p:spPr>
          <a:xfrm>
            <a:off x="6949440" y="363060"/>
            <a:ext cx="1493520" cy="369332"/>
          </a:xfrm>
          <a:prstGeom prst="rect">
            <a:avLst/>
          </a:prstGeom>
          <a:noFill/>
        </p:spPr>
        <p:txBody>
          <a:bodyPr wrap="square">
            <a:spAutoFit/>
          </a:bodyPr>
          <a:lstStyle/>
          <a:p>
            <a:r>
              <a:rPr lang="en-US" sz="1800" b="1" i="0" u="none" strike="noStrike" baseline="0">
                <a:solidFill>
                  <a:srgbClr val="7F7F7F"/>
                </a:solidFill>
                <a:latin typeface="Calibri" panose="020F0502020204030204" pitchFamily="34" charset="0"/>
              </a:rPr>
              <a:t>Orchestration</a:t>
            </a:r>
            <a:endParaRPr lang="en-GB"/>
          </a:p>
        </p:txBody>
      </p:sp>
    </p:spTree>
    <p:extLst>
      <p:ext uri="{BB962C8B-B14F-4D97-AF65-F5344CB8AC3E}">
        <p14:creationId xmlns:p14="http://schemas.microsoft.com/office/powerpoint/2010/main" val="323306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C35E0A5-B6D8-4692-82D3-534E3589689F}"/>
              </a:ext>
            </a:extLst>
          </p:cNvPr>
          <p:cNvSpPr>
            <a:spLocks noGrp="1"/>
          </p:cNvSpPr>
          <p:nvPr>
            <p:ph type="title"/>
          </p:nvPr>
        </p:nvSpPr>
        <p:spPr/>
        <p:txBody>
          <a:bodyPr/>
          <a:lstStyle/>
          <a:p>
            <a:r>
              <a:rPr lang="en-US"/>
              <a:t>Orchestration &amp; Integration</a:t>
            </a:r>
            <a:endParaRPr lang="en-GB"/>
          </a:p>
        </p:txBody>
      </p:sp>
    </p:spTree>
    <p:extLst>
      <p:ext uri="{BB962C8B-B14F-4D97-AF65-F5344CB8AC3E}">
        <p14:creationId xmlns:p14="http://schemas.microsoft.com/office/powerpoint/2010/main" val="91144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75DE81-68D3-4117-A4AD-A0719C62D548}"/>
              </a:ext>
            </a:extLst>
          </p:cNvPr>
          <p:cNvPicPr>
            <a:picLocks noChangeAspect="1"/>
          </p:cNvPicPr>
          <p:nvPr/>
        </p:nvPicPr>
        <p:blipFill>
          <a:blip r:embed="rId3"/>
          <a:stretch>
            <a:fillRect/>
          </a:stretch>
        </p:blipFill>
        <p:spPr>
          <a:xfrm>
            <a:off x="4567510" y="4253344"/>
            <a:ext cx="1167751" cy="1164000"/>
          </a:xfrm>
          <a:prstGeom prst="rect">
            <a:avLst/>
          </a:prstGeom>
        </p:spPr>
      </p:pic>
      <p:pic>
        <p:nvPicPr>
          <p:cNvPr id="8" name="Picture 7">
            <a:extLst>
              <a:ext uri="{FF2B5EF4-FFF2-40B4-BE49-F238E27FC236}">
                <a16:creationId xmlns:a16="http://schemas.microsoft.com/office/drawing/2014/main" id="{B02EA7A3-0925-4078-BEA0-10E8CB669BB8}"/>
              </a:ext>
            </a:extLst>
          </p:cNvPr>
          <p:cNvPicPr>
            <a:picLocks noChangeAspect="1"/>
          </p:cNvPicPr>
          <p:nvPr/>
        </p:nvPicPr>
        <p:blipFill>
          <a:blip r:embed="rId4"/>
          <a:stretch>
            <a:fillRect/>
          </a:stretch>
        </p:blipFill>
        <p:spPr>
          <a:xfrm>
            <a:off x="4727148" y="2014169"/>
            <a:ext cx="901763" cy="776000"/>
          </a:xfrm>
          <a:prstGeom prst="rect">
            <a:avLst/>
          </a:prstGeom>
        </p:spPr>
      </p:pic>
      <p:pic>
        <p:nvPicPr>
          <p:cNvPr id="16" name="Picture 15">
            <a:extLst>
              <a:ext uri="{FF2B5EF4-FFF2-40B4-BE49-F238E27FC236}">
                <a16:creationId xmlns:a16="http://schemas.microsoft.com/office/drawing/2014/main" id="{5676D42A-EDB1-429C-A8F2-25E0CAF10462}"/>
              </a:ext>
            </a:extLst>
          </p:cNvPr>
          <p:cNvPicPr>
            <a:picLocks noChangeAspect="1"/>
          </p:cNvPicPr>
          <p:nvPr/>
        </p:nvPicPr>
        <p:blipFill>
          <a:blip r:embed="rId5"/>
          <a:stretch>
            <a:fillRect/>
          </a:stretch>
        </p:blipFill>
        <p:spPr>
          <a:xfrm>
            <a:off x="8687588" y="2014169"/>
            <a:ext cx="973125" cy="776000"/>
          </a:xfrm>
          <a:prstGeom prst="rect">
            <a:avLst/>
          </a:prstGeom>
        </p:spPr>
      </p:pic>
      <p:sp>
        <p:nvSpPr>
          <p:cNvPr id="18" name="Arrow: Right 17">
            <a:extLst>
              <a:ext uri="{FF2B5EF4-FFF2-40B4-BE49-F238E27FC236}">
                <a16:creationId xmlns:a16="http://schemas.microsoft.com/office/drawing/2014/main" id="{D40270B1-5096-41DF-8797-D256C5144ED8}"/>
              </a:ext>
            </a:extLst>
          </p:cNvPr>
          <p:cNvSpPr/>
          <p:nvPr/>
        </p:nvSpPr>
        <p:spPr>
          <a:xfrm>
            <a:off x="5616596" y="2309128"/>
            <a:ext cx="2998984" cy="28803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EAF11E5E-76F6-439B-9B17-0B174458305B}"/>
              </a:ext>
            </a:extLst>
          </p:cNvPr>
          <p:cNvPicPr>
            <a:picLocks noChangeAspect="1"/>
          </p:cNvPicPr>
          <p:nvPr/>
        </p:nvPicPr>
        <p:blipFill>
          <a:blip r:embed="rId6"/>
          <a:stretch>
            <a:fillRect/>
          </a:stretch>
        </p:blipFill>
        <p:spPr>
          <a:xfrm>
            <a:off x="982732" y="1871144"/>
            <a:ext cx="901763" cy="1164000"/>
          </a:xfrm>
          <a:prstGeom prst="rect">
            <a:avLst/>
          </a:prstGeom>
        </p:spPr>
      </p:pic>
      <p:sp>
        <p:nvSpPr>
          <p:cNvPr id="23" name="Arrow: Right 22">
            <a:extLst>
              <a:ext uri="{FF2B5EF4-FFF2-40B4-BE49-F238E27FC236}">
                <a16:creationId xmlns:a16="http://schemas.microsoft.com/office/drawing/2014/main" id="{3E0C3A03-B499-472E-AF7C-7E5791E1F388}"/>
              </a:ext>
            </a:extLst>
          </p:cNvPr>
          <p:cNvSpPr/>
          <p:nvPr/>
        </p:nvSpPr>
        <p:spPr>
          <a:xfrm>
            <a:off x="1918836" y="2309129"/>
            <a:ext cx="2779105" cy="31761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8298E881-7609-42AD-AF24-A8873C3F3FCB}"/>
              </a:ext>
            </a:extLst>
          </p:cNvPr>
          <p:cNvPicPr>
            <a:picLocks noChangeAspect="1"/>
          </p:cNvPicPr>
          <p:nvPr/>
        </p:nvPicPr>
        <p:blipFill>
          <a:blip r:embed="rId3"/>
          <a:stretch>
            <a:fillRect/>
          </a:stretch>
        </p:blipFill>
        <p:spPr>
          <a:xfrm>
            <a:off x="2774781" y="1949088"/>
            <a:ext cx="939120" cy="936104"/>
          </a:xfrm>
          <a:prstGeom prst="rect">
            <a:avLst/>
          </a:prstGeom>
        </p:spPr>
      </p:pic>
      <p:sp>
        <p:nvSpPr>
          <p:cNvPr id="20" name="Arrow: Bent 19">
            <a:extLst>
              <a:ext uri="{FF2B5EF4-FFF2-40B4-BE49-F238E27FC236}">
                <a16:creationId xmlns:a16="http://schemas.microsoft.com/office/drawing/2014/main" id="{4901E30B-F416-4AA9-B922-653D1D946FF2}"/>
              </a:ext>
            </a:extLst>
          </p:cNvPr>
          <p:cNvSpPr/>
          <p:nvPr/>
        </p:nvSpPr>
        <p:spPr>
          <a:xfrm rot="16200000">
            <a:off x="2682135" y="3304072"/>
            <a:ext cx="2202197" cy="1424539"/>
          </a:xfrm>
          <a:prstGeom prst="bentArrow">
            <a:avLst>
              <a:gd name="adj1" fmla="val 8603"/>
              <a:gd name="adj2" fmla="val 12410"/>
              <a:gd name="adj3" fmla="val 16216"/>
              <a:gd name="adj4" fmla="val 437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7" name="Arrow: Bent 26">
            <a:extLst>
              <a:ext uri="{FF2B5EF4-FFF2-40B4-BE49-F238E27FC236}">
                <a16:creationId xmlns:a16="http://schemas.microsoft.com/office/drawing/2014/main" id="{64AE93C3-BFA2-4693-9800-4F7A10742B95}"/>
              </a:ext>
            </a:extLst>
          </p:cNvPr>
          <p:cNvSpPr/>
          <p:nvPr/>
        </p:nvSpPr>
        <p:spPr>
          <a:xfrm rot="5400000" flipH="1">
            <a:off x="5390244" y="3302215"/>
            <a:ext cx="2202197" cy="1368152"/>
          </a:xfrm>
          <a:prstGeom prst="bentArrow">
            <a:avLst>
              <a:gd name="adj1" fmla="val 8603"/>
              <a:gd name="adj2" fmla="val 12410"/>
              <a:gd name="adj3" fmla="val 16216"/>
              <a:gd name="adj4" fmla="val 437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1" name="TextBox 20">
            <a:extLst>
              <a:ext uri="{FF2B5EF4-FFF2-40B4-BE49-F238E27FC236}">
                <a16:creationId xmlns:a16="http://schemas.microsoft.com/office/drawing/2014/main" id="{CA4E920D-5710-4633-8286-4B190A59AE43}"/>
              </a:ext>
            </a:extLst>
          </p:cNvPr>
          <p:cNvSpPr txBox="1"/>
          <p:nvPr/>
        </p:nvSpPr>
        <p:spPr>
          <a:xfrm>
            <a:off x="2422891" y="1517042"/>
            <a:ext cx="1728192" cy="338554"/>
          </a:xfrm>
          <a:prstGeom prst="rect">
            <a:avLst/>
          </a:prstGeom>
          <a:noFill/>
        </p:spPr>
        <p:txBody>
          <a:bodyPr wrap="square" rtlCol="0">
            <a:spAutoFit/>
          </a:bodyPr>
          <a:lstStyle/>
          <a:p>
            <a:pPr algn="ctr"/>
            <a:r>
              <a:rPr lang="en-GB" sz="1600">
                <a:latin typeface="Segoe UI" panose="020B0502040204020203" pitchFamily="34" charset="0"/>
                <a:cs typeface="Segoe UI" panose="020B0502040204020203" pitchFamily="34" charset="0"/>
              </a:rPr>
              <a:t>Copy Data</a:t>
            </a:r>
          </a:p>
        </p:txBody>
      </p:sp>
      <p:sp>
        <p:nvSpPr>
          <p:cNvPr id="31" name="TextBox 30">
            <a:extLst>
              <a:ext uri="{FF2B5EF4-FFF2-40B4-BE49-F238E27FC236}">
                <a16:creationId xmlns:a16="http://schemas.microsoft.com/office/drawing/2014/main" id="{0C13DACA-B36D-417D-B031-7872B0E55604}"/>
              </a:ext>
            </a:extLst>
          </p:cNvPr>
          <p:cNvSpPr txBox="1"/>
          <p:nvPr/>
        </p:nvSpPr>
        <p:spPr>
          <a:xfrm>
            <a:off x="6110888" y="1559734"/>
            <a:ext cx="1728192" cy="338554"/>
          </a:xfrm>
          <a:prstGeom prst="rect">
            <a:avLst/>
          </a:prstGeom>
          <a:noFill/>
        </p:spPr>
        <p:txBody>
          <a:bodyPr wrap="square" rtlCol="0">
            <a:spAutoFit/>
          </a:bodyPr>
          <a:lstStyle/>
          <a:p>
            <a:pPr algn="ctr"/>
            <a:r>
              <a:rPr lang="en-GB" sz="1600">
                <a:latin typeface="Segoe UI" panose="020B0502040204020203" pitchFamily="34" charset="0"/>
                <a:cs typeface="Segoe UI" panose="020B0502040204020203" pitchFamily="34" charset="0"/>
              </a:rPr>
              <a:t>Transform</a:t>
            </a:r>
          </a:p>
        </p:txBody>
      </p:sp>
      <p:sp>
        <p:nvSpPr>
          <p:cNvPr id="32" name="TextBox 31">
            <a:extLst>
              <a:ext uri="{FF2B5EF4-FFF2-40B4-BE49-F238E27FC236}">
                <a16:creationId xmlns:a16="http://schemas.microsoft.com/office/drawing/2014/main" id="{3645D006-C538-4EC7-9F2A-BCC67CFEF1F7}"/>
              </a:ext>
            </a:extLst>
          </p:cNvPr>
          <p:cNvSpPr txBox="1"/>
          <p:nvPr/>
        </p:nvSpPr>
        <p:spPr>
          <a:xfrm>
            <a:off x="729041" y="4253344"/>
            <a:ext cx="2197907" cy="830997"/>
          </a:xfrm>
          <a:prstGeom prst="rect">
            <a:avLst/>
          </a:prstGeom>
          <a:noFill/>
        </p:spPr>
        <p:txBody>
          <a:bodyPr wrap="square" rtlCol="0">
            <a:spAutoFit/>
          </a:bodyPr>
          <a:lstStyle/>
          <a:p>
            <a:pPr algn="ctr"/>
            <a:r>
              <a:rPr lang="en-GB" sz="1600">
                <a:latin typeface="Segoe UI" panose="020B0502040204020203" pitchFamily="34" charset="0"/>
                <a:cs typeface="Segoe UI" panose="020B0502040204020203" pitchFamily="34" charset="0"/>
              </a:rPr>
              <a:t>Performs copy activities using it’s own scalable compute</a:t>
            </a:r>
          </a:p>
        </p:txBody>
      </p:sp>
      <p:sp>
        <p:nvSpPr>
          <p:cNvPr id="33" name="TextBox 32">
            <a:extLst>
              <a:ext uri="{FF2B5EF4-FFF2-40B4-BE49-F238E27FC236}">
                <a16:creationId xmlns:a16="http://schemas.microsoft.com/office/drawing/2014/main" id="{E6841097-B99D-4FF5-9315-7D09BCB19697}"/>
              </a:ext>
            </a:extLst>
          </p:cNvPr>
          <p:cNvSpPr txBox="1"/>
          <p:nvPr/>
        </p:nvSpPr>
        <p:spPr>
          <a:xfrm>
            <a:off x="7247426" y="4181338"/>
            <a:ext cx="2232249" cy="1077218"/>
          </a:xfrm>
          <a:prstGeom prst="rect">
            <a:avLst/>
          </a:prstGeom>
          <a:noFill/>
        </p:spPr>
        <p:txBody>
          <a:bodyPr wrap="square" rtlCol="0">
            <a:spAutoFit/>
          </a:bodyPr>
          <a:lstStyle/>
          <a:p>
            <a:pPr algn="ctr"/>
            <a:r>
              <a:rPr lang="en-GB" sz="1600">
                <a:latin typeface="Segoe UI" panose="020B0502040204020203" pitchFamily="34" charset="0"/>
                <a:cs typeface="Segoe UI" panose="020B0502040204020203" pitchFamily="34" charset="0"/>
              </a:rPr>
              <a:t>Triggers other components for heavy lifting &amp; intensive transformation</a:t>
            </a:r>
          </a:p>
        </p:txBody>
      </p:sp>
      <p:sp>
        <p:nvSpPr>
          <p:cNvPr id="34" name="TextBox 33">
            <a:extLst>
              <a:ext uri="{FF2B5EF4-FFF2-40B4-BE49-F238E27FC236}">
                <a16:creationId xmlns:a16="http://schemas.microsoft.com/office/drawing/2014/main" id="{5384BA02-E83B-450D-AAF4-60CFAABDC9D9}"/>
              </a:ext>
            </a:extLst>
          </p:cNvPr>
          <p:cNvSpPr txBox="1"/>
          <p:nvPr/>
        </p:nvSpPr>
        <p:spPr>
          <a:xfrm>
            <a:off x="4052431" y="5408225"/>
            <a:ext cx="2197907" cy="338554"/>
          </a:xfrm>
          <a:prstGeom prst="rect">
            <a:avLst/>
          </a:prstGeom>
          <a:noFill/>
        </p:spPr>
        <p:txBody>
          <a:bodyPr wrap="square" rtlCol="0">
            <a:spAutoFit/>
          </a:bodyPr>
          <a:lstStyle/>
          <a:p>
            <a:pPr algn="ctr"/>
            <a:r>
              <a:rPr lang="en-GB" sz="1600" b="1">
                <a:latin typeface="Segoe UI" panose="020B0502040204020203" pitchFamily="34" charset="0"/>
                <a:cs typeface="Segoe UI" panose="020B0502040204020203" pitchFamily="34" charset="0"/>
              </a:rPr>
              <a:t>Azure Data Factory</a:t>
            </a:r>
          </a:p>
        </p:txBody>
      </p:sp>
      <p:pic>
        <p:nvPicPr>
          <p:cNvPr id="3" name="Picture 2">
            <a:extLst>
              <a:ext uri="{FF2B5EF4-FFF2-40B4-BE49-F238E27FC236}">
                <a16:creationId xmlns:a16="http://schemas.microsoft.com/office/drawing/2014/main" id="{93FC4FBA-568B-4E59-9189-53031F349DCB}"/>
              </a:ext>
            </a:extLst>
          </p:cNvPr>
          <p:cNvPicPr>
            <a:picLocks noChangeAspect="1"/>
          </p:cNvPicPr>
          <p:nvPr/>
        </p:nvPicPr>
        <p:blipFill>
          <a:blip r:embed="rId7"/>
          <a:stretch>
            <a:fillRect/>
          </a:stretch>
        </p:blipFill>
        <p:spPr>
          <a:xfrm>
            <a:off x="6528798" y="1950979"/>
            <a:ext cx="973125" cy="1037389"/>
          </a:xfrm>
          <a:prstGeom prst="rect">
            <a:avLst/>
          </a:prstGeom>
        </p:spPr>
      </p:pic>
      <p:sp>
        <p:nvSpPr>
          <p:cNvPr id="5" name="Title 4">
            <a:extLst>
              <a:ext uri="{FF2B5EF4-FFF2-40B4-BE49-F238E27FC236}">
                <a16:creationId xmlns:a16="http://schemas.microsoft.com/office/drawing/2014/main" id="{29236905-A608-49B5-9AB1-E28036934B40}"/>
              </a:ext>
            </a:extLst>
          </p:cNvPr>
          <p:cNvSpPr>
            <a:spLocks noGrp="1"/>
          </p:cNvSpPr>
          <p:nvPr>
            <p:ph type="title"/>
          </p:nvPr>
        </p:nvSpPr>
        <p:spPr/>
        <p:txBody>
          <a:bodyPr/>
          <a:lstStyle/>
          <a:p>
            <a:r>
              <a:rPr lang="en-US"/>
              <a:t>An ADF Primer</a:t>
            </a:r>
            <a:endParaRPr lang="en-GB"/>
          </a:p>
        </p:txBody>
      </p:sp>
    </p:spTree>
    <p:extLst>
      <p:ext uri="{BB962C8B-B14F-4D97-AF65-F5344CB8AC3E}">
        <p14:creationId xmlns:p14="http://schemas.microsoft.com/office/powerpoint/2010/main" val="382951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animBg="1"/>
      <p:bldP spid="21" grpId="0"/>
      <p:bldP spid="31"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rrow: Right 34">
            <a:extLst>
              <a:ext uri="{FF2B5EF4-FFF2-40B4-BE49-F238E27FC236}">
                <a16:creationId xmlns:a16="http://schemas.microsoft.com/office/drawing/2014/main" id="{26919802-07C1-4023-91EA-79AE37A3BFC6}"/>
              </a:ext>
            </a:extLst>
          </p:cNvPr>
          <p:cNvSpPr/>
          <p:nvPr/>
        </p:nvSpPr>
        <p:spPr>
          <a:xfrm>
            <a:off x="5890649" y="2811382"/>
            <a:ext cx="4409633" cy="31761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B02EA7A3-0925-4078-BEA0-10E8CB669BB8}"/>
              </a:ext>
            </a:extLst>
          </p:cNvPr>
          <p:cNvPicPr>
            <a:picLocks noChangeAspect="1"/>
          </p:cNvPicPr>
          <p:nvPr/>
        </p:nvPicPr>
        <p:blipFill>
          <a:blip r:embed="rId2"/>
          <a:stretch>
            <a:fillRect/>
          </a:stretch>
        </p:blipFill>
        <p:spPr>
          <a:xfrm>
            <a:off x="877916" y="1822875"/>
            <a:ext cx="901763" cy="776000"/>
          </a:xfrm>
          <a:prstGeom prst="rect">
            <a:avLst/>
          </a:prstGeom>
        </p:spPr>
      </p:pic>
      <p:pic>
        <p:nvPicPr>
          <p:cNvPr id="16" name="Picture 15">
            <a:extLst>
              <a:ext uri="{FF2B5EF4-FFF2-40B4-BE49-F238E27FC236}">
                <a16:creationId xmlns:a16="http://schemas.microsoft.com/office/drawing/2014/main" id="{5676D42A-EDB1-429C-A8F2-25E0CAF10462}"/>
              </a:ext>
            </a:extLst>
          </p:cNvPr>
          <p:cNvPicPr>
            <a:picLocks noChangeAspect="1"/>
          </p:cNvPicPr>
          <p:nvPr/>
        </p:nvPicPr>
        <p:blipFill>
          <a:blip r:embed="rId3"/>
          <a:stretch>
            <a:fillRect/>
          </a:stretch>
        </p:blipFill>
        <p:spPr>
          <a:xfrm>
            <a:off x="10677815" y="966732"/>
            <a:ext cx="973125" cy="776000"/>
          </a:xfrm>
          <a:prstGeom prst="rect">
            <a:avLst/>
          </a:prstGeom>
        </p:spPr>
      </p:pic>
      <p:sp>
        <p:nvSpPr>
          <p:cNvPr id="23" name="Arrow: Right 22">
            <a:extLst>
              <a:ext uri="{FF2B5EF4-FFF2-40B4-BE49-F238E27FC236}">
                <a16:creationId xmlns:a16="http://schemas.microsoft.com/office/drawing/2014/main" id="{3E0C3A03-B499-472E-AF7C-7E5791E1F388}"/>
              </a:ext>
            </a:extLst>
          </p:cNvPr>
          <p:cNvSpPr/>
          <p:nvPr/>
        </p:nvSpPr>
        <p:spPr>
          <a:xfrm>
            <a:off x="1982341" y="2829579"/>
            <a:ext cx="2779105" cy="317612"/>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Picture 23">
            <a:extLst>
              <a:ext uri="{FF2B5EF4-FFF2-40B4-BE49-F238E27FC236}">
                <a16:creationId xmlns:a16="http://schemas.microsoft.com/office/drawing/2014/main" id="{8298E881-7609-42AD-AF24-A8873C3F3FCB}"/>
              </a:ext>
            </a:extLst>
          </p:cNvPr>
          <p:cNvPicPr>
            <a:picLocks noChangeAspect="1"/>
          </p:cNvPicPr>
          <p:nvPr/>
        </p:nvPicPr>
        <p:blipFill>
          <a:blip r:embed="rId4"/>
          <a:stretch>
            <a:fillRect/>
          </a:stretch>
        </p:blipFill>
        <p:spPr>
          <a:xfrm>
            <a:off x="2785919" y="2436295"/>
            <a:ext cx="939120" cy="936104"/>
          </a:xfrm>
          <a:prstGeom prst="rect">
            <a:avLst/>
          </a:prstGeom>
        </p:spPr>
      </p:pic>
      <p:sp>
        <p:nvSpPr>
          <p:cNvPr id="21" name="TextBox 20">
            <a:extLst>
              <a:ext uri="{FF2B5EF4-FFF2-40B4-BE49-F238E27FC236}">
                <a16:creationId xmlns:a16="http://schemas.microsoft.com/office/drawing/2014/main" id="{CA4E920D-5710-4633-8286-4B190A59AE43}"/>
              </a:ext>
            </a:extLst>
          </p:cNvPr>
          <p:cNvSpPr txBox="1"/>
          <p:nvPr/>
        </p:nvSpPr>
        <p:spPr>
          <a:xfrm>
            <a:off x="2391383" y="3426546"/>
            <a:ext cx="1728192" cy="338554"/>
          </a:xfrm>
          <a:prstGeom prst="rect">
            <a:avLst/>
          </a:prstGeom>
          <a:noFill/>
        </p:spPr>
        <p:txBody>
          <a:bodyPr wrap="square" rtlCol="0">
            <a:spAutoFit/>
          </a:bodyPr>
          <a:lstStyle/>
          <a:p>
            <a:pPr algn="ctr"/>
            <a:r>
              <a:rPr lang="en-GB" sz="1600">
                <a:latin typeface="Segoe UI" panose="020B0502040204020203" pitchFamily="34" charset="0"/>
                <a:cs typeface="Segoe UI" panose="020B0502040204020203" pitchFamily="34" charset="0"/>
              </a:rPr>
              <a:t>Copy Data</a:t>
            </a:r>
          </a:p>
        </p:txBody>
      </p:sp>
      <p:sp>
        <p:nvSpPr>
          <p:cNvPr id="31" name="TextBox 30">
            <a:extLst>
              <a:ext uri="{FF2B5EF4-FFF2-40B4-BE49-F238E27FC236}">
                <a16:creationId xmlns:a16="http://schemas.microsoft.com/office/drawing/2014/main" id="{0C13DACA-B36D-417D-B031-7872B0E55604}"/>
              </a:ext>
            </a:extLst>
          </p:cNvPr>
          <p:cNvSpPr txBox="1"/>
          <p:nvPr/>
        </p:nvSpPr>
        <p:spPr>
          <a:xfrm>
            <a:off x="7094262" y="1282442"/>
            <a:ext cx="1937212" cy="338554"/>
          </a:xfrm>
          <a:prstGeom prst="rect">
            <a:avLst/>
          </a:prstGeom>
          <a:noFill/>
        </p:spPr>
        <p:txBody>
          <a:bodyPr wrap="square" rtlCol="0">
            <a:spAutoFit/>
          </a:bodyPr>
          <a:lstStyle/>
          <a:p>
            <a:pPr algn="ctr"/>
            <a:r>
              <a:rPr lang="en-GB" sz="1600">
                <a:latin typeface="Segoe UI" panose="020B0502040204020203" pitchFamily="34" charset="0"/>
                <a:cs typeface="Segoe UI" panose="020B0502040204020203" pitchFamily="34" charset="0"/>
              </a:rPr>
              <a:t>Transform Activities</a:t>
            </a:r>
          </a:p>
        </p:txBody>
      </p:sp>
      <p:pic>
        <p:nvPicPr>
          <p:cNvPr id="5" name="Picture 4">
            <a:extLst>
              <a:ext uri="{FF2B5EF4-FFF2-40B4-BE49-F238E27FC236}">
                <a16:creationId xmlns:a16="http://schemas.microsoft.com/office/drawing/2014/main" id="{BA1461CE-92B4-4FAE-8527-D4E7B75127B4}"/>
              </a:ext>
            </a:extLst>
          </p:cNvPr>
          <p:cNvPicPr>
            <a:picLocks noChangeAspect="1"/>
          </p:cNvPicPr>
          <p:nvPr/>
        </p:nvPicPr>
        <p:blipFill>
          <a:blip r:embed="rId5"/>
          <a:stretch>
            <a:fillRect/>
          </a:stretch>
        </p:blipFill>
        <p:spPr>
          <a:xfrm>
            <a:off x="668211" y="4271147"/>
            <a:ext cx="1321171" cy="1003375"/>
          </a:xfrm>
          <a:prstGeom prst="rect">
            <a:avLst/>
          </a:prstGeom>
        </p:spPr>
      </p:pic>
      <p:pic>
        <p:nvPicPr>
          <p:cNvPr id="9" name="Picture 8">
            <a:extLst>
              <a:ext uri="{FF2B5EF4-FFF2-40B4-BE49-F238E27FC236}">
                <a16:creationId xmlns:a16="http://schemas.microsoft.com/office/drawing/2014/main" id="{391CF10B-1143-4ED7-A02D-119DEAF84EA1}"/>
              </a:ext>
            </a:extLst>
          </p:cNvPr>
          <p:cNvPicPr>
            <a:picLocks noChangeAspect="1"/>
          </p:cNvPicPr>
          <p:nvPr/>
        </p:nvPicPr>
        <p:blipFill>
          <a:blip r:embed="rId6"/>
          <a:stretch>
            <a:fillRect/>
          </a:stretch>
        </p:blipFill>
        <p:spPr>
          <a:xfrm>
            <a:off x="1038401" y="2830989"/>
            <a:ext cx="649359" cy="1082823"/>
          </a:xfrm>
          <a:prstGeom prst="rect">
            <a:avLst/>
          </a:prstGeom>
        </p:spPr>
      </p:pic>
      <p:pic>
        <p:nvPicPr>
          <p:cNvPr id="25" name="Picture 24">
            <a:extLst>
              <a:ext uri="{FF2B5EF4-FFF2-40B4-BE49-F238E27FC236}">
                <a16:creationId xmlns:a16="http://schemas.microsoft.com/office/drawing/2014/main" id="{F91653DC-FF87-4427-A0D1-E1D94F1F9DD5}"/>
              </a:ext>
            </a:extLst>
          </p:cNvPr>
          <p:cNvPicPr>
            <a:picLocks noChangeAspect="1"/>
          </p:cNvPicPr>
          <p:nvPr/>
        </p:nvPicPr>
        <p:blipFill>
          <a:blip r:embed="rId2"/>
          <a:stretch>
            <a:fillRect/>
          </a:stretch>
        </p:blipFill>
        <p:spPr>
          <a:xfrm>
            <a:off x="4862013" y="1338640"/>
            <a:ext cx="901763" cy="776000"/>
          </a:xfrm>
          <a:prstGeom prst="rect">
            <a:avLst/>
          </a:prstGeom>
        </p:spPr>
      </p:pic>
      <p:pic>
        <p:nvPicPr>
          <p:cNvPr id="26" name="Picture 25">
            <a:extLst>
              <a:ext uri="{FF2B5EF4-FFF2-40B4-BE49-F238E27FC236}">
                <a16:creationId xmlns:a16="http://schemas.microsoft.com/office/drawing/2014/main" id="{2DF852E8-B402-4E87-9034-60C8D9504E25}"/>
              </a:ext>
            </a:extLst>
          </p:cNvPr>
          <p:cNvPicPr>
            <a:picLocks noChangeAspect="1"/>
          </p:cNvPicPr>
          <p:nvPr/>
        </p:nvPicPr>
        <p:blipFill>
          <a:blip r:embed="rId7"/>
          <a:stretch>
            <a:fillRect/>
          </a:stretch>
        </p:blipFill>
        <p:spPr>
          <a:xfrm>
            <a:off x="4862013" y="2254923"/>
            <a:ext cx="901763" cy="1164000"/>
          </a:xfrm>
          <a:prstGeom prst="rect">
            <a:avLst/>
          </a:prstGeom>
        </p:spPr>
      </p:pic>
      <p:pic>
        <p:nvPicPr>
          <p:cNvPr id="10" name="Picture 9">
            <a:extLst>
              <a:ext uri="{FF2B5EF4-FFF2-40B4-BE49-F238E27FC236}">
                <a16:creationId xmlns:a16="http://schemas.microsoft.com/office/drawing/2014/main" id="{E31CB458-B383-44D6-88A2-F1D7CD02FACD}"/>
              </a:ext>
            </a:extLst>
          </p:cNvPr>
          <p:cNvPicPr>
            <a:picLocks noChangeAspect="1"/>
          </p:cNvPicPr>
          <p:nvPr/>
        </p:nvPicPr>
        <p:blipFill>
          <a:blip r:embed="rId8"/>
          <a:stretch>
            <a:fillRect/>
          </a:stretch>
        </p:blipFill>
        <p:spPr>
          <a:xfrm>
            <a:off x="4717998" y="3551069"/>
            <a:ext cx="1210901" cy="961519"/>
          </a:xfrm>
          <a:prstGeom prst="rect">
            <a:avLst/>
          </a:prstGeom>
        </p:spPr>
      </p:pic>
      <p:pic>
        <p:nvPicPr>
          <p:cNvPr id="11" name="Picture 10">
            <a:extLst>
              <a:ext uri="{FF2B5EF4-FFF2-40B4-BE49-F238E27FC236}">
                <a16:creationId xmlns:a16="http://schemas.microsoft.com/office/drawing/2014/main" id="{C2D599C7-EFEC-4F50-BE9E-F3F0F7AE9C22}"/>
              </a:ext>
            </a:extLst>
          </p:cNvPr>
          <p:cNvPicPr>
            <a:picLocks noChangeAspect="1"/>
          </p:cNvPicPr>
          <p:nvPr/>
        </p:nvPicPr>
        <p:blipFill>
          <a:blip r:embed="rId9"/>
          <a:stretch>
            <a:fillRect/>
          </a:stretch>
        </p:blipFill>
        <p:spPr>
          <a:xfrm>
            <a:off x="6878237" y="2975595"/>
            <a:ext cx="891323" cy="863504"/>
          </a:xfrm>
          <a:prstGeom prst="rect">
            <a:avLst/>
          </a:prstGeom>
        </p:spPr>
      </p:pic>
      <p:pic>
        <p:nvPicPr>
          <p:cNvPr id="12" name="Picture 11">
            <a:extLst>
              <a:ext uri="{FF2B5EF4-FFF2-40B4-BE49-F238E27FC236}">
                <a16:creationId xmlns:a16="http://schemas.microsoft.com/office/drawing/2014/main" id="{A9632063-E879-40D0-B819-9B384B2A6F40}"/>
              </a:ext>
            </a:extLst>
          </p:cNvPr>
          <p:cNvPicPr>
            <a:picLocks noChangeAspect="1"/>
          </p:cNvPicPr>
          <p:nvPr/>
        </p:nvPicPr>
        <p:blipFill>
          <a:blip r:embed="rId10"/>
          <a:stretch>
            <a:fillRect/>
          </a:stretch>
        </p:blipFill>
        <p:spPr>
          <a:xfrm>
            <a:off x="7861069" y="3461455"/>
            <a:ext cx="844596" cy="665676"/>
          </a:xfrm>
          <a:prstGeom prst="rect">
            <a:avLst/>
          </a:prstGeom>
        </p:spPr>
      </p:pic>
      <p:pic>
        <p:nvPicPr>
          <p:cNvPr id="13" name="Picture 12">
            <a:extLst>
              <a:ext uri="{FF2B5EF4-FFF2-40B4-BE49-F238E27FC236}">
                <a16:creationId xmlns:a16="http://schemas.microsoft.com/office/drawing/2014/main" id="{EACA885D-7A5E-4009-A225-6EA7A9C96526}"/>
              </a:ext>
            </a:extLst>
          </p:cNvPr>
          <p:cNvPicPr>
            <a:picLocks noChangeAspect="1"/>
          </p:cNvPicPr>
          <p:nvPr/>
        </p:nvPicPr>
        <p:blipFill>
          <a:blip r:embed="rId11"/>
          <a:stretch>
            <a:fillRect/>
          </a:stretch>
        </p:blipFill>
        <p:spPr>
          <a:xfrm>
            <a:off x="7785239" y="2575870"/>
            <a:ext cx="596043" cy="769375"/>
          </a:xfrm>
          <a:prstGeom prst="rect">
            <a:avLst/>
          </a:prstGeom>
        </p:spPr>
      </p:pic>
      <p:grpSp>
        <p:nvGrpSpPr>
          <p:cNvPr id="22" name="Group 21">
            <a:extLst>
              <a:ext uri="{FF2B5EF4-FFF2-40B4-BE49-F238E27FC236}">
                <a16:creationId xmlns:a16="http://schemas.microsoft.com/office/drawing/2014/main" id="{0E50C216-3444-424B-A1F4-A0FB0DC0A4A6}"/>
              </a:ext>
            </a:extLst>
          </p:cNvPr>
          <p:cNvGrpSpPr/>
          <p:nvPr/>
        </p:nvGrpSpPr>
        <p:grpSpPr>
          <a:xfrm>
            <a:off x="7527509" y="1804462"/>
            <a:ext cx="818115" cy="666487"/>
            <a:chOff x="7859575" y="2497087"/>
            <a:chExt cx="818114" cy="666486"/>
          </a:xfrm>
        </p:grpSpPr>
        <p:pic>
          <p:nvPicPr>
            <p:cNvPr id="14" name="Picture 13">
              <a:extLst>
                <a:ext uri="{FF2B5EF4-FFF2-40B4-BE49-F238E27FC236}">
                  <a16:creationId xmlns:a16="http://schemas.microsoft.com/office/drawing/2014/main" id="{7DBBB17B-4AAD-4AC3-9BC9-4A93BD796407}"/>
                </a:ext>
              </a:extLst>
            </p:cNvPr>
            <p:cNvPicPr>
              <a:picLocks noChangeAspect="1"/>
            </p:cNvPicPr>
            <p:nvPr/>
          </p:nvPicPr>
          <p:blipFill>
            <a:blip r:embed="rId12"/>
            <a:stretch>
              <a:fillRect/>
            </a:stretch>
          </p:blipFill>
          <p:spPr>
            <a:xfrm>
              <a:off x="7859575" y="2510440"/>
              <a:ext cx="700650" cy="653133"/>
            </a:xfrm>
            <a:prstGeom prst="rect">
              <a:avLst/>
            </a:prstGeom>
          </p:spPr>
        </p:pic>
        <p:pic>
          <p:nvPicPr>
            <p:cNvPr id="17" name="Picture 16">
              <a:extLst>
                <a:ext uri="{FF2B5EF4-FFF2-40B4-BE49-F238E27FC236}">
                  <a16:creationId xmlns:a16="http://schemas.microsoft.com/office/drawing/2014/main" id="{4D94AD84-2D2D-48FB-9EDC-27E1EE8DE5AC}"/>
                </a:ext>
              </a:extLst>
            </p:cNvPr>
            <p:cNvPicPr>
              <a:picLocks noChangeAspect="1"/>
            </p:cNvPicPr>
            <p:nvPr/>
          </p:nvPicPr>
          <p:blipFill>
            <a:blip r:embed="rId13"/>
            <a:stretch>
              <a:fillRect/>
            </a:stretch>
          </p:blipFill>
          <p:spPr>
            <a:xfrm>
              <a:off x="8161095" y="2497087"/>
              <a:ext cx="516594" cy="514935"/>
            </a:xfrm>
            <a:prstGeom prst="rect">
              <a:avLst/>
            </a:prstGeom>
          </p:spPr>
        </p:pic>
      </p:grpSp>
      <p:sp>
        <p:nvSpPr>
          <p:cNvPr id="36" name="TextBox 35">
            <a:extLst>
              <a:ext uri="{FF2B5EF4-FFF2-40B4-BE49-F238E27FC236}">
                <a16:creationId xmlns:a16="http://schemas.microsoft.com/office/drawing/2014/main" id="{6BE00266-43D2-4461-AB9B-09515411A934}"/>
              </a:ext>
            </a:extLst>
          </p:cNvPr>
          <p:cNvSpPr txBox="1"/>
          <p:nvPr/>
        </p:nvSpPr>
        <p:spPr>
          <a:xfrm>
            <a:off x="397517" y="5310367"/>
            <a:ext cx="1728192" cy="338554"/>
          </a:xfrm>
          <a:prstGeom prst="rect">
            <a:avLst/>
          </a:prstGeom>
          <a:noFill/>
        </p:spPr>
        <p:txBody>
          <a:bodyPr wrap="square" rtlCol="0">
            <a:spAutoFit/>
          </a:bodyPr>
          <a:lstStyle/>
          <a:p>
            <a:pPr algn="ctr"/>
            <a:r>
              <a:rPr lang="en-GB" sz="1600">
                <a:latin typeface="Segoe UI" panose="020B0502040204020203" pitchFamily="34" charset="0"/>
                <a:cs typeface="Segoe UI" panose="020B0502040204020203" pitchFamily="34" charset="0"/>
              </a:rPr>
              <a:t>Sources</a:t>
            </a:r>
          </a:p>
        </p:txBody>
      </p:sp>
      <p:pic>
        <p:nvPicPr>
          <p:cNvPr id="30" name="Picture 29">
            <a:extLst>
              <a:ext uri="{FF2B5EF4-FFF2-40B4-BE49-F238E27FC236}">
                <a16:creationId xmlns:a16="http://schemas.microsoft.com/office/drawing/2014/main" id="{E3C83544-4931-4C44-AB29-E8E46CC19451}"/>
              </a:ext>
            </a:extLst>
          </p:cNvPr>
          <p:cNvPicPr>
            <a:picLocks noChangeAspect="1"/>
          </p:cNvPicPr>
          <p:nvPr/>
        </p:nvPicPr>
        <p:blipFill>
          <a:blip r:embed="rId14"/>
          <a:stretch>
            <a:fillRect/>
          </a:stretch>
        </p:blipFill>
        <p:spPr>
          <a:xfrm>
            <a:off x="10586990" y="3054718"/>
            <a:ext cx="1154775" cy="1118735"/>
          </a:xfrm>
          <a:prstGeom prst="rect">
            <a:avLst/>
          </a:prstGeom>
        </p:spPr>
      </p:pic>
      <p:pic>
        <p:nvPicPr>
          <p:cNvPr id="37" name="Picture 36">
            <a:extLst>
              <a:ext uri="{FF2B5EF4-FFF2-40B4-BE49-F238E27FC236}">
                <a16:creationId xmlns:a16="http://schemas.microsoft.com/office/drawing/2014/main" id="{B6911B5B-DF7C-48F6-98DE-E03C94F40AF1}"/>
              </a:ext>
            </a:extLst>
          </p:cNvPr>
          <p:cNvPicPr>
            <a:picLocks noChangeAspect="1"/>
          </p:cNvPicPr>
          <p:nvPr/>
        </p:nvPicPr>
        <p:blipFill>
          <a:blip r:embed="rId15"/>
          <a:stretch>
            <a:fillRect/>
          </a:stretch>
        </p:blipFill>
        <p:spPr>
          <a:xfrm>
            <a:off x="7055290" y="2242521"/>
            <a:ext cx="642263" cy="588467"/>
          </a:xfrm>
          <a:prstGeom prst="rect">
            <a:avLst/>
          </a:prstGeom>
        </p:spPr>
      </p:pic>
      <p:pic>
        <p:nvPicPr>
          <p:cNvPr id="38" name="Picture 37">
            <a:extLst>
              <a:ext uri="{FF2B5EF4-FFF2-40B4-BE49-F238E27FC236}">
                <a16:creationId xmlns:a16="http://schemas.microsoft.com/office/drawing/2014/main" id="{2D6724AB-17B9-4223-B9C4-1B416DA1C06A}"/>
              </a:ext>
            </a:extLst>
          </p:cNvPr>
          <p:cNvPicPr>
            <a:picLocks noChangeAspect="1"/>
          </p:cNvPicPr>
          <p:nvPr/>
        </p:nvPicPr>
        <p:blipFill>
          <a:blip r:embed="rId16"/>
          <a:stretch>
            <a:fillRect/>
          </a:stretch>
        </p:blipFill>
        <p:spPr>
          <a:xfrm>
            <a:off x="10473424" y="1824035"/>
            <a:ext cx="1373365" cy="1150968"/>
          </a:xfrm>
          <a:prstGeom prst="rect">
            <a:avLst/>
          </a:prstGeom>
        </p:spPr>
      </p:pic>
      <p:pic>
        <p:nvPicPr>
          <p:cNvPr id="39" name="Picture 38">
            <a:extLst>
              <a:ext uri="{FF2B5EF4-FFF2-40B4-BE49-F238E27FC236}">
                <a16:creationId xmlns:a16="http://schemas.microsoft.com/office/drawing/2014/main" id="{D8744B30-95EA-490C-B51D-4B0F5B516B2A}"/>
              </a:ext>
            </a:extLst>
          </p:cNvPr>
          <p:cNvPicPr>
            <a:picLocks noChangeAspect="1"/>
          </p:cNvPicPr>
          <p:nvPr/>
        </p:nvPicPr>
        <p:blipFill>
          <a:blip r:embed="rId17"/>
          <a:stretch>
            <a:fillRect/>
          </a:stretch>
        </p:blipFill>
        <p:spPr>
          <a:xfrm>
            <a:off x="1020641" y="536353"/>
            <a:ext cx="759039" cy="1170467"/>
          </a:xfrm>
          <a:prstGeom prst="rect">
            <a:avLst/>
          </a:prstGeom>
        </p:spPr>
      </p:pic>
      <p:pic>
        <p:nvPicPr>
          <p:cNvPr id="40" name="Picture 39">
            <a:extLst>
              <a:ext uri="{FF2B5EF4-FFF2-40B4-BE49-F238E27FC236}">
                <a16:creationId xmlns:a16="http://schemas.microsoft.com/office/drawing/2014/main" id="{956B90D7-01E8-4E18-A201-7B078209758D}"/>
              </a:ext>
            </a:extLst>
          </p:cNvPr>
          <p:cNvPicPr>
            <a:picLocks noChangeAspect="1"/>
          </p:cNvPicPr>
          <p:nvPr/>
        </p:nvPicPr>
        <p:blipFill>
          <a:blip r:embed="rId18"/>
          <a:stretch>
            <a:fillRect/>
          </a:stretch>
        </p:blipFill>
        <p:spPr>
          <a:xfrm>
            <a:off x="8381282" y="2038901"/>
            <a:ext cx="633276" cy="608831"/>
          </a:xfrm>
          <a:prstGeom prst="rect">
            <a:avLst/>
          </a:prstGeom>
        </p:spPr>
      </p:pic>
      <p:pic>
        <p:nvPicPr>
          <p:cNvPr id="41" name="Picture 40">
            <a:extLst>
              <a:ext uri="{FF2B5EF4-FFF2-40B4-BE49-F238E27FC236}">
                <a16:creationId xmlns:a16="http://schemas.microsoft.com/office/drawing/2014/main" id="{0C7B66CB-8A63-44F0-9EAF-36B6610AA1A1}"/>
              </a:ext>
            </a:extLst>
          </p:cNvPr>
          <p:cNvPicPr>
            <a:picLocks noChangeAspect="1"/>
          </p:cNvPicPr>
          <p:nvPr/>
        </p:nvPicPr>
        <p:blipFill>
          <a:blip r:embed="rId7"/>
          <a:stretch>
            <a:fillRect/>
          </a:stretch>
        </p:blipFill>
        <p:spPr>
          <a:xfrm>
            <a:off x="10713496" y="4173452"/>
            <a:ext cx="901763" cy="1164000"/>
          </a:xfrm>
          <a:prstGeom prst="rect">
            <a:avLst/>
          </a:prstGeom>
        </p:spPr>
      </p:pic>
      <p:sp>
        <p:nvSpPr>
          <p:cNvPr id="42" name="TextBox 41">
            <a:extLst>
              <a:ext uri="{FF2B5EF4-FFF2-40B4-BE49-F238E27FC236}">
                <a16:creationId xmlns:a16="http://schemas.microsoft.com/office/drawing/2014/main" id="{ED9DB5EB-8AFD-4ECB-9154-C93DEF327F59}"/>
              </a:ext>
            </a:extLst>
          </p:cNvPr>
          <p:cNvSpPr txBox="1"/>
          <p:nvPr/>
        </p:nvSpPr>
        <p:spPr>
          <a:xfrm>
            <a:off x="10300280" y="5382375"/>
            <a:ext cx="1728192" cy="338554"/>
          </a:xfrm>
          <a:prstGeom prst="rect">
            <a:avLst/>
          </a:prstGeom>
          <a:noFill/>
        </p:spPr>
        <p:txBody>
          <a:bodyPr wrap="square" rtlCol="0">
            <a:spAutoFit/>
          </a:bodyPr>
          <a:lstStyle/>
          <a:p>
            <a:pPr algn="ctr"/>
            <a:r>
              <a:rPr lang="en-GB" sz="1600">
                <a:latin typeface="Segoe UI" panose="020B0502040204020203" pitchFamily="34" charset="0"/>
                <a:cs typeface="Segoe UI" panose="020B0502040204020203" pitchFamily="34" charset="0"/>
              </a:rPr>
              <a:t>Destinations</a:t>
            </a:r>
          </a:p>
        </p:txBody>
      </p:sp>
      <p:pic>
        <p:nvPicPr>
          <p:cNvPr id="32" name="Picture 31">
            <a:extLst>
              <a:ext uri="{FF2B5EF4-FFF2-40B4-BE49-F238E27FC236}">
                <a16:creationId xmlns:a16="http://schemas.microsoft.com/office/drawing/2014/main" id="{996BD4E0-D95A-4039-AFE6-724590CD0D71}"/>
              </a:ext>
            </a:extLst>
          </p:cNvPr>
          <p:cNvPicPr>
            <a:picLocks noChangeAspect="1"/>
          </p:cNvPicPr>
          <p:nvPr/>
        </p:nvPicPr>
        <p:blipFill>
          <a:blip r:embed="rId19"/>
          <a:stretch>
            <a:fillRect/>
          </a:stretch>
        </p:blipFill>
        <p:spPr>
          <a:xfrm>
            <a:off x="8522439" y="2766516"/>
            <a:ext cx="735952" cy="784553"/>
          </a:xfrm>
          <a:prstGeom prst="rect">
            <a:avLst/>
          </a:prstGeom>
        </p:spPr>
      </p:pic>
      <p:sp>
        <p:nvSpPr>
          <p:cNvPr id="29" name="Title 4">
            <a:extLst>
              <a:ext uri="{FF2B5EF4-FFF2-40B4-BE49-F238E27FC236}">
                <a16:creationId xmlns:a16="http://schemas.microsoft.com/office/drawing/2014/main" id="{5B0C6529-DB77-46B8-A1CB-4CF7A114B6D8}"/>
              </a:ext>
            </a:extLst>
          </p:cNvPr>
          <p:cNvSpPr>
            <a:spLocks noGrp="1"/>
          </p:cNvSpPr>
          <p:nvPr>
            <p:ph type="title"/>
          </p:nvPr>
        </p:nvSpPr>
        <p:spPr>
          <a:xfrm>
            <a:off x="1982341" y="406287"/>
            <a:ext cx="6898920" cy="609600"/>
          </a:xfrm>
        </p:spPr>
        <p:txBody>
          <a:bodyPr/>
          <a:lstStyle/>
          <a:p>
            <a:r>
              <a:rPr lang="en-US"/>
              <a:t>ADF IN AZURE</a:t>
            </a:r>
            <a:endParaRPr lang="en-GB"/>
          </a:p>
        </p:txBody>
      </p:sp>
    </p:spTree>
    <p:extLst>
      <p:ext uri="{BB962C8B-B14F-4D97-AF65-F5344CB8AC3E}">
        <p14:creationId xmlns:p14="http://schemas.microsoft.com/office/powerpoint/2010/main" val="3231351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724510E-B33F-42B5-AEA3-3E722B7F0AD6}"/>
              </a:ext>
            </a:extLst>
          </p:cNvPr>
          <p:cNvSpPr>
            <a:spLocks noGrp="1"/>
          </p:cNvSpPr>
          <p:nvPr>
            <p:ph type="title"/>
          </p:nvPr>
        </p:nvSpPr>
        <p:spPr/>
        <p:txBody>
          <a:bodyPr/>
          <a:lstStyle/>
          <a:p>
            <a:r>
              <a:rPr lang="en-GB"/>
              <a:t>Developer Tools</a:t>
            </a:r>
          </a:p>
        </p:txBody>
      </p:sp>
      <p:pic>
        <p:nvPicPr>
          <p:cNvPr id="4" name="Picture 3">
            <a:extLst>
              <a:ext uri="{FF2B5EF4-FFF2-40B4-BE49-F238E27FC236}">
                <a16:creationId xmlns:a16="http://schemas.microsoft.com/office/drawing/2014/main" id="{09EDC48F-D260-4E94-8C75-61A52A64B29E}"/>
              </a:ext>
            </a:extLst>
          </p:cNvPr>
          <p:cNvPicPr>
            <a:picLocks noChangeAspect="1"/>
          </p:cNvPicPr>
          <p:nvPr/>
        </p:nvPicPr>
        <p:blipFill>
          <a:blip r:embed="rId2"/>
          <a:stretch>
            <a:fillRect/>
          </a:stretch>
        </p:blipFill>
        <p:spPr>
          <a:xfrm>
            <a:off x="289560" y="940686"/>
            <a:ext cx="11612880" cy="4546689"/>
          </a:xfrm>
          <a:prstGeom prst="rect">
            <a:avLst/>
          </a:prstGeom>
        </p:spPr>
      </p:pic>
    </p:spTree>
    <p:extLst>
      <p:ext uri="{BB962C8B-B14F-4D97-AF65-F5344CB8AC3E}">
        <p14:creationId xmlns:p14="http://schemas.microsoft.com/office/powerpoint/2010/main" val="403580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42D1483-502D-41ED-B3E1-82CC14CF004A}"/>
              </a:ext>
            </a:extLst>
          </p:cNvPr>
          <p:cNvSpPr>
            <a:spLocks noGrp="1"/>
          </p:cNvSpPr>
          <p:nvPr>
            <p:ph type="title"/>
          </p:nvPr>
        </p:nvSpPr>
        <p:spPr/>
        <p:txBody>
          <a:bodyPr/>
          <a:lstStyle/>
          <a:p>
            <a:r>
              <a:rPr lang="en-GB"/>
              <a:t>Monitoring</a:t>
            </a:r>
          </a:p>
        </p:txBody>
      </p:sp>
      <p:pic>
        <p:nvPicPr>
          <p:cNvPr id="4" name="Picture 3">
            <a:extLst>
              <a:ext uri="{FF2B5EF4-FFF2-40B4-BE49-F238E27FC236}">
                <a16:creationId xmlns:a16="http://schemas.microsoft.com/office/drawing/2014/main" id="{081FDBDA-9D3A-420A-AA53-65AB545FCB56}"/>
              </a:ext>
            </a:extLst>
          </p:cNvPr>
          <p:cNvPicPr>
            <a:picLocks noChangeAspect="1"/>
          </p:cNvPicPr>
          <p:nvPr/>
        </p:nvPicPr>
        <p:blipFill>
          <a:blip r:embed="rId2"/>
          <a:stretch>
            <a:fillRect/>
          </a:stretch>
        </p:blipFill>
        <p:spPr>
          <a:xfrm>
            <a:off x="163928" y="817064"/>
            <a:ext cx="11577320" cy="2107880"/>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666A6C29-3781-485A-8633-2BBDBEE34D58}"/>
              </a:ext>
            </a:extLst>
          </p:cNvPr>
          <p:cNvPicPr>
            <a:picLocks noChangeAspect="1"/>
          </p:cNvPicPr>
          <p:nvPr/>
        </p:nvPicPr>
        <p:blipFill>
          <a:blip r:embed="rId3"/>
          <a:stretch>
            <a:fillRect/>
          </a:stretch>
        </p:blipFill>
        <p:spPr>
          <a:xfrm>
            <a:off x="3125573" y="2777931"/>
            <a:ext cx="8902499" cy="2843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940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709C9F-8788-4F94-A5D3-DB5915527A0B}"/>
              </a:ext>
            </a:extLst>
          </p:cNvPr>
          <p:cNvSpPr>
            <a:spLocks noGrp="1"/>
          </p:cNvSpPr>
          <p:nvPr>
            <p:ph type="title"/>
          </p:nvPr>
        </p:nvSpPr>
        <p:spPr/>
        <p:txBody>
          <a:bodyPr/>
          <a:lstStyle/>
          <a:p>
            <a:r>
              <a:rPr lang="en-US"/>
              <a:t>SSIS – Lift &amp; Shift Potential</a:t>
            </a:r>
            <a:endParaRPr lang="en-GB"/>
          </a:p>
        </p:txBody>
      </p:sp>
      <p:sp>
        <p:nvSpPr>
          <p:cNvPr id="5" name="Rectangle 4">
            <a:extLst>
              <a:ext uri="{FF2B5EF4-FFF2-40B4-BE49-F238E27FC236}">
                <a16:creationId xmlns:a16="http://schemas.microsoft.com/office/drawing/2014/main" id="{6E2EF97D-E2FF-4EBE-A1BF-F256B570C8DE}"/>
              </a:ext>
            </a:extLst>
          </p:cNvPr>
          <p:cNvSpPr/>
          <p:nvPr/>
        </p:nvSpPr>
        <p:spPr>
          <a:xfrm>
            <a:off x="2708026" y="3572758"/>
            <a:ext cx="3946774" cy="2106682"/>
          </a:xfrm>
          <a:prstGeom prst="rect">
            <a:avLst/>
          </a:prstGeom>
          <a:noFill/>
          <a:ln w="571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p>
        </p:txBody>
      </p:sp>
      <p:sp>
        <p:nvSpPr>
          <p:cNvPr id="6" name="Rectangle 5">
            <a:extLst>
              <a:ext uri="{FF2B5EF4-FFF2-40B4-BE49-F238E27FC236}">
                <a16:creationId xmlns:a16="http://schemas.microsoft.com/office/drawing/2014/main" id="{35EE1C1B-B5FC-48E3-A58C-655C4DA20D34}"/>
              </a:ext>
            </a:extLst>
          </p:cNvPr>
          <p:cNvSpPr/>
          <p:nvPr/>
        </p:nvSpPr>
        <p:spPr>
          <a:xfrm>
            <a:off x="2437995" y="2060589"/>
            <a:ext cx="4205579" cy="33978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GB" sz="2400">
                <a:solidFill>
                  <a:schemeClr val="tx1"/>
                </a:solidFill>
                <a:latin typeface="Segoe UI"/>
              </a:rPr>
              <a:t>Pipeline</a:t>
            </a:r>
          </a:p>
        </p:txBody>
      </p:sp>
      <p:sp>
        <p:nvSpPr>
          <p:cNvPr id="7" name="Rectangle 6">
            <a:extLst>
              <a:ext uri="{FF2B5EF4-FFF2-40B4-BE49-F238E27FC236}">
                <a16:creationId xmlns:a16="http://schemas.microsoft.com/office/drawing/2014/main" id="{F8E68F88-34F8-4AE1-8364-333C887EE469}"/>
              </a:ext>
            </a:extLst>
          </p:cNvPr>
          <p:cNvSpPr/>
          <p:nvPr/>
        </p:nvSpPr>
        <p:spPr>
          <a:xfrm>
            <a:off x="2708026" y="2452238"/>
            <a:ext cx="2135140" cy="339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GB" sz="2400">
                <a:solidFill>
                  <a:schemeClr val="bg1"/>
                </a:solidFill>
                <a:latin typeface="Segoe UI"/>
              </a:rPr>
              <a:t>SSIS Activity</a:t>
            </a:r>
          </a:p>
        </p:txBody>
      </p:sp>
      <p:sp>
        <p:nvSpPr>
          <p:cNvPr id="9" name="Arrow: Down 8">
            <a:extLst>
              <a:ext uri="{FF2B5EF4-FFF2-40B4-BE49-F238E27FC236}">
                <a16:creationId xmlns:a16="http://schemas.microsoft.com/office/drawing/2014/main" id="{C06023BE-6D48-4B93-BDEC-5696ABA55887}"/>
              </a:ext>
            </a:extLst>
          </p:cNvPr>
          <p:cNvSpPr/>
          <p:nvPr/>
        </p:nvSpPr>
        <p:spPr>
          <a:xfrm>
            <a:off x="3140073" y="2817677"/>
            <a:ext cx="582311" cy="115401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GB" sz="2400">
              <a:solidFill>
                <a:schemeClr val="bg2"/>
              </a:solidFill>
              <a:latin typeface="Segoe UI"/>
            </a:endParaRPr>
          </a:p>
        </p:txBody>
      </p:sp>
      <p:pic>
        <p:nvPicPr>
          <p:cNvPr id="11" name="Picture 10">
            <a:extLst>
              <a:ext uri="{FF2B5EF4-FFF2-40B4-BE49-F238E27FC236}">
                <a16:creationId xmlns:a16="http://schemas.microsoft.com/office/drawing/2014/main" id="{B327A6F0-F80B-46F7-B4D1-1AEAAD0CA64A}"/>
              </a:ext>
            </a:extLst>
          </p:cNvPr>
          <p:cNvPicPr>
            <a:picLocks noChangeAspect="1"/>
          </p:cNvPicPr>
          <p:nvPr/>
        </p:nvPicPr>
        <p:blipFill>
          <a:blip r:embed="rId2"/>
          <a:stretch>
            <a:fillRect/>
          </a:stretch>
        </p:blipFill>
        <p:spPr>
          <a:xfrm>
            <a:off x="5049626" y="3833884"/>
            <a:ext cx="1351241" cy="1259602"/>
          </a:xfrm>
          <a:prstGeom prst="rect">
            <a:avLst/>
          </a:prstGeom>
        </p:spPr>
      </p:pic>
      <p:sp>
        <p:nvSpPr>
          <p:cNvPr id="12" name="Arrow: Down 11">
            <a:extLst>
              <a:ext uri="{FF2B5EF4-FFF2-40B4-BE49-F238E27FC236}">
                <a16:creationId xmlns:a16="http://schemas.microsoft.com/office/drawing/2014/main" id="{3F752BEE-5BA5-4500-A602-CEE34CA6D6B3}"/>
              </a:ext>
            </a:extLst>
          </p:cNvPr>
          <p:cNvSpPr/>
          <p:nvPr/>
        </p:nvSpPr>
        <p:spPr>
          <a:xfrm rot="16200000">
            <a:off x="4237287" y="4156306"/>
            <a:ext cx="611617" cy="614757"/>
          </a:xfrm>
          <a:prstGeom prst="downArrow">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GB" sz="2400">
              <a:solidFill>
                <a:srgbClr val="FFFFFF"/>
              </a:solidFill>
              <a:latin typeface="Segoe UI"/>
            </a:endParaRPr>
          </a:p>
        </p:txBody>
      </p:sp>
      <p:sp>
        <p:nvSpPr>
          <p:cNvPr id="13" name="TextBox 12">
            <a:extLst>
              <a:ext uri="{FF2B5EF4-FFF2-40B4-BE49-F238E27FC236}">
                <a16:creationId xmlns:a16="http://schemas.microsoft.com/office/drawing/2014/main" id="{40052F8E-27EB-45AD-9371-0134C19873C6}"/>
              </a:ext>
            </a:extLst>
          </p:cNvPr>
          <p:cNvSpPr txBox="1"/>
          <p:nvPr/>
        </p:nvSpPr>
        <p:spPr>
          <a:xfrm>
            <a:off x="2778219" y="5076280"/>
            <a:ext cx="1527842" cy="338554"/>
          </a:xfrm>
          <a:prstGeom prst="rect">
            <a:avLst/>
          </a:prstGeom>
          <a:noFill/>
        </p:spPr>
        <p:txBody>
          <a:bodyPr wrap="square" rtlCol="0">
            <a:spAutoFit/>
          </a:bodyPr>
          <a:lstStyle/>
          <a:p>
            <a:pPr algn="ctr"/>
            <a:r>
              <a:rPr lang="en-GB" sz="1600" b="1">
                <a:latin typeface="Segoe UI" panose="020B0502040204020203" pitchFamily="34" charset="0"/>
                <a:cs typeface="Segoe UI" panose="020B0502040204020203" pitchFamily="34" charset="0"/>
              </a:rPr>
              <a:t>SSIS </a:t>
            </a:r>
            <a:r>
              <a:rPr lang="en-GB" sz="1600" b="1" err="1">
                <a:latin typeface="Segoe UI" panose="020B0502040204020203" pitchFamily="34" charset="0"/>
                <a:cs typeface="Segoe UI" panose="020B0502040204020203" pitchFamily="34" charset="0"/>
              </a:rPr>
              <a:t>Catalog</a:t>
            </a:r>
            <a:endParaRPr lang="en-GB" sz="1600" b="1">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F123AAF7-0447-485F-8FBF-716DD3FE560B}"/>
              </a:ext>
            </a:extLst>
          </p:cNvPr>
          <p:cNvSpPr txBox="1"/>
          <p:nvPr/>
        </p:nvSpPr>
        <p:spPr>
          <a:xfrm>
            <a:off x="5115732" y="5093778"/>
            <a:ext cx="1527842" cy="338554"/>
          </a:xfrm>
          <a:prstGeom prst="rect">
            <a:avLst/>
          </a:prstGeom>
          <a:noFill/>
        </p:spPr>
        <p:txBody>
          <a:bodyPr wrap="square" rtlCol="0">
            <a:spAutoFit/>
          </a:bodyPr>
          <a:lstStyle/>
          <a:p>
            <a:pPr algn="ctr"/>
            <a:r>
              <a:rPr lang="en-GB" sz="1600" b="1">
                <a:latin typeface="Segoe UI" panose="020B0502040204020203" pitchFamily="34" charset="0"/>
                <a:cs typeface="Segoe UI" panose="020B0502040204020203" pitchFamily="34" charset="0"/>
              </a:rPr>
              <a:t>SSIS IR</a:t>
            </a:r>
          </a:p>
        </p:txBody>
      </p:sp>
      <p:pic>
        <p:nvPicPr>
          <p:cNvPr id="16" name="Picture 15">
            <a:extLst>
              <a:ext uri="{FF2B5EF4-FFF2-40B4-BE49-F238E27FC236}">
                <a16:creationId xmlns:a16="http://schemas.microsoft.com/office/drawing/2014/main" id="{B6344DF5-6945-4B6F-8648-FC4EE73685D1}"/>
              </a:ext>
            </a:extLst>
          </p:cNvPr>
          <p:cNvPicPr>
            <a:picLocks noChangeAspect="1"/>
          </p:cNvPicPr>
          <p:nvPr/>
        </p:nvPicPr>
        <p:blipFill>
          <a:blip r:embed="rId3"/>
          <a:stretch>
            <a:fillRect/>
          </a:stretch>
        </p:blipFill>
        <p:spPr>
          <a:xfrm>
            <a:off x="1270000" y="1182239"/>
            <a:ext cx="1270000" cy="1270000"/>
          </a:xfrm>
          <a:prstGeom prst="rect">
            <a:avLst/>
          </a:prstGeom>
        </p:spPr>
      </p:pic>
      <p:pic>
        <p:nvPicPr>
          <p:cNvPr id="18" name="Picture 17">
            <a:extLst>
              <a:ext uri="{FF2B5EF4-FFF2-40B4-BE49-F238E27FC236}">
                <a16:creationId xmlns:a16="http://schemas.microsoft.com/office/drawing/2014/main" id="{02FED77F-794A-420A-A67C-4D8D5081ACD6}"/>
              </a:ext>
            </a:extLst>
          </p:cNvPr>
          <p:cNvPicPr>
            <a:picLocks noChangeAspect="1"/>
          </p:cNvPicPr>
          <p:nvPr/>
        </p:nvPicPr>
        <p:blipFill>
          <a:blip r:embed="rId4"/>
          <a:stretch>
            <a:fillRect/>
          </a:stretch>
        </p:blipFill>
        <p:spPr>
          <a:xfrm>
            <a:off x="3022019" y="4035133"/>
            <a:ext cx="808054" cy="1041147"/>
          </a:xfrm>
          <a:prstGeom prst="rect">
            <a:avLst/>
          </a:prstGeom>
        </p:spPr>
      </p:pic>
    </p:spTree>
    <p:extLst>
      <p:ext uri="{BB962C8B-B14F-4D97-AF65-F5344CB8AC3E}">
        <p14:creationId xmlns:p14="http://schemas.microsoft.com/office/powerpoint/2010/main" val="248384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4B1D-F6EC-4C53-900C-D1C038839A1F}"/>
              </a:ext>
            </a:extLst>
          </p:cNvPr>
          <p:cNvSpPr>
            <a:spLocks noGrp="1"/>
          </p:cNvSpPr>
          <p:nvPr>
            <p:ph type="title"/>
          </p:nvPr>
        </p:nvSpPr>
        <p:spPr/>
        <p:txBody>
          <a:bodyPr/>
          <a:lstStyle/>
          <a:p>
            <a:r>
              <a:rPr lang="en-US"/>
              <a:t>Use the Flexibility of Data Factory</a:t>
            </a:r>
            <a:endParaRPr lang="en-GB"/>
          </a:p>
        </p:txBody>
      </p:sp>
      <p:sp>
        <p:nvSpPr>
          <p:cNvPr id="3" name="Rectangle 2">
            <a:extLst>
              <a:ext uri="{FF2B5EF4-FFF2-40B4-BE49-F238E27FC236}">
                <a16:creationId xmlns:a16="http://schemas.microsoft.com/office/drawing/2014/main" id="{5E323C72-9C2A-49DD-B17F-B17B2B25ECD5}"/>
              </a:ext>
            </a:extLst>
          </p:cNvPr>
          <p:cNvSpPr/>
          <p:nvPr/>
        </p:nvSpPr>
        <p:spPr>
          <a:xfrm>
            <a:off x="908504" y="2013104"/>
            <a:ext cx="7900216" cy="3411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GB" b="1">
                <a:solidFill>
                  <a:srgbClr val="002060"/>
                </a:solidFill>
                <a:latin typeface="Segoe UI"/>
              </a:rPr>
              <a:t>Pipeline</a:t>
            </a:r>
          </a:p>
        </p:txBody>
      </p:sp>
      <p:sp>
        <p:nvSpPr>
          <p:cNvPr id="4" name="Rectangle 3">
            <a:extLst>
              <a:ext uri="{FF2B5EF4-FFF2-40B4-BE49-F238E27FC236}">
                <a16:creationId xmlns:a16="http://schemas.microsoft.com/office/drawing/2014/main" id="{0DF2C188-F273-4390-AAA5-64F9682DE703}"/>
              </a:ext>
            </a:extLst>
          </p:cNvPr>
          <p:cNvSpPr/>
          <p:nvPr/>
        </p:nvSpPr>
        <p:spPr>
          <a:xfrm>
            <a:off x="5533099" y="2404754"/>
            <a:ext cx="2676603" cy="3411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GB" err="1">
                <a:solidFill>
                  <a:schemeClr val="bg1"/>
                </a:solidFill>
                <a:latin typeface="Segoe UI"/>
              </a:rPr>
              <a:t>ForEach</a:t>
            </a:r>
            <a:r>
              <a:rPr lang="en-GB">
                <a:solidFill>
                  <a:schemeClr val="bg1"/>
                </a:solidFill>
                <a:latin typeface="Segoe UI"/>
              </a:rPr>
              <a:t> Activity</a:t>
            </a:r>
          </a:p>
        </p:txBody>
      </p:sp>
      <p:sp>
        <p:nvSpPr>
          <p:cNvPr id="6" name="Rectangle 5">
            <a:extLst>
              <a:ext uri="{FF2B5EF4-FFF2-40B4-BE49-F238E27FC236}">
                <a16:creationId xmlns:a16="http://schemas.microsoft.com/office/drawing/2014/main" id="{EC490733-A726-403C-AD3D-FD77DBB09D32}"/>
              </a:ext>
            </a:extLst>
          </p:cNvPr>
          <p:cNvSpPr/>
          <p:nvPr/>
        </p:nvSpPr>
        <p:spPr>
          <a:xfrm>
            <a:off x="2603602" y="2404754"/>
            <a:ext cx="2387240" cy="3411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GB">
                <a:solidFill>
                  <a:schemeClr val="bg1"/>
                </a:solidFill>
                <a:latin typeface="Segoe UI"/>
              </a:rPr>
              <a:t>Lookup Activity</a:t>
            </a:r>
          </a:p>
        </p:txBody>
      </p:sp>
      <p:sp>
        <p:nvSpPr>
          <p:cNvPr id="7" name="Arrow: Down 6">
            <a:extLst>
              <a:ext uri="{FF2B5EF4-FFF2-40B4-BE49-F238E27FC236}">
                <a16:creationId xmlns:a16="http://schemas.microsoft.com/office/drawing/2014/main" id="{52B83C12-91CC-4418-88DF-AE0B09ED49C9}"/>
              </a:ext>
            </a:extLst>
          </p:cNvPr>
          <p:cNvSpPr/>
          <p:nvPr/>
        </p:nvSpPr>
        <p:spPr>
          <a:xfrm>
            <a:off x="3116971" y="2774950"/>
            <a:ext cx="361703" cy="115856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GB">
              <a:solidFill>
                <a:schemeClr val="bg2"/>
              </a:solidFill>
              <a:latin typeface="Segoe UI"/>
            </a:endParaRPr>
          </a:p>
        </p:txBody>
      </p:sp>
      <p:sp>
        <p:nvSpPr>
          <p:cNvPr id="8" name="Rectangle 7">
            <a:extLst>
              <a:ext uri="{FF2B5EF4-FFF2-40B4-BE49-F238E27FC236}">
                <a16:creationId xmlns:a16="http://schemas.microsoft.com/office/drawing/2014/main" id="{A5454244-F3BC-49A4-8BE4-1D008E2A48BE}"/>
              </a:ext>
            </a:extLst>
          </p:cNvPr>
          <p:cNvSpPr/>
          <p:nvPr/>
        </p:nvSpPr>
        <p:spPr>
          <a:xfrm>
            <a:off x="3457209" y="2843174"/>
            <a:ext cx="1755768" cy="923330"/>
          </a:xfrm>
          <a:prstGeom prst="rect">
            <a:avLst/>
          </a:prstGeom>
        </p:spPr>
        <p:txBody>
          <a:bodyPr wrap="square">
            <a:spAutoFit/>
          </a:bodyPr>
          <a:lstStyle/>
          <a:p>
            <a:r>
              <a:rPr lang="en-GB" b="1">
                <a:latin typeface="Segoe UI"/>
              </a:rPr>
              <a:t>select * </a:t>
            </a:r>
          </a:p>
          <a:p>
            <a:r>
              <a:rPr lang="en-GB" b="1">
                <a:latin typeface="Segoe UI"/>
              </a:rPr>
              <a:t>from </a:t>
            </a:r>
            <a:r>
              <a:rPr lang="en-GB" b="1" err="1">
                <a:latin typeface="Segoe UI"/>
              </a:rPr>
              <a:t>sys.tables</a:t>
            </a:r>
            <a:endParaRPr lang="en-GB" b="1"/>
          </a:p>
        </p:txBody>
      </p:sp>
      <p:sp>
        <p:nvSpPr>
          <p:cNvPr id="10" name="Rectangle 9">
            <a:extLst>
              <a:ext uri="{FF2B5EF4-FFF2-40B4-BE49-F238E27FC236}">
                <a16:creationId xmlns:a16="http://schemas.microsoft.com/office/drawing/2014/main" id="{3EACF892-2678-4C26-8D4C-997876B6CFAD}"/>
              </a:ext>
            </a:extLst>
          </p:cNvPr>
          <p:cNvSpPr/>
          <p:nvPr/>
        </p:nvSpPr>
        <p:spPr>
          <a:xfrm>
            <a:off x="7446931" y="3213850"/>
            <a:ext cx="2789347" cy="3411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GB" b="1">
                <a:solidFill>
                  <a:srgbClr val="002060"/>
                </a:solidFill>
                <a:latin typeface="Segoe UI"/>
              </a:rPr>
              <a:t>Copy Table 1</a:t>
            </a:r>
          </a:p>
        </p:txBody>
      </p:sp>
      <p:sp>
        <p:nvSpPr>
          <p:cNvPr id="12" name="Rectangle 11">
            <a:extLst>
              <a:ext uri="{FF2B5EF4-FFF2-40B4-BE49-F238E27FC236}">
                <a16:creationId xmlns:a16="http://schemas.microsoft.com/office/drawing/2014/main" id="{CE3B84A5-AF2A-478D-99D8-5446E224E8B0}"/>
              </a:ext>
            </a:extLst>
          </p:cNvPr>
          <p:cNvSpPr/>
          <p:nvPr/>
        </p:nvSpPr>
        <p:spPr>
          <a:xfrm>
            <a:off x="7457440" y="3840467"/>
            <a:ext cx="2789347" cy="3411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GB" b="1">
                <a:solidFill>
                  <a:srgbClr val="002060"/>
                </a:solidFill>
                <a:latin typeface="Segoe UI"/>
              </a:rPr>
              <a:t>Copy Table 2</a:t>
            </a:r>
          </a:p>
        </p:txBody>
      </p:sp>
      <p:sp>
        <p:nvSpPr>
          <p:cNvPr id="14" name="Rectangle 13">
            <a:extLst>
              <a:ext uri="{FF2B5EF4-FFF2-40B4-BE49-F238E27FC236}">
                <a16:creationId xmlns:a16="http://schemas.microsoft.com/office/drawing/2014/main" id="{B1D882BE-5C39-4879-8968-108701DB0032}"/>
              </a:ext>
            </a:extLst>
          </p:cNvPr>
          <p:cNvSpPr/>
          <p:nvPr/>
        </p:nvSpPr>
        <p:spPr>
          <a:xfrm>
            <a:off x="7480214" y="4504870"/>
            <a:ext cx="2789347" cy="3411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r>
              <a:rPr lang="en-GB" b="1">
                <a:solidFill>
                  <a:srgbClr val="002060"/>
                </a:solidFill>
                <a:latin typeface="Segoe UI"/>
              </a:rPr>
              <a:t>Copy Table 3</a:t>
            </a:r>
          </a:p>
        </p:txBody>
      </p:sp>
      <p:pic>
        <p:nvPicPr>
          <p:cNvPr id="19" name="Picture 18">
            <a:extLst>
              <a:ext uri="{FF2B5EF4-FFF2-40B4-BE49-F238E27FC236}">
                <a16:creationId xmlns:a16="http://schemas.microsoft.com/office/drawing/2014/main" id="{806C261C-BB8A-4147-B72E-85F4665E95AC}"/>
              </a:ext>
            </a:extLst>
          </p:cNvPr>
          <p:cNvPicPr>
            <a:picLocks noChangeAspect="1"/>
          </p:cNvPicPr>
          <p:nvPr/>
        </p:nvPicPr>
        <p:blipFill>
          <a:blip r:embed="rId2"/>
          <a:stretch>
            <a:fillRect/>
          </a:stretch>
        </p:blipFill>
        <p:spPr>
          <a:xfrm>
            <a:off x="427474" y="1177119"/>
            <a:ext cx="1270000" cy="1270000"/>
          </a:xfrm>
          <a:prstGeom prst="rect">
            <a:avLst/>
          </a:prstGeom>
        </p:spPr>
      </p:pic>
      <p:pic>
        <p:nvPicPr>
          <p:cNvPr id="20" name="Picture 19">
            <a:extLst>
              <a:ext uri="{FF2B5EF4-FFF2-40B4-BE49-F238E27FC236}">
                <a16:creationId xmlns:a16="http://schemas.microsoft.com/office/drawing/2014/main" id="{9FECCCC6-F5A2-4F10-A5BE-12B2ADE03FB7}"/>
              </a:ext>
            </a:extLst>
          </p:cNvPr>
          <p:cNvPicPr>
            <a:picLocks noChangeAspect="1"/>
          </p:cNvPicPr>
          <p:nvPr/>
        </p:nvPicPr>
        <p:blipFill>
          <a:blip r:embed="rId3"/>
          <a:stretch>
            <a:fillRect/>
          </a:stretch>
        </p:blipFill>
        <p:spPr>
          <a:xfrm>
            <a:off x="2754304" y="3973817"/>
            <a:ext cx="1042918" cy="1343760"/>
          </a:xfrm>
          <a:prstGeom prst="rect">
            <a:avLst/>
          </a:prstGeom>
        </p:spPr>
      </p:pic>
      <p:pic>
        <p:nvPicPr>
          <p:cNvPr id="21" name="Picture 20">
            <a:extLst>
              <a:ext uri="{FF2B5EF4-FFF2-40B4-BE49-F238E27FC236}">
                <a16:creationId xmlns:a16="http://schemas.microsoft.com/office/drawing/2014/main" id="{D3687739-F6FB-47A8-B7D2-EFA8D7683225}"/>
              </a:ext>
            </a:extLst>
          </p:cNvPr>
          <p:cNvPicPr>
            <a:picLocks noChangeAspect="1"/>
          </p:cNvPicPr>
          <p:nvPr/>
        </p:nvPicPr>
        <p:blipFill>
          <a:blip r:embed="rId2"/>
          <a:stretch>
            <a:fillRect/>
          </a:stretch>
        </p:blipFill>
        <p:spPr>
          <a:xfrm>
            <a:off x="6670857" y="2740148"/>
            <a:ext cx="907373" cy="907373"/>
          </a:xfrm>
          <a:prstGeom prst="rect">
            <a:avLst/>
          </a:prstGeom>
        </p:spPr>
      </p:pic>
      <p:pic>
        <p:nvPicPr>
          <p:cNvPr id="22" name="Picture 21">
            <a:extLst>
              <a:ext uri="{FF2B5EF4-FFF2-40B4-BE49-F238E27FC236}">
                <a16:creationId xmlns:a16="http://schemas.microsoft.com/office/drawing/2014/main" id="{FD1A6D09-4EA9-4E67-B837-A42DFDE9B060}"/>
              </a:ext>
            </a:extLst>
          </p:cNvPr>
          <p:cNvPicPr>
            <a:picLocks noChangeAspect="1"/>
          </p:cNvPicPr>
          <p:nvPr/>
        </p:nvPicPr>
        <p:blipFill>
          <a:blip r:embed="rId2"/>
          <a:stretch>
            <a:fillRect/>
          </a:stretch>
        </p:blipFill>
        <p:spPr>
          <a:xfrm>
            <a:off x="6656754" y="3383386"/>
            <a:ext cx="907373" cy="907373"/>
          </a:xfrm>
          <a:prstGeom prst="rect">
            <a:avLst/>
          </a:prstGeom>
        </p:spPr>
      </p:pic>
      <p:pic>
        <p:nvPicPr>
          <p:cNvPr id="23" name="Picture 22">
            <a:extLst>
              <a:ext uri="{FF2B5EF4-FFF2-40B4-BE49-F238E27FC236}">
                <a16:creationId xmlns:a16="http://schemas.microsoft.com/office/drawing/2014/main" id="{44971211-CF10-4251-AC60-59D558938BAA}"/>
              </a:ext>
            </a:extLst>
          </p:cNvPr>
          <p:cNvPicPr>
            <a:picLocks noChangeAspect="1"/>
          </p:cNvPicPr>
          <p:nvPr/>
        </p:nvPicPr>
        <p:blipFill>
          <a:blip r:embed="rId2"/>
          <a:stretch>
            <a:fillRect/>
          </a:stretch>
        </p:blipFill>
        <p:spPr>
          <a:xfrm>
            <a:off x="6670857" y="4089983"/>
            <a:ext cx="907373" cy="907373"/>
          </a:xfrm>
          <a:prstGeom prst="rect">
            <a:avLst/>
          </a:prstGeom>
        </p:spPr>
      </p:pic>
      <p:sp>
        <p:nvSpPr>
          <p:cNvPr id="16" name="Arrow: Down 15">
            <a:extLst>
              <a:ext uri="{FF2B5EF4-FFF2-40B4-BE49-F238E27FC236}">
                <a16:creationId xmlns:a16="http://schemas.microsoft.com/office/drawing/2014/main" id="{5DA43073-CD3E-4F30-9727-7EA279A275A2}"/>
              </a:ext>
            </a:extLst>
          </p:cNvPr>
          <p:cNvSpPr/>
          <p:nvPr/>
        </p:nvSpPr>
        <p:spPr>
          <a:xfrm rot="16200000">
            <a:off x="5970886" y="3449078"/>
            <a:ext cx="614029" cy="102608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GB">
              <a:solidFill>
                <a:schemeClr val="bg2"/>
              </a:solidFill>
              <a:latin typeface="Segoe UI"/>
            </a:endParaRPr>
          </a:p>
        </p:txBody>
      </p:sp>
      <p:sp>
        <p:nvSpPr>
          <p:cNvPr id="17" name="Arrow: Down 16">
            <a:extLst>
              <a:ext uri="{FF2B5EF4-FFF2-40B4-BE49-F238E27FC236}">
                <a16:creationId xmlns:a16="http://schemas.microsoft.com/office/drawing/2014/main" id="{1BC86F8F-3D9C-43F4-99CD-0B0C28E78F07}"/>
              </a:ext>
            </a:extLst>
          </p:cNvPr>
          <p:cNvSpPr/>
          <p:nvPr/>
        </p:nvSpPr>
        <p:spPr>
          <a:xfrm rot="16200000">
            <a:off x="5970886" y="4106359"/>
            <a:ext cx="614029" cy="102608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GB">
              <a:solidFill>
                <a:schemeClr val="bg2"/>
              </a:solidFill>
              <a:latin typeface="Segoe UI"/>
            </a:endParaRPr>
          </a:p>
        </p:txBody>
      </p:sp>
      <p:sp>
        <p:nvSpPr>
          <p:cNvPr id="18" name="Arrow: Down 17">
            <a:extLst>
              <a:ext uri="{FF2B5EF4-FFF2-40B4-BE49-F238E27FC236}">
                <a16:creationId xmlns:a16="http://schemas.microsoft.com/office/drawing/2014/main" id="{2BFCA476-3B59-463F-99F0-1ED5C5AE795B}"/>
              </a:ext>
            </a:extLst>
          </p:cNvPr>
          <p:cNvSpPr/>
          <p:nvPr/>
        </p:nvSpPr>
        <p:spPr>
          <a:xfrm rot="16200000">
            <a:off x="5970886" y="2791798"/>
            <a:ext cx="614029" cy="1026083"/>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defRPr/>
            </a:pPr>
            <a:endParaRPr lang="en-GB">
              <a:solidFill>
                <a:schemeClr val="bg2"/>
              </a:solidFill>
              <a:latin typeface="Segoe UI"/>
            </a:endParaRPr>
          </a:p>
        </p:txBody>
      </p:sp>
    </p:spTree>
    <p:extLst>
      <p:ext uri="{BB962C8B-B14F-4D97-AF65-F5344CB8AC3E}">
        <p14:creationId xmlns:p14="http://schemas.microsoft.com/office/powerpoint/2010/main" val="15434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text, outdoor&#10;&#10;Description automatically generated">
            <a:extLst>
              <a:ext uri="{FF2B5EF4-FFF2-40B4-BE49-F238E27FC236}">
                <a16:creationId xmlns:a16="http://schemas.microsoft.com/office/drawing/2014/main" id="{F58F9828-23D3-4662-8769-F54E30872EBE}"/>
              </a:ext>
            </a:extLst>
          </p:cNvPr>
          <p:cNvPicPr>
            <a:picLocks noChangeAspect="1"/>
          </p:cNvPicPr>
          <p:nvPr/>
        </p:nvPicPr>
        <p:blipFill>
          <a:blip r:embed="rId3"/>
          <a:stretch>
            <a:fillRect/>
          </a:stretch>
        </p:blipFill>
        <p:spPr>
          <a:xfrm>
            <a:off x="843497" y="222773"/>
            <a:ext cx="8528822" cy="6416669"/>
          </a:xfrm>
          <a:prstGeom prst="rect">
            <a:avLst/>
          </a:prstGeom>
        </p:spPr>
      </p:pic>
    </p:spTree>
    <p:extLst>
      <p:ext uri="{BB962C8B-B14F-4D97-AF65-F5344CB8AC3E}">
        <p14:creationId xmlns:p14="http://schemas.microsoft.com/office/powerpoint/2010/main" val="235000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7F6C3-3922-4E86-A3C8-B89AB198326D}"/>
              </a:ext>
            </a:extLst>
          </p:cNvPr>
          <p:cNvSpPr>
            <a:spLocks noGrp="1"/>
          </p:cNvSpPr>
          <p:nvPr>
            <p:ph type="title"/>
          </p:nvPr>
        </p:nvSpPr>
        <p:spPr/>
        <p:txBody>
          <a:bodyPr/>
          <a:lstStyle/>
          <a:p>
            <a:r>
              <a:rPr lang="en-US"/>
              <a:t>Data Factory Recap</a:t>
            </a:r>
            <a:endParaRPr lang="en-GB"/>
          </a:p>
        </p:txBody>
      </p:sp>
      <p:pic>
        <p:nvPicPr>
          <p:cNvPr id="3" name="Picture 2">
            <a:extLst>
              <a:ext uri="{FF2B5EF4-FFF2-40B4-BE49-F238E27FC236}">
                <a16:creationId xmlns:a16="http://schemas.microsoft.com/office/drawing/2014/main" id="{D81F31B5-3964-43D0-8C2B-E79DB93BA72A}"/>
              </a:ext>
            </a:extLst>
          </p:cNvPr>
          <p:cNvPicPr>
            <a:picLocks noChangeAspect="1"/>
          </p:cNvPicPr>
          <p:nvPr/>
        </p:nvPicPr>
        <p:blipFill>
          <a:blip r:embed="rId2"/>
          <a:stretch>
            <a:fillRect/>
          </a:stretch>
        </p:blipFill>
        <p:spPr>
          <a:xfrm>
            <a:off x="225624" y="1136479"/>
            <a:ext cx="1677154" cy="1677154"/>
          </a:xfrm>
          <a:prstGeom prst="rect">
            <a:avLst/>
          </a:prstGeom>
        </p:spPr>
      </p:pic>
      <p:sp>
        <p:nvSpPr>
          <p:cNvPr id="4" name="Text Placeholder 3">
            <a:extLst>
              <a:ext uri="{FF2B5EF4-FFF2-40B4-BE49-F238E27FC236}">
                <a16:creationId xmlns:a16="http://schemas.microsoft.com/office/drawing/2014/main" id="{580A3BC7-C090-46BC-B106-232FDC80F82C}"/>
              </a:ext>
            </a:extLst>
          </p:cNvPr>
          <p:cNvSpPr txBox="1">
            <a:spLocks/>
          </p:cNvSpPr>
          <p:nvPr/>
        </p:nvSpPr>
        <p:spPr>
          <a:xfrm>
            <a:off x="2250610" y="1136479"/>
            <a:ext cx="7269310" cy="2292521"/>
          </a:xfrm>
          <a:prstGeom prst="rect">
            <a:avLst/>
          </a:prstGeom>
        </p:spPr>
        <p:txBody>
          <a:bodyPr/>
          <a:lstStyle>
            <a:lvl1pPr marL="336145" indent="-336145" algn="l" defTabSz="896386" rtl="0" eaLnBrk="1" latinLnBrk="0" hangingPunct="1">
              <a:spcBef>
                <a:spcPct val="20000"/>
              </a:spcBef>
              <a:buFont typeface="Arial" pitchFamily="34" charset="0"/>
              <a:buChar char="•"/>
              <a:defRPr sz="3137" kern="1200">
                <a:solidFill>
                  <a:schemeClr val="tx1"/>
                </a:solidFill>
                <a:latin typeface="+mn-lt"/>
                <a:ea typeface="+mn-ea"/>
                <a:cs typeface="+mn-cs"/>
              </a:defRPr>
            </a:lvl1pPr>
            <a:lvl2pPr marL="728314" indent="-280121" algn="l" defTabSz="896386" rtl="0" eaLnBrk="1" latinLnBrk="0" hangingPunct="1">
              <a:spcBef>
                <a:spcPct val="20000"/>
              </a:spcBef>
              <a:buFont typeface="Arial" pitchFamily="34" charset="0"/>
              <a:buChar char="–"/>
              <a:defRPr sz="2745" kern="1200">
                <a:solidFill>
                  <a:schemeClr val="tx1"/>
                </a:solidFill>
                <a:latin typeface="+mn-lt"/>
                <a:ea typeface="+mn-ea"/>
                <a:cs typeface="+mn-cs"/>
              </a:defRPr>
            </a:lvl2pPr>
            <a:lvl3pPr marL="1120483" indent="-224097" algn="l" defTabSz="896386" rtl="0" eaLnBrk="1" latinLnBrk="0" hangingPunct="1">
              <a:spcBef>
                <a:spcPct val="20000"/>
              </a:spcBef>
              <a:buFont typeface="Arial" pitchFamily="34" charset="0"/>
              <a:buChar char="•"/>
              <a:defRPr sz="2353" kern="1200">
                <a:solidFill>
                  <a:schemeClr val="tx1"/>
                </a:solidFill>
                <a:latin typeface="+mn-lt"/>
                <a:ea typeface="+mn-ea"/>
                <a:cs typeface="+mn-cs"/>
              </a:defRPr>
            </a:lvl3pPr>
            <a:lvl4pPr marL="156867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4pPr>
            <a:lvl5pPr marL="201686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5pPr>
            <a:lvl6pPr marL="246506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3256"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1449"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9642" indent="-224097" algn="l" defTabSz="896386"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t>Orchestrates all data workflows in Azure</a:t>
            </a:r>
          </a:p>
          <a:p>
            <a:r>
              <a:rPr lang="en-US"/>
              <a:t>Best method of onboarding data to Azure</a:t>
            </a:r>
          </a:p>
          <a:p>
            <a:r>
              <a:rPr lang="en-US"/>
              <a:t>Use parameters, forEach and child executions</a:t>
            </a:r>
          </a:p>
          <a:p>
            <a:endParaRPr lang="en-GB"/>
          </a:p>
        </p:txBody>
      </p:sp>
      <p:grpSp>
        <p:nvGrpSpPr>
          <p:cNvPr id="14" name="Group 13">
            <a:extLst>
              <a:ext uri="{FF2B5EF4-FFF2-40B4-BE49-F238E27FC236}">
                <a16:creationId xmlns:a16="http://schemas.microsoft.com/office/drawing/2014/main" id="{7E830B66-6060-4172-8F12-3BDD33137408}"/>
              </a:ext>
            </a:extLst>
          </p:cNvPr>
          <p:cNvGrpSpPr/>
          <p:nvPr/>
        </p:nvGrpSpPr>
        <p:grpSpPr>
          <a:xfrm>
            <a:off x="8910320" y="1975056"/>
            <a:ext cx="2906873" cy="4640884"/>
            <a:chOff x="8290560" y="2653996"/>
            <a:chExt cx="2906873" cy="4000241"/>
          </a:xfrm>
        </p:grpSpPr>
        <p:grpSp>
          <p:nvGrpSpPr>
            <p:cNvPr id="5" name="Group 4">
              <a:extLst>
                <a:ext uri="{FF2B5EF4-FFF2-40B4-BE49-F238E27FC236}">
                  <a16:creationId xmlns:a16="http://schemas.microsoft.com/office/drawing/2014/main" id="{5708FC35-4135-42E1-9786-F1DAB228A3AF}"/>
                </a:ext>
              </a:extLst>
            </p:cNvPr>
            <p:cNvGrpSpPr/>
            <p:nvPr/>
          </p:nvGrpSpPr>
          <p:grpSpPr>
            <a:xfrm>
              <a:off x="8290560" y="2653996"/>
              <a:ext cx="2906873" cy="4000241"/>
              <a:chOff x="5095875" y="329774"/>
              <a:chExt cx="3476625" cy="3994576"/>
            </a:xfrm>
          </p:grpSpPr>
          <p:sp>
            <p:nvSpPr>
              <p:cNvPr id="6" name="Rectangle: Rounded Corners 5">
                <a:extLst>
                  <a:ext uri="{FF2B5EF4-FFF2-40B4-BE49-F238E27FC236}">
                    <a16:creationId xmlns:a16="http://schemas.microsoft.com/office/drawing/2014/main" id="{9B624EE1-1EAA-4A6B-8864-20815F177890}"/>
                  </a:ext>
                </a:extLst>
              </p:cNvPr>
              <p:cNvSpPr/>
              <p:nvPr/>
            </p:nvSpPr>
            <p:spPr>
              <a:xfrm>
                <a:off x="5095875" y="704302"/>
                <a:ext cx="3476625" cy="3620048"/>
              </a:xfrm>
              <a:prstGeom prst="roundRect">
                <a:avLst>
                  <a:gd name="adj" fmla="val 461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7" name="Rectangle: Rounded Corners 6">
                <a:extLst>
                  <a:ext uri="{FF2B5EF4-FFF2-40B4-BE49-F238E27FC236}">
                    <a16:creationId xmlns:a16="http://schemas.microsoft.com/office/drawing/2014/main" id="{80627652-B59A-4A92-9E05-448606C00FD1}"/>
                  </a:ext>
                </a:extLst>
              </p:cNvPr>
              <p:cNvSpPr/>
              <p:nvPr/>
            </p:nvSpPr>
            <p:spPr>
              <a:xfrm>
                <a:off x="5253038" y="866501"/>
                <a:ext cx="3162299" cy="3295650"/>
              </a:xfrm>
              <a:prstGeom prst="roundRect">
                <a:avLst>
                  <a:gd name="adj" fmla="val 461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8" name="Rectangle 7">
                <a:extLst>
                  <a:ext uri="{FF2B5EF4-FFF2-40B4-BE49-F238E27FC236}">
                    <a16:creationId xmlns:a16="http://schemas.microsoft.com/office/drawing/2014/main" id="{6FC54A6D-C554-4A9C-9C40-7724CD5A5842}"/>
                  </a:ext>
                </a:extLst>
              </p:cNvPr>
              <p:cNvSpPr/>
              <p:nvPr/>
            </p:nvSpPr>
            <p:spPr>
              <a:xfrm>
                <a:off x="5862638" y="595313"/>
                <a:ext cx="2057400" cy="38603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Oval 8">
                <a:extLst>
                  <a:ext uri="{FF2B5EF4-FFF2-40B4-BE49-F238E27FC236}">
                    <a16:creationId xmlns:a16="http://schemas.microsoft.com/office/drawing/2014/main" id="{7111C8B6-1448-4172-9AD0-50B487C9A3D0}"/>
                  </a:ext>
                </a:extLst>
              </p:cNvPr>
              <p:cNvSpPr/>
              <p:nvPr/>
            </p:nvSpPr>
            <p:spPr>
              <a:xfrm>
                <a:off x="6472238" y="329774"/>
                <a:ext cx="838200" cy="635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0" name="Rectangle 9">
                <a:extLst>
                  <a:ext uri="{FF2B5EF4-FFF2-40B4-BE49-F238E27FC236}">
                    <a16:creationId xmlns:a16="http://schemas.microsoft.com/office/drawing/2014/main" id="{37BBB7D1-B5B7-436E-BB18-554BC2537315}"/>
                  </a:ext>
                </a:extLst>
              </p:cNvPr>
              <p:cNvSpPr/>
              <p:nvPr/>
            </p:nvSpPr>
            <p:spPr>
              <a:xfrm>
                <a:off x="5862638" y="761589"/>
                <a:ext cx="2057400" cy="209824"/>
              </a:xfrm>
              <a:prstGeom prst="rect">
                <a:avLst/>
              </a:prstGeom>
              <a:solidFill>
                <a:srgbClr val="FFD4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1" name="Oval 10">
                <a:extLst>
                  <a:ext uri="{FF2B5EF4-FFF2-40B4-BE49-F238E27FC236}">
                    <a16:creationId xmlns:a16="http://schemas.microsoft.com/office/drawing/2014/main" id="{1560AFF0-591A-421C-A6F0-E90178F528A8}"/>
                  </a:ext>
                </a:extLst>
              </p:cNvPr>
              <p:cNvSpPr/>
              <p:nvPr/>
            </p:nvSpPr>
            <p:spPr>
              <a:xfrm>
                <a:off x="6696075" y="465028"/>
                <a:ext cx="390525" cy="2615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sp>
          <p:nvSpPr>
            <p:cNvPr id="12" name="Content Placeholder 3">
              <a:extLst>
                <a:ext uri="{FF2B5EF4-FFF2-40B4-BE49-F238E27FC236}">
                  <a16:creationId xmlns:a16="http://schemas.microsoft.com/office/drawing/2014/main" id="{AB01517F-338E-4E03-9765-BFFA05D7A6C9}"/>
                </a:ext>
              </a:extLst>
            </p:cNvPr>
            <p:cNvSpPr txBox="1">
              <a:spLocks/>
            </p:cNvSpPr>
            <p:nvPr/>
          </p:nvSpPr>
          <p:spPr>
            <a:xfrm>
              <a:off x="8413313" y="3488197"/>
              <a:ext cx="2784120" cy="3166040"/>
            </a:xfrm>
            <a:prstGeom prst="rect">
              <a:avLst/>
            </a:prstGeom>
          </p:spPr>
          <p:txBody>
            <a:bodyPr anchor="t">
              <a:noAutofit/>
            </a:bodyPr>
            <a:lstStyle>
              <a:lvl1pPr marL="0" indent="0" algn="l" defTabSz="914400" rtl="0" eaLnBrk="1" latinLnBrk="0" hangingPunct="1">
                <a:spcBef>
                  <a:spcPct val="20000"/>
                </a:spcBef>
                <a:buClr>
                  <a:schemeClr val="accent3"/>
                </a:buClr>
                <a:buFont typeface="Arial"/>
                <a:buNone/>
                <a:defRPr sz="2400" b="0" i="0" kern="1200">
                  <a:solidFill>
                    <a:schemeClr val="tx1"/>
                  </a:solidFill>
                  <a:latin typeface="Segoe UI Semilight" panose="020B0402040204020203" pitchFamily="34" charset="0"/>
                  <a:ea typeface="+mn-ea"/>
                  <a:cs typeface="Segoe UI Semilight" panose="020B0402040204020203" pitchFamily="34" charset="0"/>
                </a:defRPr>
              </a:lvl1pPr>
              <a:lvl2pPr marL="342900" indent="-342900" algn="l" defTabSz="914400" rtl="0" eaLnBrk="1" latinLnBrk="0" hangingPunct="1">
                <a:spcBef>
                  <a:spcPct val="20000"/>
                </a:spcBef>
                <a:buClr>
                  <a:schemeClr val="accent3"/>
                </a:buClr>
                <a:buFont typeface="Arial"/>
                <a:buChar char="•"/>
                <a:defRPr lang="en-US" sz="2000" b="0" i="0" kern="1200" dirty="0" smtClean="0">
                  <a:solidFill>
                    <a:schemeClr val="tx1"/>
                  </a:solidFill>
                  <a:latin typeface="Segoe UI Semilight" panose="020B0402040204020203" pitchFamily="34" charset="0"/>
                  <a:ea typeface="+mn-ea"/>
                  <a:cs typeface="Segoe UI Semilight" panose="020B0402040204020203" pitchFamily="34" charset="0"/>
                </a:defRPr>
              </a:lvl2pPr>
              <a:lvl3pPr marL="638175"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3pPr>
              <a:lvl4pPr marL="922338" indent="-342900" algn="l" defTabSz="914400" rtl="0" eaLnBrk="1" latinLnBrk="0" hangingPunct="1">
                <a:spcBef>
                  <a:spcPct val="20000"/>
                </a:spcBef>
                <a:buClr>
                  <a:schemeClr val="accent3"/>
                </a:buClr>
                <a:buFont typeface="Arial"/>
                <a:buChar char="•"/>
                <a:defRPr lang="en-US" sz="1800" b="0" i="0" kern="1200" dirty="0" smtClean="0">
                  <a:solidFill>
                    <a:schemeClr val="tx1"/>
                  </a:solidFill>
                  <a:latin typeface="Segoe UI Semilight" panose="020B0402040204020203" pitchFamily="34" charset="0"/>
                  <a:ea typeface="+mn-ea"/>
                  <a:cs typeface="Segoe UI Semilight" panose="020B0402040204020203" pitchFamily="34" charset="0"/>
                </a:defRPr>
              </a:lvl4pPr>
              <a:lvl5pPr marL="1189038" indent="-342900" algn="l" defTabSz="914400" rtl="0" eaLnBrk="1" latinLnBrk="0" hangingPunct="1">
                <a:spcBef>
                  <a:spcPct val="20000"/>
                </a:spcBef>
                <a:buClr>
                  <a:schemeClr val="accent3"/>
                </a:buClr>
                <a:buFont typeface="Arial"/>
                <a:buChar char="•"/>
                <a:defRPr lang="en-US" sz="1800" b="0" i="0" kern="1200" dirty="0">
                  <a:solidFill>
                    <a:schemeClr val="tx1"/>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a:latin typeface="Bebas"/>
                </a:rPr>
                <a:t>Low Dev Effort</a:t>
              </a:r>
            </a:p>
            <a:p>
              <a:pPr marL="285750" indent="-285750">
                <a:buFont typeface="Arial" panose="020B0604020202020204" pitchFamily="34" charset="0"/>
                <a:buChar char="•"/>
              </a:pPr>
              <a:r>
                <a:rPr lang="en-GB">
                  <a:latin typeface="Bebas"/>
                </a:rPr>
                <a:t>Many Use Cases</a:t>
              </a:r>
            </a:p>
            <a:p>
              <a:pPr marL="285750" indent="-285750">
                <a:buFont typeface="Arial" panose="020B0604020202020204" pitchFamily="34" charset="0"/>
                <a:buChar char="•"/>
              </a:pPr>
              <a:r>
                <a:rPr lang="en-GB">
                  <a:latin typeface="Bebas"/>
                </a:rPr>
                <a:t>Flexible Formats</a:t>
              </a:r>
            </a:p>
            <a:p>
              <a:pPr marL="285750" indent="-285750">
                <a:buFont typeface="Arial" panose="020B0604020202020204" pitchFamily="34" charset="0"/>
                <a:buChar char="•"/>
              </a:pPr>
              <a:r>
                <a:rPr lang="en-GB">
                  <a:latin typeface="Bebas"/>
                </a:rPr>
                <a:t>Elastic Scaling</a:t>
              </a:r>
            </a:p>
            <a:p>
              <a:pPr marL="285750" indent="-285750">
                <a:buFont typeface="Arial" panose="020B0604020202020204" pitchFamily="34" charset="0"/>
                <a:buChar char="•"/>
              </a:pPr>
              <a:r>
                <a:rPr lang="en-GB">
                  <a:latin typeface="Bebas"/>
                </a:rPr>
                <a:t>Agile</a:t>
              </a:r>
            </a:p>
            <a:p>
              <a:pPr marL="285750" indent="-285750">
                <a:buFont typeface="Arial" panose="020B0604020202020204" pitchFamily="34" charset="0"/>
                <a:buChar char="•"/>
              </a:pPr>
              <a:r>
                <a:rPr lang="en-GB">
                  <a:latin typeface="Bebas"/>
                </a:rPr>
                <a:t>Supportable</a:t>
              </a:r>
            </a:p>
          </p:txBody>
        </p:sp>
      </p:grpSp>
      <p:pic>
        <p:nvPicPr>
          <p:cNvPr id="1028" name="Picture 4" descr="Download Banner Stock Pass Png Transparent Images Image Group - Success  Stamp Png PNG Image with No Background - PNGkey.com">
            <a:extLst>
              <a:ext uri="{FF2B5EF4-FFF2-40B4-BE49-F238E27FC236}">
                <a16:creationId xmlns:a16="http://schemas.microsoft.com/office/drawing/2014/main" id="{AFC14132-DEDB-4253-849D-CD2B090DD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66519" y="5458392"/>
            <a:ext cx="1790879" cy="83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9563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36779A-9194-4255-B0DC-DAC3EF0D14DA}"/>
              </a:ext>
            </a:extLst>
          </p:cNvPr>
          <p:cNvSpPr>
            <a:spLocks noGrp="1"/>
          </p:cNvSpPr>
          <p:nvPr>
            <p:ph type="title"/>
          </p:nvPr>
        </p:nvSpPr>
        <p:spPr/>
        <p:txBody>
          <a:bodyPr/>
          <a:lstStyle/>
          <a:p>
            <a:r>
              <a:rPr lang="en-US"/>
              <a:t>Data Processing</a:t>
            </a:r>
            <a:endParaRPr lang="en-GB"/>
          </a:p>
        </p:txBody>
      </p:sp>
    </p:spTree>
    <p:extLst>
      <p:ext uri="{BB962C8B-B14F-4D97-AF65-F5344CB8AC3E}">
        <p14:creationId xmlns:p14="http://schemas.microsoft.com/office/powerpoint/2010/main" val="14753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DCD3-E1EE-4840-9ED9-34D7BBECD601}"/>
              </a:ext>
            </a:extLst>
          </p:cNvPr>
          <p:cNvSpPr>
            <a:spLocks noGrp="1"/>
          </p:cNvSpPr>
          <p:nvPr>
            <p:ph type="title"/>
          </p:nvPr>
        </p:nvSpPr>
        <p:spPr/>
        <p:txBody>
          <a:bodyPr/>
          <a:lstStyle/>
          <a:p>
            <a:r>
              <a:rPr lang="en-US"/>
              <a:t>Quick Spark Overview</a:t>
            </a:r>
            <a:endParaRPr lang="en-GB"/>
          </a:p>
        </p:txBody>
      </p:sp>
      <p:sp>
        <p:nvSpPr>
          <p:cNvPr id="5" name="TextBox 4">
            <a:extLst>
              <a:ext uri="{FF2B5EF4-FFF2-40B4-BE49-F238E27FC236}">
                <a16:creationId xmlns:a16="http://schemas.microsoft.com/office/drawing/2014/main" id="{35528456-DDB9-46D8-9CF4-2680A63577A3}"/>
              </a:ext>
            </a:extLst>
          </p:cNvPr>
          <p:cNvSpPr txBox="1"/>
          <p:nvPr/>
        </p:nvSpPr>
        <p:spPr>
          <a:xfrm>
            <a:off x="225624" y="1026160"/>
            <a:ext cx="3604696" cy="3785652"/>
          </a:xfrm>
          <a:prstGeom prst="rect">
            <a:avLst/>
          </a:prstGeom>
          <a:noFill/>
        </p:spPr>
        <p:txBody>
          <a:bodyPr wrap="square" rtlCol="0">
            <a:spAutoFit/>
          </a:bodyPr>
          <a:lstStyle/>
          <a:p>
            <a:r>
              <a:rPr lang="en-US" sz="2400"/>
              <a:t>Spark is a distributed, scalable data processing engine.</a:t>
            </a:r>
          </a:p>
          <a:p>
            <a:endParaRPr lang="en-US" sz="2400"/>
          </a:p>
          <a:p>
            <a:r>
              <a:rPr lang="en-US" sz="2400"/>
              <a:t>It can query </a:t>
            </a:r>
            <a:r>
              <a:rPr lang="en-US" sz="2400" b="1">
                <a:solidFill>
                  <a:schemeClr val="accent1"/>
                </a:solidFill>
              </a:rPr>
              <a:t>structured</a:t>
            </a:r>
            <a:r>
              <a:rPr lang="en-US" sz="2400"/>
              <a:t> and </a:t>
            </a:r>
            <a:r>
              <a:rPr lang="en-US" sz="2400" b="1">
                <a:solidFill>
                  <a:schemeClr val="accent1"/>
                </a:solidFill>
              </a:rPr>
              <a:t>non-structured</a:t>
            </a:r>
            <a:r>
              <a:rPr lang="en-US" sz="2400"/>
              <a:t> data</a:t>
            </a:r>
          </a:p>
          <a:p>
            <a:endParaRPr lang="en-US" sz="2400"/>
          </a:p>
          <a:p>
            <a:r>
              <a:rPr lang="en-US" sz="2400"/>
              <a:t>You can use </a:t>
            </a:r>
            <a:r>
              <a:rPr lang="en-US" sz="2400" b="1">
                <a:solidFill>
                  <a:schemeClr val="accent1"/>
                </a:solidFill>
              </a:rPr>
              <a:t>Python</a:t>
            </a:r>
            <a:r>
              <a:rPr lang="en-US" sz="2400"/>
              <a:t>, </a:t>
            </a:r>
            <a:r>
              <a:rPr lang="en-US" sz="2400" b="1">
                <a:solidFill>
                  <a:schemeClr val="accent1"/>
                </a:solidFill>
              </a:rPr>
              <a:t>Scala</a:t>
            </a:r>
            <a:r>
              <a:rPr lang="en-US" sz="2400"/>
              <a:t>, </a:t>
            </a:r>
            <a:r>
              <a:rPr lang="en-US" sz="2400" b="1">
                <a:solidFill>
                  <a:schemeClr val="accent1"/>
                </a:solidFill>
              </a:rPr>
              <a:t>R</a:t>
            </a:r>
            <a:r>
              <a:rPr lang="en-US" sz="2400"/>
              <a:t>, </a:t>
            </a:r>
            <a:r>
              <a:rPr lang="en-US" sz="2400" b="1">
                <a:solidFill>
                  <a:schemeClr val="accent1"/>
                </a:solidFill>
              </a:rPr>
              <a:t>C# </a:t>
            </a:r>
            <a:r>
              <a:rPr lang="en-US" sz="2400"/>
              <a:t>or </a:t>
            </a:r>
            <a:r>
              <a:rPr lang="en-US" sz="2400" b="1">
                <a:solidFill>
                  <a:schemeClr val="accent1"/>
                </a:solidFill>
              </a:rPr>
              <a:t>SQL</a:t>
            </a:r>
            <a:r>
              <a:rPr lang="en-US" sz="2400"/>
              <a:t> to interact with it</a:t>
            </a:r>
            <a:endParaRPr lang="en-GB" sz="2400"/>
          </a:p>
        </p:txBody>
      </p:sp>
      <p:grpSp>
        <p:nvGrpSpPr>
          <p:cNvPr id="3" name="Group 4">
            <a:extLst>
              <a:ext uri="{FF2B5EF4-FFF2-40B4-BE49-F238E27FC236}">
                <a16:creationId xmlns:a16="http://schemas.microsoft.com/office/drawing/2014/main" id="{9D9F8C1B-9AB9-40A1-8062-52B50C8A711D}"/>
              </a:ext>
            </a:extLst>
          </p:cNvPr>
          <p:cNvGrpSpPr>
            <a:grpSpLocks noChangeAspect="1"/>
          </p:cNvGrpSpPr>
          <p:nvPr/>
        </p:nvGrpSpPr>
        <p:grpSpPr bwMode="auto">
          <a:xfrm>
            <a:off x="4246563" y="1128713"/>
            <a:ext cx="7429500" cy="4600575"/>
            <a:chOff x="2675" y="711"/>
            <a:chExt cx="4680" cy="2898"/>
          </a:xfrm>
        </p:grpSpPr>
        <p:sp>
          <p:nvSpPr>
            <p:cNvPr id="6" name="AutoShape 3">
              <a:extLst>
                <a:ext uri="{FF2B5EF4-FFF2-40B4-BE49-F238E27FC236}">
                  <a16:creationId xmlns:a16="http://schemas.microsoft.com/office/drawing/2014/main" id="{D6448CD1-9B35-4B81-BB61-D60A98B889BB}"/>
                </a:ext>
              </a:extLst>
            </p:cNvPr>
            <p:cNvSpPr>
              <a:spLocks noChangeAspect="1" noChangeArrowheads="1" noTextEdit="1"/>
            </p:cNvSpPr>
            <p:nvPr/>
          </p:nvSpPr>
          <p:spPr bwMode="auto">
            <a:xfrm>
              <a:off x="2675" y="711"/>
              <a:ext cx="4680" cy="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 name="Freeform 5">
              <a:extLst>
                <a:ext uri="{FF2B5EF4-FFF2-40B4-BE49-F238E27FC236}">
                  <a16:creationId xmlns:a16="http://schemas.microsoft.com/office/drawing/2014/main" id="{156C8CA7-25CC-4A6C-ADAF-DF092889DCA7}"/>
                </a:ext>
              </a:extLst>
            </p:cNvPr>
            <p:cNvSpPr>
              <a:spLocks/>
            </p:cNvSpPr>
            <p:nvPr/>
          </p:nvSpPr>
          <p:spPr bwMode="auto">
            <a:xfrm>
              <a:off x="3593" y="2340"/>
              <a:ext cx="2810" cy="519"/>
            </a:xfrm>
            <a:custGeom>
              <a:avLst/>
              <a:gdLst>
                <a:gd name="T0" fmla="*/ 2810 w 2810"/>
                <a:gd name="T1" fmla="*/ 260 h 519"/>
                <a:gd name="T2" fmla="*/ 2519 w 2810"/>
                <a:gd name="T3" fmla="*/ 519 h 519"/>
                <a:gd name="T4" fmla="*/ 2519 w 2810"/>
                <a:gd name="T5" fmla="*/ 390 h 519"/>
                <a:gd name="T6" fmla="*/ 0 w 2810"/>
                <a:gd name="T7" fmla="*/ 390 h 519"/>
                <a:gd name="T8" fmla="*/ 0 w 2810"/>
                <a:gd name="T9" fmla="*/ 130 h 519"/>
                <a:gd name="T10" fmla="*/ 2519 w 2810"/>
                <a:gd name="T11" fmla="*/ 130 h 519"/>
                <a:gd name="T12" fmla="*/ 2519 w 2810"/>
                <a:gd name="T13" fmla="*/ 0 h 519"/>
                <a:gd name="T14" fmla="*/ 2810 w 2810"/>
                <a:gd name="T15" fmla="*/ 26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0" h="519">
                  <a:moveTo>
                    <a:pt x="2810" y="260"/>
                  </a:moveTo>
                  <a:lnTo>
                    <a:pt x="2519" y="519"/>
                  </a:lnTo>
                  <a:lnTo>
                    <a:pt x="2519" y="390"/>
                  </a:lnTo>
                  <a:lnTo>
                    <a:pt x="0" y="390"/>
                  </a:lnTo>
                  <a:lnTo>
                    <a:pt x="0" y="130"/>
                  </a:lnTo>
                  <a:lnTo>
                    <a:pt x="2519" y="130"/>
                  </a:lnTo>
                  <a:lnTo>
                    <a:pt x="2519" y="0"/>
                  </a:lnTo>
                  <a:lnTo>
                    <a:pt x="2810" y="260"/>
                  </a:ln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6">
              <a:extLst>
                <a:ext uri="{FF2B5EF4-FFF2-40B4-BE49-F238E27FC236}">
                  <a16:creationId xmlns:a16="http://schemas.microsoft.com/office/drawing/2014/main" id="{7FA5C839-9C42-4951-A87C-4D8225C7E177}"/>
                </a:ext>
              </a:extLst>
            </p:cNvPr>
            <p:cNvSpPr>
              <a:spLocks/>
            </p:cNvSpPr>
            <p:nvPr/>
          </p:nvSpPr>
          <p:spPr bwMode="auto">
            <a:xfrm>
              <a:off x="6446" y="2303"/>
              <a:ext cx="899" cy="631"/>
            </a:xfrm>
            <a:custGeom>
              <a:avLst/>
              <a:gdLst>
                <a:gd name="T0" fmla="*/ 0 w 2096"/>
                <a:gd name="T1" fmla="*/ 1388 h 1468"/>
                <a:gd name="T2" fmla="*/ 80 w 2096"/>
                <a:gd name="T3" fmla="*/ 1468 h 1468"/>
                <a:gd name="T4" fmla="*/ 2017 w 2096"/>
                <a:gd name="T5" fmla="*/ 1468 h 1468"/>
                <a:gd name="T6" fmla="*/ 2096 w 2096"/>
                <a:gd name="T7" fmla="*/ 1388 h 1468"/>
                <a:gd name="T8" fmla="*/ 2096 w 2096"/>
                <a:gd name="T9" fmla="*/ 0 h 1468"/>
                <a:gd name="T10" fmla="*/ 0 w 2096"/>
                <a:gd name="T11" fmla="*/ 0 h 1468"/>
                <a:gd name="T12" fmla="*/ 0 w 2096"/>
                <a:gd name="T13" fmla="*/ 1388 h 1468"/>
              </a:gdLst>
              <a:ahLst/>
              <a:cxnLst>
                <a:cxn ang="0">
                  <a:pos x="T0" y="T1"/>
                </a:cxn>
                <a:cxn ang="0">
                  <a:pos x="T2" y="T3"/>
                </a:cxn>
                <a:cxn ang="0">
                  <a:pos x="T4" y="T5"/>
                </a:cxn>
                <a:cxn ang="0">
                  <a:pos x="T6" y="T7"/>
                </a:cxn>
                <a:cxn ang="0">
                  <a:pos x="T8" y="T9"/>
                </a:cxn>
                <a:cxn ang="0">
                  <a:pos x="T10" y="T11"/>
                </a:cxn>
                <a:cxn ang="0">
                  <a:pos x="T12" y="T13"/>
                </a:cxn>
              </a:cxnLst>
              <a:rect l="0" t="0" r="r" b="b"/>
              <a:pathLst>
                <a:path w="2096" h="1468">
                  <a:moveTo>
                    <a:pt x="0" y="1388"/>
                  </a:moveTo>
                  <a:cubicBezTo>
                    <a:pt x="0" y="1430"/>
                    <a:pt x="29" y="1468"/>
                    <a:pt x="80" y="1468"/>
                  </a:cubicBezTo>
                  <a:lnTo>
                    <a:pt x="2017" y="1468"/>
                  </a:lnTo>
                  <a:cubicBezTo>
                    <a:pt x="2059" y="1468"/>
                    <a:pt x="2096" y="1439"/>
                    <a:pt x="2096" y="1388"/>
                  </a:cubicBezTo>
                  <a:lnTo>
                    <a:pt x="2096" y="0"/>
                  </a:lnTo>
                  <a:lnTo>
                    <a:pt x="0" y="0"/>
                  </a:lnTo>
                  <a:lnTo>
                    <a:pt x="0" y="1388"/>
                  </a:lnTo>
                  <a:close/>
                </a:path>
              </a:pathLst>
            </a:custGeom>
            <a:solidFill>
              <a:srgbClr val="A0A1A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7">
              <a:extLst>
                <a:ext uri="{FF2B5EF4-FFF2-40B4-BE49-F238E27FC236}">
                  <a16:creationId xmlns:a16="http://schemas.microsoft.com/office/drawing/2014/main" id="{CCDB64FE-3F3F-4A0C-AD23-AF06765FF7AC}"/>
                </a:ext>
              </a:extLst>
            </p:cNvPr>
            <p:cNvSpPr>
              <a:spLocks/>
            </p:cNvSpPr>
            <p:nvPr/>
          </p:nvSpPr>
          <p:spPr bwMode="auto">
            <a:xfrm>
              <a:off x="6446" y="2167"/>
              <a:ext cx="899" cy="136"/>
            </a:xfrm>
            <a:custGeom>
              <a:avLst/>
              <a:gdLst>
                <a:gd name="T0" fmla="*/ 2017 w 2096"/>
                <a:gd name="T1" fmla="*/ 0 h 318"/>
                <a:gd name="T2" fmla="*/ 80 w 2096"/>
                <a:gd name="T3" fmla="*/ 0 h 318"/>
                <a:gd name="T4" fmla="*/ 0 w 2096"/>
                <a:gd name="T5" fmla="*/ 79 h 318"/>
                <a:gd name="T6" fmla="*/ 0 w 2096"/>
                <a:gd name="T7" fmla="*/ 318 h 318"/>
                <a:gd name="T8" fmla="*/ 2096 w 2096"/>
                <a:gd name="T9" fmla="*/ 318 h 318"/>
                <a:gd name="T10" fmla="*/ 2096 w 2096"/>
                <a:gd name="T11" fmla="*/ 79 h 318"/>
                <a:gd name="T12" fmla="*/ 2017 w 2096"/>
                <a:gd name="T13" fmla="*/ 0 h 318"/>
              </a:gdLst>
              <a:ahLst/>
              <a:cxnLst>
                <a:cxn ang="0">
                  <a:pos x="T0" y="T1"/>
                </a:cxn>
                <a:cxn ang="0">
                  <a:pos x="T2" y="T3"/>
                </a:cxn>
                <a:cxn ang="0">
                  <a:pos x="T4" y="T5"/>
                </a:cxn>
                <a:cxn ang="0">
                  <a:pos x="T6" y="T7"/>
                </a:cxn>
                <a:cxn ang="0">
                  <a:pos x="T8" y="T9"/>
                </a:cxn>
                <a:cxn ang="0">
                  <a:pos x="T10" y="T11"/>
                </a:cxn>
                <a:cxn ang="0">
                  <a:pos x="T12" y="T13"/>
                </a:cxn>
              </a:cxnLst>
              <a:rect l="0" t="0" r="r" b="b"/>
              <a:pathLst>
                <a:path w="2096" h="318">
                  <a:moveTo>
                    <a:pt x="2017" y="0"/>
                  </a:moveTo>
                  <a:lnTo>
                    <a:pt x="80" y="0"/>
                  </a:lnTo>
                  <a:cubicBezTo>
                    <a:pt x="29" y="0"/>
                    <a:pt x="0" y="38"/>
                    <a:pt x="0" y="79"/>
                  </a:cubicBezTo>
                  <a:lnTo>
                    <a:pt x="0" y="318"/>
                  </a:lnTo>
                  <a:lnTo>
                    <a:pt x="2096" y="318"/>
                  </a:lnTo>
                  <a:lnTo>
                    <a:pt x="2096" y="79"/>
                  </a:lnTo>
                  <a:cubicBezTo>
                    <a:pt x="2096" y="38"/>
                    <a:pt x="2067" y="0"/>
                    <a:pt x="2017" y="0"/>
                  </a:cubicBezTo>
                  <a:close/>
                </a:path>
              </a:pathLst>
            </a:custGeom>
            <a:solidFill>
              <a:srgbClr val="7A7A7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Rectangle 8">
              <a:extLst>
                <a:ext uri="{FF2B5EF4-FFF2-40B4-BE49-F238E27FC236}">
                  <a16:creationId xmlns:a16="http://schemas.microsoft.com/office/drawing/2014/main" id="{37DC52D9-4B36-444D-AB16-7CF65FC7DC06}"/>
                </a:ext>
              </a:extLst>
            </p:cNvPr>
            <p:cNvSpPr>
              <a:spLocks noChangeArrowheads="1"/>
            </p:cNvSpPr>
            <p:nvPr/>
          </p:nvSpPr>
          <p:spPr bwMode="auto">
            <a:xfrm>
              <a:off x="6784" y="2363"/>
              <a:ext cx="227"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 name="Rectangle 9">
              <a:extLst>
                <a:ext uri="{FF2B5EF4-FFF2-40B4-BE49-F238E27FC236}">
                  <a16:creationId xmlns:a16="http://schemas.microsoft.com/office/drawing/2014/main" id="{89403BC8-12FE-4DEF-8D1B-93BA62765978}"/>
                </a:ext>
              </a:extLst>
            </p:cNvPr>
            <p:cNvSpPr>
              <a:spLocks noChangeArrowheads="1"/>
            </p:cNvSpPr>
            <p:nvPr/>
          </p:nvSpPr>
          <p:spPr bwMode="auto">
            <a:xfrm>
              <a:off x="6784" y="2549"/>
              <a:ext cx="227"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 name="Rectangle 10">
              <a:extLst>
                <a:ext uri="{FF2B5EF4-FFF2-40B4-BE49-F238E27FC236}">
                  <a16:creationId xmlns:a16="http://schemas.microsoft.com/office/drawing/2014/main" id="{F7F6EE3C-833C-41C4-8B58-A8724B1C1C08}"/>
                </a:ext>
              </a:extLst>
            </p:cNvPr>
            <p:cNvSpPr>
              <a:spLocks noChangeArrowheads="1"/>
            </p:cNvSpPr>
            <p:nvPr/>
          </p:nvSpPr>
          <p:spPr bwMode="auto">
            <a:xfrm>
              <a:off x="7054" y="2549"/>
              <a:ext cx="22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Rectangle 11">
              <a:extLst>
                <a:ext uri="{FF2B5EF4-FFF2-40B4-BE49-F238E27FC236}">
                  <a16:creationId xmlns:a16="http://schemas.microsoft.com/office/drawing/2014/main" id="{74CAEA22-70A0-4593-B85C-E22E75098663}"/>
                </a:ext>
              </a:extLst>
            </p:cNvPr>
            <p:cNvSpPr>
              <a:spLocks noChangeArrowheads="1"/>
            </p:cNvSpPr>
            <p:nvPr/>
          </p:nvSpPr>
          <p:spPr bwMode="auto">
            <a:xfrm>
              <a:off x="7054" y="2363"/>
              <a:ext cx="226"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12">
              <a:extLst>
                <a:ext uri="{FF2B5EF4-FFF2-40B4-BE49-F238E27FC236}">
                  <a16:creationId xmlns:a16="http://schemas.microsoft.com/office/drawing/2014/main" id="{74F3EF60-E326-4845-BF99-453879D96DB5}"/>
                </a:ext>
              </a:extLst>
            </p:cNvPr>
            <p:cNvSpPr>
              <a:spLocks noChangeArrowheads="1"/>
            </p:cNvSpPr>
            <p:nvPr/>
          </p:nvSpPr>
          <p:spPr bwMode="auto">
            <a:xfrm>
              <a:off x="6514" y="2363"/>
              <a:ext cx="227"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Rectangle 13">
              <a:extLst>
                <a:ext uri="{FF2B5EF4-FFF2-40B4-BE49-F238E27FC236}">
                  <a16:creationId xmlns:a16="http://schemas.microsoft.com/office/drawing/2014/main" id="{D45399FD-DFAA-43AB-9BCA-27D039E51FCD}"/>
                </a:ext>
              </a:extLst>
            </p:cNvPr>
            <p:cNvSpPr>
              <a:spLocks noChangeArrowheads="1"/>
            </p:cNvSpPr>
            <p:nvPr/>
          </p:nvSpPr>
          <p:spPr bwMode="auto">
            <a:xfrm>
              <a:off x="6514" y="2549"/>
              <a:ext cx="227"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Rectangle 14">
              <a:extLst>
                <a:ext uri="{FF2B5EF4-FFF2-40B4-BE49-F238E27FC236}">
                  <a16:creationId xmlns:a16="http://schemas.microsoft.com/office/drawing/2014/main" id="{091A7CB5-A5E3-47C4-929A-8A5F56A851F0}"/>
                </a:ext>
              </a:extLst>
            </p:cNvPr>
            <p:cNvSpPr>
              <a:spLocks noChangeArrowheads="1"/>
            </p:cNvSpPr>
            <p:nvPr/>
          </p:nvSpPr>
          <p:spPr bwMode="auto">
            <a:xfrm>
              <a:off x="6514" y="2732"/>
              <a:ext cx="227"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Rectangle 15">
              <a:extLst>
                <a:ext uri="{FF2B5EF4-FFF2-40B4-BE49-F238E27FC236}">
                  <a16:creationId xmlns:a16="http://schemas.microsoft.com/office/drawing/2014/main" id="{EBC19553-247F-40B5-8E8A-3577D960B9ED}"/>
                </a:ext>
              </a:extLst>
            </p:cNvPr>
            <p:cNvSpPr>
              <a:spLocks noChangeArrowheads="1"/>
            </p:cNvSpPr>
            <p:nvPr/>
          </p:nvSpPr>
          <p:spPr bwMode="auto">
            <a:xfrm>
              <a:off x="6784" y="2732"/>
              <a:ext cx="227"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Rectangle 16">
              <a:extLst>
                <a:ext uri="{FF2B5EF4-FFF2-40B4-BE49-F238E27FC236}">
                  <a16:creationId xmlns:a16="http://schemas.microsoft.com/office/drawing/2014/main" id="{78C2C355-08B9-455A-9698-EC185A4F8B8F}"/>
                </a:ext>
              </a:extLst>
            </p:cNvPr>
            <p:cNvSpPr>
              <a:spLocks noChangeArrowheads="1"/>
            </p:cNvSpPr>
            <p:nvPr/>
          </p:nvSpPr>
          <p:spPr bwMode="auto">
            <a:xfrm>
              <a:off x="7054" y="2732"/>
              <a:ext cx="226" cy="1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Rectangle 17">
              <a:extLst>
                <a:ext uri="{FF2B5EF4-FFF2-40B4-BE49-F238E27FC236}">
                  <a16:creationId xmlns:a16="http://schemas.microsoft.com/office/drawing/2014/main" id="{69953456-DA42-45DC-95C3-9B8A10438374}"/>
                </a:ext>
              </a:extLst>
            </p:cNvPr>
            <p:cNvSpPr>
              <a:spLocks noChangeArrowheads="1"/>
            </p:cNvSpPr>
            <p:nvPr/>
          </p:nvSpPr>
          <p:spPr bwMode="auto">
            <a:xfrm>
              <a:off x="6446" y="2164"/>
              <a:ext cx="796" cy="7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8">
              <a:extLst>
                <a:ext uri="{FF2B5EF4-FFF2-40B4-BE49-F238E27FC236}">
                  <a16:creationId xmlns:a16="http://schemas.microsoft.com/office/drawing/2014/main" id="{BD62F23C-613D-4DF4-96B1-97B44C7CC115}"/>
                </a:ext>
              </a:extLst>
            </p:cNvPr>
            <p:cNvSpPr>
              <a:spLocks/>
            </p:cNvSpPr>
            <p:nvPr/>
          </p:nvSpPr>
          <p:spPr bwMode="auto">
            <a:xfrm>
              <a:off x="6446" y="2167"/>
              <a:ext cx="784" cy="767"/>
            </a:xfrm>
            <a:custGeom>
              <a:avLst/>
              <a:gdLst>
                <a:gd name="T0" fmla="*/ 80 w 1828"/>
                <a:gd name="T1" fmla="*/ 0 h 1786"/>
                <a:gd name="T2" fmla="*/ 0 w 1828"/>
                <a:gd name="T3" fmla="*/ 79 h 1786"/>
                <a:gd name="T4" fmla="*/ 0 w 1828"/>
                <a:gd name="T5" fmla="*/ 1706 h 1786"/>
                <a:gd name="T6" fmla="*/ 80 w 1828"/>
                <a:gd name="T7" fmla="*/ 1786 h 1786"/>
                <a:gd name="T8" fmla="*/ 168 w 1828"/>
                <a:gd name="T9" fmla="*/ 1786 h 1786"/>
                <a:gd name="T10" fmla="*/ 1828 w 1828"/>
                <a:gd name="T11" fmla="*/ 0 h 1786"/>
                <a:gd name="T12" fmla="*/ 80 w 1828"/>
                <a:gd name="T13" fmla="*/ 0 h 1786"/>
              </a:gdLst>
              <a:ahLst/>
              <a:cxnLst>
                <a:cxn ang="0">
                  <a:pos x="T0" y="T1"/>
                </a:cxn>
                <a:cxn ang="0">
                  <a:pos x="T2" y="T3"/>
                </a:cxn>
                <a:cxn ang="0">
                  <a:pos x="T4" y="T5"/>
                </a:cxn>
                <a:cxn ang="0">
                  <a:pos x="T6" y="T7"/>
                </a:cxn>
                <a:cxn ang="0">
                  <a:pos x="T8" y="T9"/>
                </a:cxn>
                <a:cxn ang="0">
                  <a:pos x="T10" y="T11"/>
                </a:cxn>
                <a:cxn ang="0">
                  <a:pos x="T12" y="T13"/>
                </a:cxn>
              </a:cxnLst>
              <a:rect l="0" t="0" r="r" b="b"/>
              <a:pathLst>
                <a:path w="1828" h="1786">
                  <a:moveTo>
                    <a:pt x="80" y="0"/>
                  </a:moveTo>
                  <a:cubicBezTo>
                    <a:pt x="42" y="0"/>
                    <a:pt x="0" y="38"/>
                    <a:pt x="0" y="79"/>
                  </a:cubicBezTo>
                  <a:lnTo>
                    <a:pt x="0" y="1706"/>
                  </a:lnTo>
                  <a:cubicBezTo>
                    <a:pt x="0" y="1748"/>
                    <a:pt x="42" y="1786"/>
                    <a:pt x="80" y="1786"/>
                  </a:cubicBezTo>
                  <a:lnTo>
                    <a:pt x="168" y="1786"/>
                  </a:lnTo>
                  <a:lnTo>
                    <a:pt x="1828" y="0"/>
                  </a:lnTo>
                  <a:lnTo>
                    <a:pt x="8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Rectangle 19">
              <a:extLst>
                <a:ext uri="{FF2B5EF4-FFF2-40B4-BE49-F238E27FC236}">
                  <a16:creationId xmlns:a16="http://schemas.microsoft.com/office/drawing/2014/main" id="{D09E65F8-726B-4C70-A292-16FC96C21A95}"/>
                </a:ext>
              </a:extLst>
            </p:cNvPr>
            <p:cNvSpPr>
              <a:spLocks noChangeArrowheads="1"/>
            </p:cNvSpPr>
            <p:nvPr/>
          </p:nvSpPr>
          <p:spPr bwMode="auto">
            <a:xfrm>
              <a:off x="6446" y="2164"/>
              <a:ext cx="796" cy="77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0">
              <a:extLst>
                <a:ext uri="{FF2B5EF4-FFF2-40B4-BE49-F238E27FC236}">
                  <a16:creationId xmlns:a16="http://schemas.microsoft.com/office/drawing/2014/main" id="{5687D218-EBCD-494F-835A-6D9B030BA987}"/>
                </a:ext>
              </a:extLst>
            </p:cNvPr>
            <p:cNvSpPr>
              <a:spLocks/>
            </p:cNvSpPr>
            <p:nvPr/>
          </p:nvSpPr>
          <p:spPr bwMode="auto">
            <a:xfrm>
              <a:off x="2814" y="2044"/>
              <a:ext cx="771" cy="1029"/>
            </a:xfrm>
            <a:custGeom>
              <a:avLst/>
              <a:gdLst>
                <a:gd name="T0" fmla="*/ 150 w 1797"/>
                <a:gd name="T1" fmla="*/ 0 h 2396"/>
                <a:gd name="T2" fmla="*/ 0 w 1797"/>
                <a:gd name="T3" fmla="*/ 150 h 2396"/>
                <a:gd name="T4" fmla="*/ 0 w 1797"/>
                <a:gd name="T5" fmla="*/ 2246 h 2396"/>
                <a:gd name="T6" fmla="*/ 150 w 1797"/>
                <a:gd name="T7" fmla="*/ 2396 h 2396"/>
                <a:gd name="T8" fmla="*/ 1647 w 1797"/>
                <a:gd name="T9" fmla="*/ 2396 h 2396"/>
                <a:gd name="T10" fmla="*/ 1797 w 1797"/>
                <a:gd name="T11" fmla="*/ 2246 h 2396"/>
                <a:gd name="T12" fmla="*/ 1797 w 1797"/>
                <a:gd name="T13" fmla="*/ 599 h 2396"/>
                <a:gd name="T14" fmla="*/ 1198 w 1797"/>
                <a:gd name="T15" fmla="*/ 0 h 2396"/>
                <a:gd name="T16" fmla="*/ 150 w 1797"/>
                <a:gd name="T17" fmla="*/ 0 h 2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7" h="2396">
                  <a:moveTo>
                    <a:pt x="150" y="0"/>
                  </a:moveTo>
                  <a:cubicBezTo>
                    <a:pt x="67" y="0"/>
                    <a:pt x="0" y="67"/>
                    <a:pt x="0" y="150"/>
                  </a:cubicBezTo>
                  <a:lnTo>
                    <a:pt x="0" y="2246"/>
                  </a:lnTo>
                  <a:cubicBezTo>
                    <a:pt x="0" y="2329"/>
                    <a:pt x="67" y="2396"/>
                    <a:pt x="150" y="2396"/>
                  </a:cubicBezTo>
                  <a:lnTo>
                    <a:pt x="1647" y="2396"/>
                  </a:lnTo>
                  <a:cubicBezTo>
                    <a:pt x="1729" y="2396"/>
                    <a:pt x="1797" y="2329"/>
                    <a:pt x="1797" y="2246"/>
                  </a:cubicBezTo>
                  <a:lnTo>
                    <a:pt x="1797" y="599"/>
                  </a:lnTo>
                  <a:lnTo>
                    <a:pt x="1198" y="0"/>
                  </a:lnTo>
                  <a:lnTo>
                    <a:pt x="150" y="0"/>
                  </a:lnTo>
                  <a:close/>
                </a:path>
              </a:pathLst>
            </a:custGeom>
            <a:solidFill>
              <a:srgbClr val="E2E5E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3" name="Freeform 21">
              <a:extLst>
                <a:ext uri="{FF2B5EF4-FFF2-40B4-BE49-F238E27FC236}">
                  <a16:creationId xmlns:a16="http://schemas.microsoft.com/office/drawing/2014/main" id="{00466D4A-250B-4604-88EE-1F4F2BF4A559}"/>
                </a:ext>
              </a:extLst>
            </p:cNvPr>
            <p:cNvSpPr>
              <a:spLocks/>
            </p:cNvSpPr>
            <p:nvPr/>
          </p:nvSpPr>
          <p:spPr bwMode="auto">
            <a:xfrm>
              <a:off x="3328" y="2044"/>
              <a:ext cx="257" cy="257"/>
            </a:xfrm>
            <a:custGeom>
              <a:avLst/>
              <a:gdLst>
                <a:gd name="T0" fmla="*/ 150 w 599"/>
                <a:gd name="T1" fmla="*/ 599 h 599"/>
                <a:gd name="T2" fmla="*/ 599 w 599"/>
                <a:gd name="T3" fmla="*/ 599 h 599"/>
                <a:gd name="T4" fmla="*/ 0 w 599"/>
                <a:gd name="T5" fmla="*/ 0 h 599"/>
                <a:gd name="T6" fmla="*/ 0 w 599"/>
                <a:gd name="T7" fmla="*/ 449 h 599"/>
                <a:gd name="T8" fmla="*/ 150 w 599"/>
                <a:gd name="T9" fmla="*/ 599 h 599"/>
              </a:gdLst>
              <a:ahLst/>
              <a:cxnLst>
                <a:cxn ang="0">
                  <a:pos x="T0" y="T1"/>
                </a:cxn>
                <a:cxn ang="0">
                  <a:pos x="T2" y="T3"/>
                </a:cxn>
                <a:cxn ang="0">
                  <a:pos x="T4" y="T5"/>
                </a:cxn>
                <a:cxn ang="0">
                  <a:pos x="T6" y="T7"/>
                </a:cxn>
                <a:cxn ang="0">
                  <a:pos x="T8" y="T9"/>
                </a:cxn>
              </a:cxnLst>
              <a:rect l="0" t="0" r="r" b="b"/>
              <a:pathLst>
                <a:path w="599" h="599">
                  <a:moveTo>
                    <a:pt x="150" y="599"/>
                  </a:moveTo>
                  <a:lnTo>
                    <a:pt x="599" y="599"/>
                  </a:lnTo>
                  <a:lnTo>
                    <a:pt x="0" y="0"/>
                  </a:lnTo>
                  <a:lnTo>
                    <a:pt x="0" y="449"/>
                  </a:lnTo>
                  <a:cubicBezTo>
                    <a:pt x="0" y="532"/>
                    <a:pt x="67" y="599"/>
                    <a:pt x="150" y="599"/>
                  </a:cubicBezTo>
                  <a:close/>
                </a:path>
              </a:pathLst>
            </a:custGeom>
            <a:solidFill>
              <a:srgbClr val="B0B7BD"/>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22">
              <a:extLst>
                <a:ext uri="{FF2B5EF4-FFF2-40B4-BE49-F238E27FC236}">
                  <a16:creationId xmlns:a16="http://schemas.microsoft.com/office/drawing/2014/main" id="{C3E7FC88-2C5F-4526-976C-9C9EB3281ACB}"/>
                </a:ext>
              </a:extLst>
            </p:cNvPr>
            <p:cNvSpPr>
              <a:spLocks/>
            </p:cNvSpPr>
            <p:nvPr/>
          </p:nvSpPr>
          <p:spPr bwMode="auto">
            <a:xfrm>
              <a:off x="3392" y="2301"/>
              <a:ext cx="193" cy="193"/>
            </a:xfrm>
            <a:custGeom>
              <a:avLst/>
              <a:gdLst>
                <a:gd name="T0" fmla="*/ 193 w 193"/>
                <a:gd name="T1" fmla="*/ 193 h 193"/>
                <a:gd name="T2" fmla="*/ 0 w 193"/>
                <a:gd name="T3" fmla="*/ 0 h 193"/>
                <a:gd name="T4" fmla="*/ 193 w 193"/>
                <a:gd name="T5" fmla="*/ 0 h 193"/>
                <a:gd name="T6" fmla="*/ 193 w 193"/>
                <a:gd name="T7" fmla="*/ 193 h 193"/>
              </a:gdLst>
              <a:ahLst/>
              <a:cxnLst>
                <a:cxn ang="0">
                  <a:pos x="T0" y="T1"/>
                </a:cxn>
                <a:cxn ang="0">
                  <a:pos x="T2" y="T3"/>
                </a:cxn>
                <a:cxn ang="0">
                  <a:pos x="T4" y="T5"/>
                </a:cxn>
                <a:cxn ang="0">
                  <a:pos x="T6" y="T7"/>
                </a:cxn>
              </a:cxnLst>
              <a:rect l="0" t="0" r="r" b="b"/>
              <a:pathLst>
                <a:path w="193" h="193">
                  <a:moveTo>
                    <a:pt x="193" y="193"/>
                  </a:moveTo>
                  <a:lnTo>
                    <a:pt x="0" y="0"/>
                  </a:lnTo>
                  <a:lnTo>
                    <a:pt x="193" y="0"/>
                  </a:lnTo>
                  <a:lnTo>
                    <a:pt x="193" y="193"/>
                  </a:lnTo>
                  <a:close/>
                </a:path>
              </a:pathLst>
            </a:custGeom>
            <a:solidFill>
              <a:srgbClr val="CAD1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3">
              <a:extLst>
                <a:ext uri="{FF2B5EF4-FFF2-40B4-BE49-F238E27FC236}">
                  <a16:creationId xmlns:a16="http://schemas.microsoft.com/office/drawing/2014/main" id="{C6064584-5D2A-4F08-9418-7B0F7B29E70C}"/>
                </a:ext>
              </a:extLst>
            </p:cNvPr>
            <p:cNvSpPr>
              <a:spLocks/>
            </p:cNvSpPr>
            <p:nvPr/>
          </p:nvSpPr>
          <p:spPr bwMode="auto">
            <a:xfrm>
              <a:off x="2685" y="2526"/>
              <a:ext cx="771" cy="386"/>
            </a:xfrm>
            <a:custGeom>
              <a:avLst/>
              <a:gdLst>
                <a:gd name="T0" fmla="*/ 1797 w 1797"/>
                <a:gd name="T1" fmla="*/ 824 h 899"/>
                <a:gd name="T2" fmla="*/ 1722 w 1797"/>
                <a:gd name="T3" fmla="*/ 899 h 899"/>
                <a:gd name="T4" fmla="*/ 75 w 1797"/>
                <a:gd name="T5" fmla="*/ 899 h 899"/>
                <a:gd name="T6" fmla="*/ 0 w 1797"/>
                <a:gd name="T7" fmla="*/ 824 h 899"/>
                <a:gd name="T8" fmla="*/ 0 w 1797"/>
                <a:gd name="T9" fmla="*/ 75 h 899"/>
                <a:gd name="T10" fmla="*/ 75 w 1797"/>
                <a:gd name="T11" fmla="*/ 0 h 899"/>
                <a:gd name="T12" fmla="*/ 1722 w 1797"/>
                <a:gd name="T13" fmla="*/ 0 h 899"/>
                <a:gd name="T14" fmla="*/ 1797 w 1797"/>
                <a:gd name="T15" fmla="*/ 75 h 899"/>
                <a:gd name="T16" fmla="*/ 1797 w 1797"/>
                <a:gd name="T17" fmla="*/ 824 h 8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7" h="899">
                  <a:moveTo>
                    <a:pt x="1797" y="824"/>
                  </a:moveTo>
                  <a:cubicBezTo>
                    <a:pt x="1797" y="865"/>
                    <a:pt x="1764" y="899"/>
                    <a:pt x="1722" y="899"/>
                  </a:cubicBezTo>
                  <a:lnTo>
                    <a:pt x="75" y="899"/>
                  </a:lnTo>
                  <a:cubicBezTo>
                    <a:pt x="34" y="899"/>
                    <a:pt x="0" y="865"/>
                    <a:pt x="0" y="824"/>
                  </a:cubicBezTo>
                  <a:lnTo>
                    <a:pt x="0" y="75"/>
                  </a:lnTo>
                  <a:cubicBezTo>
                    <a:pt x="0" y="34"/>
                    <a:pt x="34" y="0"/>
                    <a:pt x="75" y="0"/>
                  </a:cubicBezTo>
                  <a:lnTo>
                    <a:pt x="1722" y="0"/>
                  </a:lnTo>
                  <a:cubicBezTo>
                    <a:pt x="1764" y="0"/>
                    <a:pt x="1797" y="34"/>
                    <a:pt x="1797" y="75"/>
                  </a:cubicBezTo>
                  <a:lnTo>
                    <a:pt x="1797" y="824"/>
                  </a:lnTo>
                  <a:close/>
                </a:path>
              </a:pathLst>
            </a:custGeom>
            <a:solidFill>
              <a:srgbClr val="F30BA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24">
              <a:extLst>
                <a:ext uri="{FF2B5EF4-FFF2-40B4-BE49-F238E27FC236}">
                  <a16:creationId xmlns:a16="http://schemas.microsoft.com/office/drawing/2014/main" id="{94A8979C-15DA-4499-9754-07C669D1A781}"/>
                </a:ext>
              </a:extLst>
            </p:cNvPr>
            <p:cNvSpPr>
              <a:spLocks/>
            </p:cNvSpPr>
            <p:nvPr/>
          </p:nvSpPr>
          <p:spPr bwMode="auto">
            <a:xfrm>
              <a:off x="2814" y="2880"/>
              <a:ext cx="642" cy="64"/>
            </a:xfrm>
            <a:custGeom>
              <a:avLst/>
              <a:gdLst>
                <a:gd name="T0" fmla="*/ 1422 w 1497"/>
                <a:gd name="T1" fmla="*/ 75 h 149"/>
                <a:gd name="T2" fmla="*/ 0 w 1497"/>
                <a:gd name="T3" fmla="*/ 75 h 149"/>
                <a:gd name="T4" fmla="*/ 0 w 1497"/>
                <a:gd name="T5" fmla="*/ 149 h 149"/>
                <a:gd name="T6" fmla="*/ 1422 w 1497"/>
                <a:gd name="T7" fmla="*/ 149 h 149"/>
                <a:gd name="T8" fmla="*/ 1497 w 1497"/>
                <a:gd name="T9" fmla="*/ 75 h 149"/>
                <a:gd name="T10" fmla="*/ 1497 w 1497"/>
                <a:gd name="T11" fmla="*/ 0 h 149"/>
                <a:gd name="T12" fmla="*/ 1422 w 1497"/>
                <a:gd name="T13" fmla="*/ 75 h 149"/>
              </a:gdLst>
              <a:ahLst/>
              <a:cxnLst>
                <a:cxn ang="0">
                  <a:pos x="T0" y="T1"/>
                </a:cxn>
                <a:cxn ang="0">
                  <a:pos x="T2" y="T3"/>
                </a:cxn>
                <a:cxn ang="0">
                  <a:pos x="T4" y="T5"/>
                </a:cxn>
                <a:cxn ang="0">
                  <a:pos x="T6" y="T7"/>
                </a:cxn>
                <a:cxn ang="0">
                  <a:pos x="T8" y="T9"/>
                </a:cxn>
                <a:cxn ang="0">
                  <a:pos x="T10" y="T11"/>
                </a:cxn>
                <a:cxn ang="0">
                  <a:pos x="T12" y="T13"/>
                </a:cxn>
              </a:cxnLst>
              <a:rect l="0" t="0" r="r" b="b"/>
              <a:pathLst>
                <a:path w="1497" h="149">
                  <a:moveTo>
                    <a:pt x="1422" y="75"/>
                  </a:moveTo>
                  <a:lnTo>
                    <a:pt x="0" y="75"/>
                  </a:lnTo>
                  <a:lnTo>
                    <a:pt x="0" y="149"/>
                  </a:lnTo>
                  <a:lnTo>
                    <a:pt x="1422" y="149"/>
                  </a:lnTo>
                  <a:cubicBezTo>
                    <a:pt x="1464" y="149"/>
                    <a:pt x="1497" y="116"/>
                    <a:pt x="1497" y="75"/>
                  </a:cubicBezTo>
                  <a:lnTo>
                    <a:pt x="1497" y="0"/>
                  </a:lnTo>
                  <a:cubicBezTo>
                    <a:pt x="1497" y="41"/>
                    <a:pt x="1464" y="75"/>
                    <a:pt x="1422" y="75"/>
                  </a:cubicBezTo>
                  <a:close/>
                </a:path>
              </a:pathLst>
            </a:custGeom>
            <a:solidFill>
              <a:srgbClr val="CAD1D8"/>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25">
              <a:extLst>
                <a:ext uri="{FF2B5EF4-FFF2-40B4-BE49-F238E27FC236}">
                  <a16:creationId xmlns:a16="http://schemas.microsoft.com/office/drawing/2014/main" id="{32359122-051F-418C-8D7B-4885F7789AD1}"/>
                </a:ext>
              </a:extLst>
            </p:cNvPr>
            <p:cNvSpPr>
              <a:spLocks/>
            </p:cNvSpPr>
            <p:nvPr/>
          </p:nvSpPr>
          <p:spPr bwMode="auto">
            <a:xfrm>
              <a:off x="2852" y="2627"/>
              <a:ext cx="123" cy="183"/>
            </a:xfrm>
            <a:custGeom>
              <a:avLst/>
              <a:gdLst>
                <a:gd name="T0" fmla="*/ 288 w 288"/>
                <a:gd name="T1" fmla="*/ 382 h 428"/>
                <a:gd name="T2" fmla="*/ 236 w 288"/>
                <a:gd name="T3" fmla="*/ 416 h 428"/>
                <a:gd name="T4" fmla="*/ 173 w 288"/>
                <a:gd name="T5" fmla="*/ 428 h 428"/>
                <a:gd name="T6" fmla="*/ 105 w 288"/>
                <a:gd name="T7" fmla="*/ 414 h 428"/>
                <a:gd name="T8" fmla="*/ 50 w 288"/>
                <a:gd name="T9" fmla="*/ 374 h 428"/>
                <a:gd name="T10" fmla="*/ 14 w 288"/>
                <a:gd name="T11" fmla="*/ 307 h 428"/>
                <a:gd name="T12" fmla="*/ 0 w 288"/>
                <a:gd name="T13" fmla="*/ 214 h 428"/>
                <a:gd name="T14" fmla="*/ 14 w 288"/>
                <a:gd name="T15" fmla="*/ 121 h 428"/>
                <a:gd name="T16" fmla="*/ 50 w 288"/>
                <a:gd name="T17" fmla="*/ 54 h 428"/>
                <a:gd name="T18" fmla="*/ 105 w 288"/>
                <a:gd name="T19" fmla="*/ 14 h 428"/>
                <a:gd name="T20" fmla="*/ 173 w 288"/>
                <a:gd name="T21" fmla="*/ 0 h 428"/>
                <a:gd name="T22" fmla="*/ 236 w 288"/>
                <a:gd name="T23" fmla="*/ 11 h 428"/>
                <a:gd name="T24" fmla="*/ 288 w 288"/>
                <a:gd name="T25" fmla="*/ 45 h 428"/>
                <a:gd name="T26" fmla="*/ 241 w 288"/>
                <a:gd name="T27" fmla="*/ 87 h 428"/>
                <a:gd name="T28" fmla="*/ 210 w 288"/>
                <a:gd name="T29" fmla="*/ 64 h 428"/>
                <a:gd name="T30" fmla="*/ 174 w 288"/>
                <a:gd name="T31" fmla="*/ 56 h 428"/>
                <a:gd name="T32" fmla="*/ 135 w 288"/>
                <a:gd name="T33" fmla="*/ 64 h 428"/>
                <a:gd name="T34" fmla="*/ 101 w 288"/>
                <a:gd name="T35" fmla="*/ 91 h 428"/>
                <a:gd name="T36" fmla="*/ 78 w 288"/>
                <a:gd name="T37" fmla="*/ 140 h 428"/>
                <a:gd name="T38" fmla="*/ 69 w 288"/>
                <a:gd name="T39" fmla="*/ 214 h 428"/>
                <a:gd name="T40" fmla="*/ 78 w 288"/>
                <a:gd name="T41" fmla="*/ 286 h 428"/>
                <a:gd name="T42" fmla="*/ 100 w 288"/>
                <a:gd name="T43" fmla="*/ 335 h 428"/>
                <a:gd name="T44" fmla="*/ 133 w 288"/>
                <a:gd name="T45" fmla="*/ 363 h 428"/>
                <a:gd name="T46" fmla="*/ 171 w 288"/>
                <a:gd name="T47" fmla="*/ 372 h 428"/>
                <a:gd name="T48" fmla="*/ 209 w 288"/>
                <a:gd name="T49" fmla="*/ 365 h 428"/>
                <a:gd name="T50" fmla="*/ 241 w 288"/>
                <a:gd name="T51" fmla="*/ 341 h 428"/>
                <a:gd name="T52" fmla="*/ 288 w 288"/>
                <a:gd name="T53" fmla="*/ 38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8" h="428">
                  <a:moveTo>
                    <a:pt x="288" y="382"/>
                  </a:moveTo>
                  <a:cubicBezTo>
                    <a:pt x="272" y="397"/>
                    <a:pt x="255" y="409"/>
                    <a:pt x="236" y="416"/>
                  </a:cubicBezTo>
                  <a:cubicBezTo>
                    <a:pt x="216" y="424"/>
                    <a:pt x="195" y="428"/>
                    <a:pt x="173" y="428"/>
                  </a:cubicBezTo>
                  <a:cubicBezTo>
                    <a:pt x="148" y="428"/>
                    <a:pt x="125" y="423"/>
                    <a:pt x="105" y="414"/>
                  </a:cubicBezTo>
                  <a:cubicBezTo>
                    <a:pt x="84" y="405"/>
                    <a:pt x="66" y="391"/>
                    <a:pt x="50" y="374"/>
                  </a:cubicBezTo>
                  <a:cubicBezTo>
                    <a:pt x="35" y="356"/>
                    <a:pt x="22" y="334"/>
                    <a:pt x="14" y="307"/>
                  </a:cubicBezTo>
                  <a:cubicBezTo>
                    <a:pt x="5" y="280"/>
                    <a:pt x="0" y="249"/>
                    <a:pt x="0" y="214"/>
                  </a:cubicBezTo>
                  <a:cubicBezTo>
                    <a:pt x="0" y="179"/>
                    <a:pt x="5" y="148"/>
                    <a:pt x="14" y="121"/>
                  </a:cubicBezTo>
                  <a:cubicBezTo>
                    <a:pt x="22" y="94"/>
                    <a:pt x="35" y="72"/>
                    <a:pt x="50" y="54"/>
                  </a:cubicBezTo>
                  <a:cubicBezTo>
                    <a:pt x="66" y="37"/>
                    <a:pt x="84" y="23"/>
                    <a:pt x="105" y="14"/>
                  </a:cubicBezTo>
                  <a:cubicBezTo>
                    <a:pt x="126" y="5"/>
                    <a:pt x="148" y="0"/>
                    <a:pt x="173" y="0"/>
                  </a:cubicBezTo>
                  <a:cubicBezTo>
                    <a:pt x="195" y="0"/>
                    <a:pt x="216" y="4"/>
                    <a:pt x="236" y="11"/>
                  </a:cubicBezTo>
                  <a:cubicBezTo>
                    <a:pt x="255" y="19"/>
                    <a:pt x="272" y="30"/>
                    <a:pt x="288" y="45"/>
                  </a:cubicBezTo>
                  <a:lnTo>
                    <a:pt x="241" y="87"/>
                  </a:lnTo>
                  <a:cubicBezTo>
                    <a:pt x="232" y="76"/>
                    <a:pt x="221" y="68"/>
                    <a:pt x="210" y="64"/>
                  </a:cubicBezTo>
                  <a:cubicBezTo>
                    <a:pt x="199" y="59"/>
                    <a:pt x="187" y="56"/>
                    <a:pt x="174" y="56"/>
                  </a:cubicBezTo>
                  <a:cubicBezTo>
                    <a:pt x="161" y="56"/>
                    <a:pt x="147" y="59"/>
                    <a:pt x="135" y="64"/>
                  </a:cubicBezTo>
                  <a:cubicBezTo>
                    <a:pt x="122" y="69"/>
                    <a:pt x="111" y="78"/>
                    <a:pt x="101" y="91"/>
                  </a:cubicBezTo>
                  <a:cubicBezTo>
                    <a:pt x="91" y="104"/>
                    <a:pt x="83" y="120"/>
                    <a:pt x="78" y="140"/>
                  </a:cubicBezTo>
                  <a:cubicBezTo>
                    <a:pt x="72" y="160"/>
                    <a:pt x="69" y="185"/>
                    <a:pt x="69" y="214"/>
                  </a:cubicBezTo>
                  <a:cubicBezTo>
                    <a:pt x="69" y="242"/>
                    <a:pt x="72" y="266"/>
                    <a:pt x="78" y="286"/>
                  </a:cubicBezTo>
                  <a:cubicBezTo>
                    <a:pt x="83" y="306"/>
                    <a:pt x="90" y="323"/>
                    <a:pt x="100" y="335"/>
                  </a:cubicBezTo>
                  <a:cubicBezTo>
                    <a:pt x="110" y="348"/>
                    <a:pt x="120" y="357"/>
                    <a:pt x="133" y="363"/>
                  </a:cubicBezTo>
                  <a:cubicBezTo>
                    <a:pt x="145" y="369"/>
                    <a:pt x="158" y="372"/>
                    <a:pt x="171" y="372"/>
                  </a:cubicBezTo>
                  <a:cubicBezTo>
                    <a:pt x="185" y="372"/>
                    <a:pt x="197" y="369"/>
                    <a:pt x="209" y="365"/>
                  </a:cubicBezTo>
                  <a:cubicBezTo>
                    <a:pt x="221" y="360"/>
                    <a:pt x="231" y="352"/>
                    <a:pt x="241" y="341"/>
                  </a:cubicBezTo>
                  <a:lnTo>
                    <a:pt x="288" y="382"/>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8" name="Freeform 26">
              <a:extLst>
                <a:ext uri="{FF2B5EF4-FFF2-40B4-BE49-F238E27FC236}">
                  <a16:creationId xmlns:a16="http://schemas.microsoft.com/office/drawing/2014/main" id="{D911060E-984D-4CE8-B58F-D339D75DF070}"/>
                </a:ext>
              </a:extLst>
            </p:cNvPr>
            <p:cNvSpPr>
              <a:spLocks/>
            </p:cNvSpPr>
            <p:nvPr/>
          </p:nvSpPr>
          <p:spPr bwMode="auto">
            <a:xfrm>
              <a:off x="3014" y="2627"/>
              <a:ext cx="103" cy="183"/>
            </a:xfrm>
            <a:custGeom>
              <a:avLst/>
              <a:gdLst>
                <a:gd name="T0" fmla="*/ 240 w 240"/>
                <a:gd name="T1" fmla="*/ 310 h 427"/>
                <a:gd name="T2" fmla="*/ 231 w 240"/>
                <a:gd name="T3" fmla="*/ 354 h 427"/>
                <a:gd name="T4" fmla="*/ 205 w 240"/>
                <a:gd name="T5" fmla="*/ 392 h 427"/>
                <a:gd name="T6" fmla="*/ 163 w 240"/>
                <a:gd name="T7" fmla="*/ 417 h 427"/>
                <a:gd name="T8" fmla="*/ 107 w 240"/>
                <a:gd name="T9" fmla="*/ 427 h 427"/>
                <a:gd name="T10" fmla="*/ 79 w 240"/>
                <a:gd name="T11" fmla="*/ 426 h 427"/>
                <a:gd name="T12" fmla="*/ 51 w 240"/>
                <a:gd name="T13" fmla="*/ 421 h 427"/>
                <a:gd name="T14" fmla="*/ 23 w 240"/>
                <a:gd name="T15" fmla="*/ 411 h 427"/>
                <a:gd name="T16" fmla="*/ 0 w 240"/>
                <a:gd name="T17" fmla="*/ 397 h 427"/>
                <a:gd name="T18" fmla="*/ 12 w 240"/>
                <a:gd name="T19" fmla="*/ 348 h 427"/>
                <a:gd name="T20" fmla="*/ 32 w 240"/>
                <a:gd name="T21" fmla="*/ 357 h 427"/>
                <a:gd name="T22" fmla="*/ 57 w 240"/>
                <a:gd name="T23" fmla="*/ 365 h 427"/>
                <a:gd name="T24" fmla="*/ 83 w 240"/>
                <a:gd name="T25" fmla="*/ 371 h 427"/>
                <a:gd name="T26" fmla="*/ 107 w 240"/>
                <a:gd name="T27" fmla="*/ 373 h 427"/>
                <a:gd name="T28" fmla="*/ 159 w 240"/>
                <a:gd name="T29" fmla="*/ 357 h 427"/>
                <a:gd name="T30" fmla="*/ 177 w 240"/>
                <a:gd name="T31" fmla="*/ 309 h 427"/>
                <a:gd name="T32" fmla="*/ 164 w 240"/>
                <a:gd name="T33" fmla="*/ 276 h 427"/>
                <a:gd name="T34" fmla="*/ 132 w 240"/>
                <a:gd name="T35" fmla="*/ 251 h 427"/>
                <a:gd name="T36" fmla="*/ 90 w 240"/>
                <a:gd name="T37" fmla="*/ 229 h 427"/>
                <a:gd name="T38" fmla="*/ 48 w 240"/>
                <a:gd name="T39" fmla="*/ 203 h 427"/>
                <a:gd name="T40" fmla="*/ 16 w 240"/>
                <a:gd name="T41" fmla="*/ 168 h 427"/>
                <a:gd name="T42" fmla="*/ 3 w 240"/>
                <a:gd name="T43" fmla="*/ 117 h 427"/>
                <a:gd name="T44" fmla="*/ 13 w 240"/>
                <a:gd name="T45" fmla="*/ 68 h 427"/>
                <a:gd name="T46" fmla="*/ 40 w 240"/>
                <a:gd name="T47" fmla="*/ 31 h 427"/>
                <a:gd name="T48" fmla="*/ 80 w 240"/>
                <a:gd name="T49" fmla="*/ 8 h 427"/>
                <a:gd name="T50" fmla="*/ 128 w 240"/>
                <a:gd name="T51" fmla="*/ 0 h 427"/>
                <a:gd name="T52" fmla="*/ 180 w 240"/>
                <a:gd name="T53" fmla="*/ 5 h 427"/>
                <a:gd name="T54" fmla="*/ 223 w 240"/>
                <a:gd name="T55" fmla="*/ 20 h 427"/>
                <a:gd name="T56" fmla="*/ 215 w 240"/>
                <a:gd name="T57" fmla="*/ 37 h 427"/>
                <a:gd name="T58" fmla="*/ 207 w 240"/>
                <a:gd name="T59" fmla="*/ 53 h 427"/>
                <a:gd name="T60" fmla="*/ 200 w 240"/>
                <a:gd name="T61" fmla="*/ 66 h 427"/>
                <a:gd name="T62" fmla="*/ 196 w 240"/>
                <a:gd name="T63" fmla="*/ 71 h 427"/>
                <a:gd name="T64" fmla="*/ 189 w 240"/>
                <a:gd name="T65" fmla="*/ 67 h 427"/>
                <a:gd name="T66" fmla="*/ 177 w 240"/>
                <a:gd name="T67" fmla="*/ 61 h 427"/>
                <a:gd name="T68" fmla="*/ 156 w 240"/>
                <a:gd name="T69" fmla="*/ 57 h 427"/>
                <a:gd name="T70" fmla="*/ 123 w 240"/>
                <a:gd name="T71" fmla="*/ 58 h 427"/>
                <a:gd name="T72" fmla="*/ 102 w 240"/>
                <a:gd name="T73" fmla="*/ 64 h 427"/>
                <a:gd name="T74" fmla="*/ 84 w 240"/>
                <a:gd name="T75" fmla="*/ 78 h 427"/>
                <a:gd name="T76" fmla="*/ 71 w 240"/>
                <a:gd name="T77" fmla="*/ 96 h 427"/>
                <a:gd name="T78" fmla="*/ 67 w 240"/>
                <a:gd name="T79" fmla="*/ 115 h 427"/>
                <a:gd name="T80" fmla="*/ 80 w 240"/>
                <a:gd name="T81" fmla="*/ 151 h 427"/>
                <a:gd name="T82" fmla="*/ 112 w 240"/>
                <a:gd name="T83" fmla="*/ 176 h 427"/>
                <a:gd name="T84" fmla="*/ 153 w 240"/>
                <a:gd name="T85" fmla="*/ 196 h 427"/>
                <a:gd name="T86" fmla="*/ 195 w 240"/>
                <a:gd name="T87" fmla="*/ 220 h 427"/>
                <a:gd name="T88" fmla="*/ 227 w 240"/>
                <a:gd name="T89" fmla="*/ 255 h 427"/>
                <a:gd name="T90" fmla="*/ 240 w 240"/>
                <a:gd name="T91" fmla="*/ 310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0" h="427">
                  <a:moveTo>
                    <a:pt x="240" y="310"/>
                  </a:moveTo>
                  <a:cubicBezTo>
                    <a:pt x="240" y="325"/>
                    <a:pt x="237" y="340"/>
                    <a:pt x="231" y="354"/>
                  </a:cubicBezTo>
                  <a:cubicBezTo>
                    <a:pt x="225" y="368"/>
                    <a:pt x="216" y="381"/>
                    <a:pt x="205" y="392"/>
                  </a:cubicBezTo>
                  <a:cubicBezTo>
                    <a:pt x="194" y="402"/>
                    <a:pt x="180" y="411"/>
                    <a:pt x="163" y="417"/>
                  </a:cubicBezTo>
                  <a:cubicBezTo>
                    <a:pt x="147" y="424"/>
                    <a:pt x="128" y="427"/>
                    <a:pt x="107" y="427"/>
                  </a:cubicBezTo>
                  <a:cubicBezTo>
                    <a:pt x="98" y="427"/>
                    <a:pt x="89" y="426"/>
                    <a:pt x="79" y="426"/>
                  </a:cubicBezTo>
                  <a:cubicBezTo>
                    <a:pt x="70" y="425"/>
                    <a:pt x="60" y="423"/>
                    <a:pt x="51" y="421"/>
                  </a:cubicBezTo>
                  <a:cubicBezTo>
                    <a:pt x="41" y="418"/>
                    <a:pt x="32" y="415"/>
                    <a:pt x="23" y="411"/>
                  </a:cubicBezTo>
                  <a:cubicBezTo>
                    <a:pt x="14" y="407"/>
                    <a:pt x="6" y="403"/>
                    <a:pt x="0" y="397"/>
                  </a:cubicBezTo>
                  <a:lnTo>
                    <a:pt x="12" y="348"/>
                  </a:lnTo>
                  <a:cubicBezTo>
                    <a:pt x="17" y="351"/>
                    <a:pt x="24" y="354"/>
                    <a:pt x="32" y="357"/>
                  </a:cubicBezTo>
                  <a:cubicBezTo>
                    <a:pt x="40" y="360"/>
                    <a:pt x="48" y="362"/>
                    <a:pt x="57" y="365"/>
                  </a:cubicBezTo>
                  <a:cubicBezTo>
                    <a:pt x="65" y="367"/>
                    <a:pt x="74" y="369"/>
                    <a:pt x="83" y="371"/>
                  </a:cubicBezTo>
                  <a:cubicBezTo>
                    <a:pt x="91" y="372"/>
                    <a:pt x="99" y="373"/>
                    <a:pt x="107" y="373"/>
                  </a:cubicBezTo>
                  <a:cubicBezTo>
                    <a:pt x="129" y="373"/>
                    <a:pt x="147" y="368"/>
                    <a:pt x="159" y="357"/>
                  </a:cubicBezTo>
                  <a:cubicBezTo>
                    <a:pt x="171" y="346"/>
                    <a:pt x="177" y="330"/>
                    <a:pt x="177" y="309"/>
                  </a:cubicBezTo>
                  <a:cubicBezTo>
                    <a:pt x="177" y="296"/>
                    <a:pt x="173" y="285"/>
                    <a:pt x="164" y="276"/>
                  </a:cubicBezTo>
                  <a:cubicBezTo>
                    <a:pt x="156" y="267"/>
                    <a:pt x="145" y="259"/>
                    <a:pt x="132" y="251"/>
                  </a:cubicBezTo>
                  <a:cubicBezTo>
                    <a:pt x="119" y="244"/>
                    <a:pt x="105" y="237"/>
                    <a:pt x="90" y="229"/>
                  </a:cubicBezTo>
                  <a:cubicBezTo>
                    <a:pt x="75" y="222"/>
                    <a:pt x="61" y="213"/>
                    <a:pt x="48" y="203"/>
                  </a:cubicBezTo>
                  <a:cubicBezTo>
                    <a:pt x="35" y="193"/>
                    <a:pt x="24" y="181"/>
                    <a:pt x="16" y="168"/>
                  </a:cubicBezTo>
                  <a:cubicBezTo>
                    <a:pt x="7" y="154"/>
                    <a:pt x="3" y="137"/>
                    <a:pt x="3" y="117"/>
                  </a:cubicBezTo>
                  <a:cubicBezTo>
                    <a:pt x="3" y="98"/>
                    <a:pt x="6" y="82"/>
                    <a:pt x="13" y="68"/>
                  </a:cubicBezTo>
                  <a:cubicBezTo>
                    <a:pt x="20" y="53"/>
                    <a:pt x="29" y="41"/>
                    <a:pt x="40" y="31"/>
                  </a:cubicBezTo>
                  <a:cubicBezTo>
                    <a:pt x="52" y="21"/>
                    <a:pt x="65" y="13"/>
                    <a:pt x="80" y="8"/>
                  </a:cubicBezTo>
                  <a:cubicBezTo>
                    <a:pt x="95" y="3"/>
                    <a:pt x="111" y="0"/>
                    <a:pt x="128" y="0"/>
                  </a:cubicBezTo>
                  <a:cubicBezTo>
                    <a:pt x="145" y="0"/>
                    <a:pt x="163" y="2"/>
                    <a:pt x="180" y="5"/>
                  </a:cubicBezTo>
                  <a:cubicBezTo>
                    <a:pt x="198" y="8"/>
                    <a:pt x="212" y="13"/>
                    <a:pt x="223" y="20"/>
                  </a:cubicBezTo>
                  <a:cubicBezTo>
                    <a:pt x="221" y="25"/>
                    <a:pt x="218" y="31"/>
                    <a:pt x="215" y="37"/>
                  </a:cubicBezTo>
                  <a:cubicBezTo>
                    <a:pt x="212" y="43"/>
                    <a:pt x="209" y="48"/>
                    <a:pt x="207" y="53"/>
                  </a:cubicBezTo>
                  <a:cubicBezTo>
                    <a:pt x="204" y="58"/>
                    <a:pt x="202" y="62"/>
                    <a:pt x="200" y="66"/>
                  </a:cubicBezTo>
                  <a:cubicBezTo>
                    <a:pt x="198" y="69"/>
                    <a:pt x="197" y="71"/>
                    <a:pt x="196" y="71"/>
                  </a:cubicBezTo>
                  <a:cubicBezTo>
                    <a:pt x="194" y="70"/>
                    <a:pt x="192" y="69"/>
                    <a:pt x="189" y="67"/>
                  </a:cubicBezTo>
                  <a:cubicBezTo>
                    <a:pt x="186" y="65"/>
                    <a:pt x="182" y="63"/>
                    <a:pt x="177" y="61"/>
                  </a:cubicBezTo>
                  <a:cubicBezTo>
                    <a:pt x="172" y="59"/>
                    <a:pt x="165" y="58"/>
                    <a:pt x="156" y="57"/>
                  </a:cubicBezTo>
                  <a:cubicBezTo>
                    <a:pt x="147" y="57"/>
                    <a:pt x="136" y="57"/>
                    <a:pt x="123" y="58"/>
                  </a:cubicBezTo>
                  <a:cubicBezTo>
                    <a:pt x="115" y="59"/>
                    <a:pt x="108" y="61"/>
                    <a:pt x="102" y="64"/>
                  </a:cubicBezTo>
                  <a:cubicBezTo>
                    <a:pt x="95" y="68"/>
                    <a:pt x="89" y="72"/>
                    <a:pt x="84" y="78"/>
                  </a:cubicBezTo>
                  <a:cubicBezTo>
                    <a:pt x="78" y="83"/>
                    <a:pt x="74" y="89"/>
                    <a:pt x="71" y="96"/>
                  </a:cubicBezTo>
                  <a:cubicBezTo>
                    <a:pt x="68" y="102"/>
                    <a:pt x="67" y="109"/>
                    <a:pt x="67" y="115"/>
                  </a:cubicBezTo>
                  <a:cubicBezTo>
                    <a:pt x="67" y="130"/>
                    <a:pt x="71" y="142"/>
                    <a:pt x="80" y="151"/>
                  </a:cubicBezTo>
                  <a:cubicBezTo>
                    <a:pt x="88" y="160"/>
                    <a:pt x="99" y="169"/>
                    <a:pt x="112" y="176"/>
                  </a:cubicBezTo>
                  <a:cubicBezTo>
                    <a:pt x="124" y="183"/>
                    <a:pt x="138" y="189"/>
                    <a:pt x="153" y="196"/>
                  </a:cubicBezTo>
                  <a:cubicBezTo>
                    <a:pt x="168" y="203"/>
                    <a:pt x="182" y="211"/>
                    <a:pt x="195" y="220"/>
                  </a:cubicBezTo>
                  <a:cubicBezTo>
                    <a:pt x="208" y="229"/>
                    <a:pt x="219" y="241"/>
                    <a:pt x="227" y="255"/>
                  </a:cubicBezTo>
                  <a:cubicBezTo>
                    <a:pt x="236" y="270"/>
                    <a:pt x="240" y="288"/>
                    <a:pt x="240" y="310"/>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9" name="Freeform 27">
              <a:extLst>
                <a:ext uri="{FF2B5EF4-FFF2-40B4-BE49-F238E27FC236}">
                  <a16:creationId xmlns:a16="http://schemas.microsoft.com/office/drawing/2014/main" id="{4C17A8BE-8E0C-4BEB-B686-79C652C408BB}"/>
                </a:ext>
              </a:extLst>
            </p:cNvPr>
            <p:cNvSpPr>
              <a:spLocks/>
            </p:cNvSpPr>
            <p:nvPr/>
          </p:nvSpPr>
          <p:spPr bwMode="auto">
            <a:xfrm>
              <a:off x="3140" y="2630"/>
              <a:ext cx="150" cy="180"/>
            </a:xfrm>
            <a:custGeom>
              <a:avLst/>
              <a:gdLst>
                <a:gd name="T0" fmla="*/ 54 w 150"/>
                <a:gd name="T1" fmla="*/ 180 h 180"/>
                <a:gd name="T2" fmla="*/ 0 w 150"/>
                <a:gd name="T3" fmla="*/ 0 h 180"/>
                <a:gd name="T4" fmla="*/ 32 w 150"/>
                <a:gd name="T5" fmla="*/ 0 h 180"/>
                <a:gd name="T6" fmla="*/ 73 w 150"/>
                <a:gd name="T7" fmla="*/ 154 h 180"/>
                <a:gd name="T8" fmla="*/ 117 w 150"/>
                <a:gd name="T9" fmla="*/ 0 h 180"/>
                <a:gd name="T10" fmla="*/ 150 w 150"/>
                <a:gd name="T11" fmla="*/ 0 h 180"/>
                <a:gd name="T12" fmla="*/ 92 w 150"/>
                <a:gd name="T13" fmla="*/ 180 h 180"/>
                <a:gd name="T14" fmla="*/ 54 w 150"/>
                <a:gd name="T15" fmla="*/ 180 h 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0" h="180">
                  <a:moveTo>
                    <a:pt x="54" y="180"/>
                  </a:moveTo>
                  <a:lnTo>
                    <a:pt x="0" y="0"/>
                  </a:lnTo>
                  <a:lnTo>
                    <a:pt x="32" y="0"/>
                  </a:lnTo>
                  <a:lnTo>
                    <a:pt x="73" y="154"/>
                  </a:lnTo>
                  <a:lnTo>
                    <a:pt x="117" y="0"/>
                  </a:lnTo>
                  <a:lnTo>
                    <a:pt x="150" y="0"/>
                  </a:lnTo>
                  <a:lnTo>
                    <a:pt x="92" y="180"/>
                  </a:lnTo>
                  <a:lnTo>
                    <a:pt x="54"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30" name="Group 30">
              <a:extLst>
                <a:ext uri="{FF2B5EF4-FFF2-40B4-BE49-F238E27FC236}">
                  <a16:creationId xmlns:a16="http://schemas.microsoft.com/office/drawing/2014/main" id="{F869867C-9397-4FC4-9A89-63EE3B6F3542}"/>
                </a:ext>
              </a:extLst>
            </p:cNvPr>
            <p:cNvGrpSpPr>
              <a:grpSpLocks/>
            </p:cNvGrpSpPr>
            <p:nvPr/>
          </p:nvGrpSpPr>
          <p:grpSpPr bwMode="auto">
            <a:xfrm>
              <a:off x="4381" y="722"/>
              <a:ext cx="1282" cy="665"/>
              <a:chOff x="4381" y="722"/>
              <a:chExt cx="1282" cy="665"/>
            </a:xfrm>
          </p:grpSpPr>
          <p:pic>
            <p:nvPicPr>
              <p:cNvPr id="1052" name="Picture 28">
                <a:extLst>
                  <a:ext uri="{FF2B5EF4-FFF2-40B4-BE49-F238E27FC236}">
                    <a16:creationId xmlns:a16="http://schemas.microsoft.com/office/drawing/2014/main" id="{FF6675F2-1E86-465D-A96F-4A4F15D44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 y="722"/>
                <a:ext cx="1282" cy="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3" name="Picture 29">
                <a:extLst>
                  <a:ext uri="{FF2B5EF4-FFF2-40B4-BE49-F238E27FC236}">
                    <a16:creationId xmlns:a16="http://schemas.microsoft.com/office/drawing/2014/main" id="{24EF2278-5792-40B6-B373-1CE879FB6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1" y="722"/>
                <a:ext cx="1282" cy="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 name="Freeform 31">
              <a:extLst>
                <a:ext uri="{FF2B5EF4-FFF2-40B4-BE49-F238E27FC236}">
                  <a16:creationId xmlns:a16="http://schemas.microsoft.com/office/drawing/2014/main" id="{EC70B72C-9F96-4E5F-9D3F-26F802F3BAE6}"/>
                </a:ext>
              </a:extLst>
            </p:cNvPr>
            <p:cNvSpPr>
              <a:spLocks/>
            </p:cNvSpPr>
            <p:nvPr/>
          </p:nvSpPr>
          <p:spPr bwMode="auto">
            <a:xfrm>
              <a:off x="4406" y="1589"/>
              <a:ext cx="1228" cy="1616"/>
            </a:xfrm>
            <a:custGeom>
              <a:avLst/>
              <a:gdLst>
                <a:gd name="T0" fmla="*/ 2029 w 2862"/>
                <a:gd name="T1" fmla="*/ 0 h 3766"/>
                <a:gd name="T2" fmla="*/ 97 w 2862"/>
                <a:gd name="T3" fmla="*/ 0 h 3766"/>
                <a:gd name="T4" fmla="*/ 0 w 2862"/>
                <a:gd name="T5" fmla="*/ 129 h 3766"/>
                <a:gd name="T6" fmla="*/ 0 w 2862"/>
                <a:gd name="T7" fmla="*/ 3699 h 3766"/>
                <a:gd name="T8" fmla="*/ 97 w 2862"/>
                <a:gd name="T9" fmla="*/ 3766 h 3766"/>
                <a:gd name="T10" fmla="*/ 2765 w 2862"/>
                <a:gd name="T11" fmla="*/ 3766 h 3766"/>
                <a:gd name="T12" fmla="*/ 2862 w 2862"/>
                <a:gd name="T13" fmla="*/ 3699 h 3766"/>
                <a:gd name="T14" fmla="*/ 2862 w 2862"/>
                <a:gd name="T15" fmla="*/ 873 h 3766"/>
                <a:gd name="T16" fmla="*/ 2845 w 2862"/>
                <a:gd name="T17" fmla="*/ 800 h 3766"/>
                <a:gd name="T18" fmla="*/ 2070 w 2862"/>
                <a:gd name="T19" fmla="*/ 17 h 3766"/>
                <a:gd name="T20" fmla="*/ 2029 w 2862"/>
                <a:gd name="T21" fmla="*/ 0 h 3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62" h="3766">
                  <a:moveTo>
                    <a:pt x="2029" y="0"/>
                  </a:moveTo>
                  <a:lnTo>
                    <a:pt x="97" y="0"/>
                  </a:lnTo>
                  <a:cubicBezTo>
                    <a:pt x="43" y="0"/>
                    <a:pt x="0" y="44"/>
                    <a:pt x="0" y="129"/>
                  </a:cubicBezTo>
                  <a:lnTo>
                    <a:pt x="0" y="3699"/>
                  </a:lnTo>
                  <a:cubicBezTo>
                    <a:pt x="0" y="3722"/>
                    <a:pt x="43" y="3766"/>
                    <a:pt x="97" y="3766"/>
                  </a:cubicBezTo>
                  <a:lnTo>
                    <a:pt x="2765" y="3766"/>
                  </a:lnTo>
                  <a:cubicBezTo>
                    <a:pt x="2819" y="3766"/>
                    <a:pt x="2862" y="3722"/>
                    <a:pt x="2862" y="3699"/>
                  </a:cubicBezTo>
                  <a:lnTo>
                    <a:pt x="2862" y="873"/>
                  </a:lnTo>
                  <a:cubicBezTo>
                    <a:pt x="2862" y="826"/>
                    <a:pt x="2856" y="811"/>
                    <a:pt x="2845" y="800"/>
                  </a:cubicBezTo>
                  <a:lnTo>
                    <a:pt x="2070" y="17"/>
                  </a:lnTo>
                  <a:cubicBezTo>
                    <a:pt x="2060" y="6"/>
                    <a:pt x="2045" y="0"/>
                    <a:pt x="2029" y="0"/>
                  </a:cubicBezTo>
                  <a:close/>
                </a:path>
              </a:pathLst>
            </a:custGeom>
            <a:solidFill>
              <a:srgbClr val="E9E9E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2">
              <a:extLst>
                <a:ext uri="{FF2B5EF4-FFF2-40B4-BE49-F238E27FC236}">
                  <a16:creationId xmlns:a16="http://schemas.microsoft.com/office/drawing/2014/main" id="{2914DEDE-2781-4E5C-B76E-EB112A7C44EC}"/>
                </a:ext>
              </a:extLst>
            </p:cNvPr>
            <p:cNvSpPr>
              <a:spLocks/>
            </p:cNvSpPr>
            <p:nvPr/>
          </p:nvSpPr>
          <p:spPr bwMode="auto">
            <a:xfrm>
              <a:off x="5291" y="1593"/>
              <a:ext cx="338" cy="342"/>
            </a:xfrm>
            <a:custGeom>
              <a:avLst/>
              <a:gdLst>
                <a:gd name="T0" fmla="*/ 0 w 338"/>
                <a:gd name="T1" fmla="*/ 0 h 342"/>
                <a:gd name="T2" fmla="*/ 0 w 338"/>
                <a:gd name="T3" fmla="*/ 342 h 342"/>
                <a:gd name="T4" fmla="*/ 338 w 338"/>
                <a:gd name="T5" fmla="*/ 342 h 342"/>
                <a:gd name="T6" fmla="*/ 0 w 338"/>
                <a:gd name="T7" fmla="*/ 0 h 342"/>
              </a:gdLst>
              <a:ahLst/>
              <a:cxnLst>
                <a:cxn ang="0">
                  <a:pos x="T0" y="T1"/>
                </a:cxn>
                <a:cxn ang="0">
                  <a:pos x="T2" y="T3"/>
                </a:cxn>
                <a:cxn ang="0">
                  <a:pos x="T4" y="T5"/>
                </a:cxn>
                <a:cxn ang="0">
                  <a:pos x="T6" y="T7"/>
                </a:cxn>
              </a:cxnLst>
              <a:rect l="0" t="0" r="r" b="b"/>
              <a:pathLst>
                <a:path w="338" h="342">
                  <a:moveTo>
                    <a:pt x="0" y="0"/>
                  </a:moveTo>
                  <a:lnTo>
                    <a:pt x="0" y="342"/>
                  </a:lnTo>
                  <a:lnTo>
                    <a:pt x="338" y="342"/>
                  </a:lnTo>
                  <a:lnTo>
                    <a:pt x="0" y="0"/>
                  </a:lnTo>
                  <a:close/>
                </a:path>
              </a:pathLst>
            </a:custGeom>
            <a:solidFill>
              <a:srgbClr val="D9D7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3">
              <a:extLst>
                <a:ext uri="{FF2B5EF4-FFF2-40B4-BE49-F238E27FC236}">
                  <a16:creationId xmlns:a16="http://schemas.microsoft.com/office/drawing/2014/main" id="{4B9BE7FC-74CB-4B71-B135-F92F59896003}"/>
                </a:ext>
              </a:extLst>
            </p:cNvPr>
            <p:cNvSpPr>
              <a:spLocks/>
            </p:cNvSpPr>
            <p:nvPr/>
          </p:nvSpPr>
          <p:spPr bwMode="auto">
            <a:xfrm>
              <a:off x="4406" y="2715"/>
              <a:ext cx="1228" cy="490"/>
            </a:xfrm>
            <a:custGeom>
              <a:avLst/>
              <a:gdLst>
                <a:gd name="T0" fmla="*/ 2765 w 2862"/>
                <a:gd name="T1" fmla="*/ 1143 h 1143"/>
                <a:gd name="T2" fmla="*/ 97 w 2862"/>
                <a:gd name="T3" fmla="*/ 1143 h 1143"/>
                <a:gd name="T4" fmla="*/ 0 w 2862"/>
                <a:gd name="T5" fmla="*/ 1044 h 1143"/>
                <a:gd name="T6" fmla="*/ 0 w 2862"/>
                <a:gd name="T7" fmla="*/ 0 h 1143"/>
                <a:gd name="T8" fmla="*/ 2862 w 2862"/>
                <a:gd name="T9" fmla="*/ 0 h 1143"/>
                <a:gd name="T10" fmla="*/ 2862 w 2862"/>
                <a:gd name="T11" fmla="*/ 1044 h 1143"/>
                <a:gd name="T12" fmla="*/ 2765 w 2862"/>
                <a:gd name="T13" fmla="*/ 1143 h 1143"/>
              </a:gdLst>
              <a:ahLst/>
              <a:cxnLst>
                <a:cxn ang="0">
                  <a:pos x="T0" y="T1"/>
                </a:cxn>
                <a:cxn ang="0">
                  <a:pos x="T2" y="T3"/>
                </a:cxn>
                <a:cxn ang="0">
                  <a:pos x="T4" y="T5"/>
                </a:cxn>
                <a:cxn ang="0">
                  <a:pos x="T6" y="T7"/>
                </a:cxn>
                <a:cxn ang="0">
                  <a:pos x="T8" y="T9"/>
                </a:cxn>
                <a:cxn ang="0">
                  <a:pos x="T10" y="T11"/>
                </a:cxn>
                <a:cxn ang="0">
                  <a:pos x="T12" y="T13"/>
                </a:cxn>
              </a:cxnLst>
              <a:rect l="0" t="0" r="r" b="b"/>
              <a:pathLst>
                <a:path w="2862" h="1143">
                  <a:moveTo>
                    <a:pt x="2765" y="1143"/>
                  </a:moveTo>
                  <a:lnTo>
                    <a:pt x="97" y="1143"/>
                  </a:lnTo>
                  <a:cubicBezTo>
                    <a:pt x="43" y="1143"/>
                    <a:pt x="0" y="1099"/>
                    <a:pt x="0" y="1044"/>
                  </a:cubicBezTo>
                  <a:lnTo>
                    <a:pt x="0" y="0"/>
                  </a:lnTo>
                  <a:lnTo>
                    <a:pt x="2862" y="0"/>
                  </a:lnTo>
                  <a:lnTo>
                    <a:pt x="2862" y="1044"/>
                  </a:lnTo>
                  <a:cubicBezTo>
                    <a:pt x="2862" y="1099"/>
                    <a:pt x="2819" y="1143"/>
                    <a:pt x="2765" y="1143"/>
                  </a:cubicBezTo>
                  <a:close/>
                </a:path>
              </a:pathLst>
            </a:custGeom>
            <a:solidFill>
              <a:srgbClr val="0070C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Rectangle 34">
              <a:extLst>
                <a:ext uri="{FF2B5EF4-FFF2-40B4-BE49-F238E27FC236}">
                  <a16:creationId xmlns:a16="http://schemas.microsoft.com/office/drawing/2014/main" id="{AC3BE24D-4603-4F59-9BFB-396B6AE83028}"/>
                </a:ext>
              </a:extLst>
            </p:cNvPr>
            <p:cNvSpPr>
              <a:spLocks noChangeArrowheads="1"/>
            </p:cNvSpPr>
            <p:nvPr/>
          </p:nvSpPr>
          <p:spPr bwMode="auto">
            <a:xfrm>
              <a:off x="4553" y="2784"/>
              <a:ext cx="1105"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400" b="0" i="0" u="none" strike="noStrike" cap="none" normalizeH="0" baseline="0">
                  <a:ln>
                    <a:noFill/>
                  </a:ln>
                  <a:solidFill>
                    <a:srgbClr val="FFFFFF"/>
                  </a:solidFill>
                  <a:effectLst/>
                  <a:latin typeface="Calibri" panose="020F0502020204030204" pitchFamily="34" charset="0"/>
                </a:rPr>
                <a:t>PYTHON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Freeform 35">
              <a:extLst>
                <a:ext uri="{FF2B5EF4-FFF2-40B4-BE49-F238E27FC236}">
                  <a16:creationId xmlns:a16="http://schemas.microsoft.com/office/drawing/2014/main" id="{34A8C89E-950F-487C-93AA-DDB270E336E7}"/>
                </a:ext>
              </a:extLst>
            </p:cNvPr>
            <p:cNvSpPr>
              <a:spLocks/>
            </p:cNvSpPr>
            <p:nvPr/>
          </p:nvSpPr>
          <p:spPr bwMode="auto">
            <a:xfrm>
              <a:off x="4570" y="1772"/>
              <a:ext cx="663" cy="671"/>
            </a:xfrm>
            <a:custGeom>
              <a:avLst/>
              <a:gdLst>
                <a:gd name="T0" fmla="*/ 0 w 1546"/>
                <a:gd name="T1" fmla="*/ 1033 h 1562"/>
                <a:gd name="T2" fmla="*/ 2 w 1546"/>
                <a:gd name="T3" fmla="*/ 1024 h 1562"/>
                <a:gd name="T4" fmla="*/ 7 w 1546"/>
                <a:gd name="T5" fmla="*/ 932 h 1562"/>
                <a:gd name="T6" fmla="*/ 102 w 1546"/>
                <a:gd name="T7" fmla="*/ 657 h 1562"/>
                <a:gd name="T8" fmla="*/ 291 w 1546"/>
                <a:gd name="T9" fmla="*/ 547 h 1562"/>
                <a:gd name="T10" fmla="*/ 324 w 1546"/>
                <a:gd name="T11" fmla="*/ 545 h 1562"/>
                <a:gd name="T12" fmla="*/ 1031 w 1546"/>
                <a:gd name="T13" fmla="*/ 545 h 1562"/>
                <a:gd name="T14" fmla="*/ 1045 w 1546"/>
                <a:gd name="T15" fmla="*/ 531 h 1562"/>
                <a:gd name="T16" fmla="*/ 1045 w 1546"/>
                <a:gd name="T17" fmla="*/ 482 h 1562"/>
                <a:gd name="T18" fmla="*/ 1032 w 1546"/>
                <a:gd name="T19" fmla="*/ 470 h 1562"/>
                <a:gd name="T20" fmla="*/ 642 w 1546"/>
                <a:gd name="T21" fmla="*/ 470 h 1562"/>
                <a:gd name="T22" fmla="*/ 551 w 1546"/>
                <a:gd name="T23" fmla="*/ 470 h 1562"/>
                <a:gd name="T24" fmla="*/ 540 w 1546"/>
                <a:gd name="T25" fmla="*/ 459 h 1562"/>
                <a:gd name="T26" fmla="*/ 540 w 1546"/>
                <a:gd name="T27" fmla="*/ 219 h 1562"/>
                <a:gd name="T28" fmla="*/ 581 w 1546"/>
                <a:gd name="T29" fmla="*/ 126 h 1562"/>
                <a:gd name="T30" fmla="*/ 699 w 1546"/>
                <a:gd name="T31" fmla="*/ 50 h 1562"/>
                <a:gd name="T32" fmla="*/ 869 w 1546"/>
                <a:gd name="T33" fmla="*/ 11 h 1562"/>
                <a:gd name="T34" fmla="*/ 1109 w 1546"/>
                <a:gd name="T35" fmla="*/ 4 h 1562"/>
                <a:gd name="T36" fmla="*/ 1361 w 1546"/>
                <a:gd name="T37" fmla="*/ 51 h 1562"/>
                <a:gd name="T38" fmla="*/ 1502 w 1546"/>
                <a:gd name="T39" fmla="*/ 149 h 1562"/>
                <a:gd name="T40" fmla="*/ 1544 w 1546"/>
                <a:gd name="T41" fmla="*/ 284 h 1562"/>
                <a:gd name="T42" fmla="*/ 1543 w 1546"/>
                <a:gd name="T43" fmla="*/ 406 h 1562"/>
                <a:gd name="T44" fmla="*/ 1544 w 1546"/>
                <a:gd name="T45" fmla="*/ 633 h 1562"/>
                <a:gd name="T46" fmla="*/ 1542 w 1546"/>
                <a:gd name="T47" fmla="*/ 767 h 1562"/>
                <a:gd name="T48" fmla="*/ 1388 w 1546"/>
                <a:gd name="T49" fmla="*/ 987 h 1562"/>
                <a:gd name="T50" fmla="*/ 1251 w 1546"/>
                <a:gd name="T51" fmla="*/ 1013 h 1562"/>
                <a:gd name="T52" fmla="*/ 750 w 1546"/>
                <a:gd name="T53" fmla="*/ 1013 h 1562"/>
                <a:gd name="T54" fmla="*/ 599 w 1546"/>
                <a:gd name="T55" fmla="*/ 1053 h 1562"/>
                <a:gd name="T56" fmla="*/ 484 w 1546"/>
                <a:gd name="T57" fmla="*/ 1215 h 1562"/>
                <a:gd name="T58" fmla="*/ 470 w 1546"/>
                <a:gd name="T59" fmla="*/ 1318 h 1562"/>
                <a:gd name="T60" fmla="*/ 470 w 1546"/>
                <a:gd name="T61" fmla="*/ 1545 h 1562"/>
                <a:gd name="T62" fmla="*/ 455 w 1546"/>
                <a:gd name="T63" fmla="*/ 1560 h 1562"/>
                <a:gd name="T64" fmla="*/ 292 w 1546"/>
                <a:gd name="T65" fmla="*/ 1561 h 1562"/>
                <a:gd name="T66" fmla="*/ 146 w 1546"/>
                <a:gd name="T67" fmla="*/ 1501 h 1562"/>
                <a:gd name="T68" fmla="*/ 46 w 1546"/>
                <a:gd name="T69" fmla="*/ 1346 h 1562"/>
                <a:gd name="T70" fmla="*/ 9 w 1546"/>
                <a:gd name="T71" fmla="*/ 1177 h 1562"/>
                <a:gd name="T72" fmla="*/ 2 w 1546"/>
                <a:gd name="T73" fmla="*/ 1067 h 1562"/>
                <a:gd name="T74" fmla="*/ 0 w 1546"/>
                <a:gd name="T75" fmla="*/ 1055 h 1562"/>
                <a:gd name="T76" fmla="*/ 0 w 1546"/>
                <a:gd name="T77" fmla="*/ 1033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6" h="1562">
                  <a:moveTo>
                    <a:pt x="0" y="1033"/>
                  </a:moveTo>
                  <a:cubicBezTo>
                    <a:pt x="1" y="1030"/>
                    <a:pt x="2" y="1027"/>
                    <a:pt x="2" y="1024"/>
                  </a:cubicBezTo>
                  <a:cubicBezTo>
                    <a:pt x="4" y="993"/>
                    <a:pt x="4" y="962"/>
                    <a:pt x="7" y="932"/>
                  </a:cubicBezTo>
                  <a:cubicBezTo>
                    <a:pt x="17" y="833"/>
                    <a:pt x="40" y="738"/>
                    <a:pt x="102" y="657"/>
                  </a:cubicBezTo>
                  <a:cubicBezTo>
                    <a:pt x="150" y="595"/>
                    <a:pt x="213" y="557"/>
                    <a:pt x="291" y="547"/>
                  </a:cubicBezTo>
                  <a:cubicBezTo>
                    <a:pt x="302" y="545"/>
                    <a:pt x="313" y="545"/>
                    <a:pt x="324" y="545"/>
                  </a:cubicBezTo>
                  <a:cubicBezTo>
                    <a:pt x="560" y="545"/>
                    <a:pt x="795" y="545"/>
                    <a:pt x="1031" y="545"/>
                  </a:cubicBezTo>
                  <a:cubicBezTo>
                    <a:pt x="1045" y="545"/>
                    <a:pt x="1045" y="545"/>
                    <a:pt x="1045" y="531"/>
                  </a:cubicBezTo>
                  <a:cubicBezTo>
                    <a:pt x="1045" y="515"/>
                    <a:pt x="1044" y="498"/>
                    <a:pt x="1045" y="482"/>
                  </a:cubicBezTo>
                  <a:cubicBezTo>
                    <a:pt x="1045" y="472"/>
                    <a:pt x="1042" y="469"/>
                    <a:pt x="1032" y="470"/>
                  </a:cubicBezTo>
                  <a:cubicBezTo>
                    <a:pt x="902" y="470"/>
                    <a:pt x="772" y="470"/>
                    <a:pt x="642" y="470"/>
                  </a:cubicBezTo>
                  <a:cubicBezTo>
                    <a:pt x="612" y="470"/>
                    <a:pt x="581" y="469"/>
                    <a:pt x="551" y="470"/>
                  </a:cubicBezTo>
                  <a:cubicBezTo>
                    <a:pt x="543" y="470"/>
                    <a:pt x="540" y="468"/>
                    <a:pt x="540" y="459"/>
                  </a:cubicBezTo>
                  <a:cubicBezTo>
                    <a:pt x="540" y="379"/>
                    <a:pt x="539" y="299"/>
                    <a:pt x="540" y="219"/>
                  </a:cubicBezTo>
                  <a:cubicBezTo>
                    <a:pt x="541" y="183"/>
                    <a:pt x="557" y="153"/>
                    <a:pt x="581" y="126"/>
                  </a:cubicBezTo>
                  <a:cubicBezTo>
                    <a:pt x="613" y="90"/>
                    <a:pt x="654" y="67"/>
                    <a:pt x="699" y="50"/>
                  </a:cubicBezTo>
                  <a:cubicBezTo>
                    <a:pt x="754" y="29"/>
                    <a:pt x="811" y="18"/>
                    <a:pt x="869" y="11"/>
                  </a:cubicBezTo>
                  <a:cubicBezTo>
                    <a:pt x="949" y="1"/>
                    <a:pt x="1029" y="0"/>
                    <a:pt x="1109" y="4"/>
                  </a:cubicBezTo>
                  <a:cubicBezTo>
                    <a:pt x="1195" y="7"/>
                    <a:pt x="1280" y="19"/>
                    <a:pt x="1361" y="51"/>
                  </a:cubicBezTo>
                  <a:cubicBezTo>
                    <a:pt x="1416" y="72"/>
                    <a:pt x="1466" y="101"/>
                    <a:pt x="1502" y="149"/>
                  </a:cubicBezTo>
                  <a:cubicBezTo>
                    <a:pt x="1532" y="189"/>
                    <a:pt x="1546" y="233"/>
                    <a:pt x="1544" y="284"/>
                  </a:cubicBezTo>
                  <a:cubicBezTo>
                    <a:pt x="1541" y="324"/>
                    <a:pt x="1543" y="365"/>
                    <a:pt x="1543" y="406"/>
                  </a:cubicBezTo>
                  <a:cubicBezTo>
                    <a:pt x="1543" y="482"/>
                    <a:pt x="1544" y="558"/>
                    <a:pt x="1544" y="633"/>
                  </a:cubicBezTo>
                  <a:cubicBezTo>
                    <a:pt x="1544" y="678"/>
                    <a:pt x="1544" y="722"/>
                    <a:pt x="1542" y="767"/>
                  </a:cubicBezTo>
                  <a:cubicBezTo>
                    <a:pt x="1536" y="872"/>
                    <a:pt x="1485" y="946"/>
                    <a:pt x="1388" y="987"/>
                  </a:cubicBezTo>
                  <a:cubicBezTo>
                    <a:pt x="1344" y="1005"/>
                    <a:pt x="1298" y="1013"/>
                    <a:pt x="1251" y="1013"/>
                  </a:cubicBezTo>
                  <a:cubicBezTo>
                    <a:pt x="1084" y="1013"/>
                    <a:pt x="917" y="1013"/>
                    <a:pt x="750" y="1013"/>
                  </a:cubicBezTo>
                  <a:cubicBezTo>
                    <a:pt x="697" y="1014"/>
                    <a:pt x="646" y="1025"/>
                    <a:pt x="599" y="1053"/>
                  </a:cubicBezTo>
                  <a:cubicBezTo>
                    <a:pt x="538" y="1090"/>
                    <a:pt x="503" y="1147"/>
                    <a:pt x="484" y="1215"/>
                  </a:cubicBezTo>
                  <a:cubicBezTo>
                    <a:pt x="474" y="1249"/>
                    <a:pt x="470" y="1283"/>
                    <a:pt x="470" y="1318"/>
                  </a:cubicBezTo>
                  <a:cubicBezTo>
                    <a:pt x="470" y="1394"/>
                    <a:pt x="470" y="1470"/>
                    <a:pt x="470" y="1545"/>
                  </a:cubicBezTo>
                  <a:cubicBezTo>
                    <a:pt x="470" y="1560"/>
                    <a:pt x="470" y="1560"/>
                    <a:pt x="455" y="1560"/>
                  </a:cubicBezTo>
                  <a:cubicBezTo>
                    <a:pt x="400" y="1560"/>
                    <a:pt x="346" y="1562"/>
                    <a:pt x="292" y="1561"/>
                  </a:cubicBezTo>
                  <a:cubicBezTo>
                    <a:pt x="236" y="1559"/>
                    <a:pt x="188" y="1537"/>
                    <a:pt x="146" y="1501"/>
                  </a:cubicBezTo>
                  <a:cubicBezTo>
                    <a:pt x="98" y="1459"/>
                    <a:pt x="67" y="1405"/>
                    <a:pt x="46" y="1346"/>
                  </a:cubicBezTo>
                  <a:cubicBezTo>
                    <a:pt x="26" y="1291"/>
                    <a:pt x="14" y="1235"/>
                    <a:pt x="9" y="1177"/>
                  </a:cubicBezTo>
                  <a:cubicBezTo>
                    <a:pt x="6" y="1140"/>
                    <a:pt x="4" y="1104"/>
                    <a:pt x="2" y="1067"/>
                  </a:cubicBezTo>
                  <a:cubicBezTo>
                    <a:pt x="2" y="1063"/>
                    <a:pt x="1" y="1059"/>
                    <a:pt x="0" y="1055"/>
                  </a:cubicBezTo>
                  <a:lnTo>
                    <a:pt x="0" y="1033"/>
                  </a:lnTo>
                  <a:close/>
                </a:path>
              </a:pathLst>
            </a:custGeom>
            <a:solidFill>
              <a:srgbClr val="3772A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6">
              <a:extLst>
                <a:ext uri="{FF2B5EF4-FFF2-40B4-BE49-F238E27FC236}">
                  <a16:creationId xmlns:a16="http://schemas.microsoft.com/office/drawing/2014/main" id="{DBD69001-6932-4CD5-87EC-6D254585408F}"/>
                </a:ext>
              </a:extLst>
            </p:cNvPr>
            <p:cNvSpPr>
              <a:spLocks/>
            </p:cNvSpPr>
            <p:nvPr/>
          </p:nvSpPr>
          <p:spPr bwMode="auto">
            <a:xfrm>
              <a:off x="4855" y="1840"/>
              <a:ext cx="79" cy="81"/>
            </a:xfrm>
            <a:custGeom>
              <a:avLst/>
              <a:gdLst>
                <a:gd name="T0" fmla="*/ 0 w 184"/>
                <a:gd name="T1" fmla="*/ 94 h 187"/>
                <a:gd name="T2" fmla="*/ 92 w 184"/>
                <a:gd name="T3" fmla="*/ 187 h 187"/>
                <a:gd name="T4" fmla="*/ 184 w 184"/>
                <a:gd name="T5" fmla="*/ 94 h 187"/>
                <a:gd name="T6" fmla="*/ 92 w 184"/>
                <a:gd name="T7" fmla="*/ 1 h 187"/>
                <a:gd name="T8" fmla="*/ 0 w 184"/>
                <a:gd name="T9" fmla="*/ 94 h 187"/>
              </a:gdLst>
              <a:ahLst/>
              <a:cxnLst>
                <a:cxn ang="0">
                  <a:pos x="T0" y="T1"/>
                </a:cxn>
                <a:cxn ang="0">
                  <a:pos x="T2" y="T3"/>
                </a:cxn>
                <a:cxn ang="0">
                  <a:pos x="T4" y="T5"/>
                </a:cxn>
                <a:cxn ang="0">
                  <a:pos x="T6" y="T7"/>
                </a:cxn>
                <a:cxn ang="0">
                  <a:pos x="T8" y="T9"/>
                </a:cxn>
              </a:cxnLst>
              <a:rect l="0" t="0" r="r" b="b"/>
              <a:pathLst>
                <a:path w="184" h="187">
                  <a:moveTo>
                    <a:pt x="0" y="94"/>
                  </a:moveTo>
                  <a:cubicBezTo>
                    <a:pt x="0" y="146"/>
                    <a:pt x="41" y="187"/>
                    <a:pt x="92" y="187"/>
                  </a:cubicBezTo>
                  <a:cubicBezTo>
                    <a:pt x="142" y="187"/>
                    <a:pt x="184" y="145"/>
                    <a:pt x="184" y="94"/>
                  </a:cubicBezTo>
                  <a:cubicBezTo>
                    <a:pt x="184" y="43"/>
                    <a:pt x="143" y="0"/>
                    <a:pt x="92" y="1"/>
                  </a:cubicBezTo>
                  <a:cubicBezTo>
                    <a:pt x="41" y="1"/>
                    <a:pt x="0" y="42"/>
                    <a:pt x="0" y="94"/>
                  </a:cubicBezTo>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7" name="Freeform 37">
              <a:extLst>
                <a:ext uri="{FF2B5EF4-FFF2-40B4-BE49-F238E27FC236}">
                  <a16:creationId xmlns:a16="http://schemas.microsoft.com/office/drawing/2014/main" id="{65D31140-1303-4707-BD9C-A19685EFB9A7}"/>
                </a:ext>
              </a:extLst>
            </p:cNvPr>
            <p:cNvSpPr>
              <a:spLocks/>
            </p:cNvSpPr>
            <p:nvPr/>
          </p:nvSpPr>
          <p:spPr bwMode="auto">
            <a:xfrm>
              <a:off x="4855" y="1840"/>
              <a:ext cx="79" cy="81"/>
            </a:xfrm>
            <a:custGeom>
              <a:avLst/>
              <a:gdLst>
                <a:gd name="T0" fmla="*/ 0 w 184"/>
                <a:gd name="T1" fmla="*/ 94 h 187"/>
                <a:gd name="T2" fmla="*/ 92 w 184"/>
                <a:gd name="T3" fmla="*/ 1 h 187"/>
                <a:gd name="T4" fmla="*/ 184 w 184"/>
                <a:gd name="T5" fmla="*/ 94 h 187"/>
                <a:gd name="T6" fmla="*/ 92 w 184"/>
                <a:gd name="T7" fmla="*/ 187 h 187"/>
                <a:gd name="T8" fmla="*/ 0 w 184"/>
                <a:gd name="T9" fmla="*/ 94 h 187"/>
              </a:gdLst>
              <a:ahLst/>
              <a:cxnLst>
                <a:cxn ang="0">
                  <a:pos x="T0" y="T1"/>
                </a:cxn>
                <a:cxn ang="0">
                  <a:pos x="T2" y="T3"/>
                </a:cxn>
                <a:cxn ang="0">
                  <a:pos x="T4" y="T5"/>
                </a:cxn>
                <a:cxn ang="0">
                  <a:pos x="T6" y="T7"/>
                </a:cxn>
                <a:cxn ang="0">
                  <a:pos x="T8" y="T9"/>
                </a:cxn>
              </a:cxnLst>
              <a:rect l="0" t="0" r="r" b="b"/>
              <a:pathLst>
                <a:path w="184" h="187">
                  <a:moveTo>
                    <a:pt x="0" y="94"/>
                  </a:moveTo>
                  <a:cubicBezTo>
                    <a:pt x="0" y="42"/>
                    <a:pt x="41" y="1"/>
                    <a:pt x="92" y="1"/>
                  </a:cubicBezTo>
                  <a:cubicBezTo>
                    <a:pt x="143" y="0"/>
                    <a:pt x="184" y="43"/>
                    <a:pt x="184" y="94"/>
                  </a:cubicBezTo>
                  <a:cubicBezTo>
                    <a:pt x="184" y="145"/>
                    <a:pt x="142" y="187"/>
                    <a:pt x="92" y="187"/>
                  </a:cubicBezTo>
                  <a:cubicBezTo>
                    <a:pt x="41" y="187"/>
                    <a:pt x="0" y="146"/>
                    <a:pt x="0" y="94"/>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8" name="Freeform 38">
              <a:extLst>
                <a:ext uri="{FF2B5EF4-FFF2-40B4-BE49-F238E27FC236}">
                  <a16:creationId xmlns:a16="http://schemas.microsoft.com/office/drawing/2014/main" id="{38A25B14-8AEC-4DCE-B084-F055AEB6327F}"/>
                </a:ext>
              </a:extLst>
            </p:cNvPr>
            <p:cNvSpPr>
              <a:spLocks/>
            </p:cNvSpPr>
            <p:nvPr/>
          </p:nvSpPr>
          <p:spPr bwMode="auto">
            <a:xfrm>
              <a:off x="4806" y="2003"/>
              <a:ext cx="663" cy="670"/>
            </a:xfrm>
            <a:custGeom>
              <a:avLst/>
              <a:gdLst>
                <a:gd name="T0" fmla="*/ 1546 w 1546"/>
                <a:gd name="T1" fmla="*/ 530 h 1562"/>
                <a:gd name="T2" fmla="*/ 1544 w 1546"/>
                <a:gd name="T3" fmla="*/ 539 h 1562"/>
                <a:gd name="T4" fmla="*/ 1539 w 1546"/>
                <a:gd name="T5" fmla="*/ 630 h 1562"/>
                <a:gd name="T6" fmla="*/ 1444 w 1546"/>
                <a:gd name="T7" fmla="*/ 905 h 1562"/>
                <a:gd name="T8" fmla="*/ 1255 w 1546"/>
                <a:gd name="T9" fmla="*/ 1015 h 1562"/>
                <a:gd name="T10" fmla="*/ 1222 w 1546"/>
                <a:gd name="T11" fmla="*/ 1017 h 1562"/>
                <a:gd name="T12" fmla="*/ 515 w 1546"/>
                <a:gd name="T13" fmla="*/ 1017 h 1562"/>
                <a:gd name="T14" fmla="*/ 501 w 1546"/>
                <a:gd name="T15" fmla="*/ 1031 h 1562"/>
                <a:gd name="T16" fmla="*/ 501 w 1546"/>
                <a:gd name="T17" fmla="*/ 1080 h 1562"/>
                <a:gd name="T18" fmla="*/ 514 w 1546"/>
                <a:gd name="T19" fmla="*/ 1093 h 1562"/>
                <a:gd name="T20" fmla="*/ 904 w 1546"/>
                <a:gd name="T21" fmla="*/ 1093 h 1562"/>
                <a:gd name="T22" fmla="*/ 995 w 1546"/>
                <a:gd name="T23" fmla="*/ 1092 h 1562"/>
                <a:gd name="T24" fmla="*/ 1006 w 1546"/>
                <a:gd name="T25" fmla="*/ 1103 h 1562"/>
                <a:gd name="T26" fmla="*/ 1006 w 1546"/>
                <a:gd name="T27" fmla="*/ 1343 h 1562"/>
                <a:gd name="T28" fmla="*/ 965 w 1546"/>
                <a:gd name="T29" fmla="*/ 1436 h 1562"/>
                <a:gd name="T30" fmla="*/ 847 w 1546"/>
                <a:gd name="T31" fmla="*/ 1512 h 1562"/>
                <a:gd name="T32" fmla="*/ 677 w 1546"/>
                <a:gd name="T33" fmla="*/ 1551 h 1562"/>
                <a:gd name="T34" fmla="*/ 437 w 1546"/>
                <a:gd name="T35" fmla="*/ 1558 h 1562"/>
                <a:gd name="T36" fmla="*/ 185 w 1546"/>
                <a:gd name="T37" fmla="*/ 1511 h 1562"/>
                <a:gd name="T38" fmla="*/ 44 w 1546"/>
                <a:gd name="T39" fmla="*/ 1413 h 1562"/>
                <a:gd name="T40" fmla="*/ 2 w 1546"/>
                <a:gd name="T41" fmla="*/ 1278 h 1562"/>
                <a:gd name="T42" fmla="*/ 3 w 1546"/>
                <a:gd name="T43" fmla="*/ 1156 h 1562"/>
                <a:gd name="T44" fmla="*/ 2 w 1546"/>
                <a:gd name="T45" fmla="*/ 929 h 1562"/>
                <a:gd name="T46" fmla="*/ 4 w 1546"/>
                <a:gd name="T47" fmla="*/ 795 h 1562"/>
                <a:gd name="T48" fmla="*/ 158 w 1546"/>
                <a:gd name="T49" fmla="*/ 575 h 1562"/>
                <a:gd name="T50" fmla="*/ 295 w 1546"/>
                <a:gd name="T51" fmla="*/ 549 h 1562"/>
                <a:gd name="T52" fmla="*/ 796 w 1546"/>
                <a:gd name="T53" fmla="*/ 549 h 1562"/>
                <a:gd name="T54" fmla="*/ 946 w 1546"/>
                <a:gd name="T55" fmla="*/ 509 h 1562"/>
                <a:gd name="T56" fmla="*/ 1062 w 1546"/>
                <a:gd name="T57" fmla="*/ 347 h 1562"/>
                <a:gd name="T58" fmla="*/ 1076 w 1546"/>
                <a:gd name="T59" fmla="*/ 244 h 1562"/>
                <a:gd name="T60" fmla="*/ 1076 w 1546"/>
                <a:gd name="T61" fmla="*/ 17 h 1562"/>
                <a:gd name="T62" fmla="*/ 1091 w 1546"/>
                <a:gd name="T63" fmla="*/ 2 h 1562"/>
                <a:gd name="T64" fmla="*/ 1254 w 1546"/>
                <a:gd name="T65" fmla="*/ 2 h 1562"/>
                <a:gd name="T66" fmla="*/ 1400 w 1546"/>
                <a:gd name="T67" fmla="*/ 61 h 1562"/>
                <a:gd name="T68" fmla="*/ 1500 w 1546"/>
                <a:gd name="T69" fmla="*/ 217 h 1562"/>
                <a:gd name="T70" fmla="*/ 1537 w 1546"/>
                <a:gd name="T71" fmla="*/ 385 h 1562"/>
                <a:gd name="T72" fmla="*/ 1544 w 1546"/>
                <a:gd name="T73" fmla="*/ 495 h 1562"/>
                <a:gd name="T74" fmla="*/ 1546 w 1546"/>
                <a:gd name="T75" fmla="*/ 507 h 1562"/>
                <a:gd name="T76" fmla="*/ 1546 w 1546"/>
                <a:gd name="T77" fmla="*/ 530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6" h="1562">
                  <a:moveTo>
                    <a:pt x="1546" y="530"/>
                  </a:moveTo>
                  <a:cubicBezTo>
                    <a:pt x="1545" y="533"/>
                    <a:pt x="1544" y="536"/>
                    <a:pt x="1544" y="539"/>
                  </a:cubicBezTo>
                  <a:cubicBezTo>
                    <a:pt x="1542" y="569"/>
                    <a:pt x="1542" y="600"/>
                    <a:pt x="1539" y="630"/>
                  </a:cubicBezTo>
                  <a:cubicBezTo>
                    <a:pt x="1529" y="729"/>
                    <a:pt x="1506" y="824"/>
                    <a:pt x="1444" y="905"/>
                  </a:cubicBezTo>
                  <a:cubicBezTo>
                    <a:pt x="1396" y="967"/>
                    <a:pt x="1333" y="1005"/>
                    <a:pt x="1255" y="1015"/>
                  </a:cubicBezTo>
                  <a:cubicBezTo>
                    <a:pt x="1244" y="1017"/>
                    <a:pt x="1233" y="1017"/>
                    <a:pt x="1222" y="1017"/>
                  </a:cubicBezTo>
                  <a:cubicBezTo>
                    <a:pt x="986" y="1017"/>
                    <a:pt x="751" y="1017"/>
                    <a:pt x="515" y="1017"/>
                  </a:cubicBezTo>
                  <a:cubicBezTo>
                    <a:pt x="501" y="1017"/>
                    <a:pt x="501" y="1017"/>
                    <a:pt x="501" y="1031"/>
                  </a:cubicBezTo>
                  <a:cubicBezTo>
                    <a:pt x="501" y="1048"/>
                    <a:pt x="502" y="1064"/>
                    <a:pt x="501" y="1080"/>
                  </a:cubicBezTo>
                  <a:cubicBezTo>
                    <a:pt x="501" y="1090"/>
                    <a:pt x="504" y="1093"/>
                    <a:pt x="514" y="1093"/>
                  </a:cubicBezTo>
                  <a:cubicBezTo>
                    <a:pt x="644" y="1092"/>
                    <a:pt x="774" y="1093"/>
                    <a:pt x="904" y="1093"/>
                  </a:cubicBezTo>
                  <a:cubicBezTo>
                    <a:pt x="934" y="1093"/>
                    <a:pt x="965" y="1093"/>
                    <a:pt x="995" y="1092"/>
                  </a:cubicBezTo>
                  <a:cubicBezTo>
                    <a:pt x="1003" y="1092"/>
                    <a:pt x="1006" y="1095"/>
                    <a:pt x="1006" y="1103"/>
                  </a:cubicBezTo>
                  <a:cubicBezTo>
                    <a:pt x="1006" y="1183"/>
                    <a:pt x="1007" y="1263"/>
                    <a:pt x="1006" y="1343"/>
                  </a:cubicBezTo>
                  <a:cubicBezTo>
                    <a:pt x="1005" y="1379"/>
                    <a:pt x="989" y="1409"/>
                    <a:pt x="965" y="1436"/>
                  </a:cubicBezTo>
                  <a:cubicBezTo>
                    <a:pt x="933" y="1472"/>
                    <a:pt x="892" y="1495"/>
                    <a:pt x="847" y="1512"/>
                  </a:cubicBezTo>
                  <a:cubicBezTo>
                    <a:pt x="792" y="1533"/>
                    <a:pt x="735" y="1544"/>
                    <a:pt x="677" y="1551"/>
                  </a:cubicBezTo>
                  <a:cubicBezTo>
                    <a:pt x="597" y="1561"/>
                    <a:pt x="517" y="1562"/>
                    <a:pt x="437" y="1558"/>
                  </a:cubicBezTo>
                  <a:cubicBezTo>
                    <a:pt x="351" y="1555"/>
                    <a:pt x="266" y="1543"/>
                    <a:pt x="185" y="1511"/>
                  </a:cubicBezTo>
                  <a:cubicBezTo>
                    <a:pt x="130" y="1490"/>
                    <a:pt x="80" y="1461"/>
                    <a:pt x="44" y="1413"/>
                  </a:cubicBezTo>
                  <a:cubicBezTo>
                    <a:pt x="14" y="1373"/>
                    <a:pt x="0" y="1329"/>
                    <a:pt x="2" y="1278"/>
                  </a:cubicBezTo>
                  <a:cubicBezTo>
                    <a:pt x="5" y="1238"/>
                    <a:pt x="3" y="1197"/>
                    <a:pt x="3" y="1156"/>
                  </a:cubicBezTo>
                  <a:cubicBezTo>
                    <a:pt x="3" y="1080"/>
                    <a:pt x="2" y="1005"/>
                    <a:pt x="2" y="929"/>
                  </a:cubicBezTo>
                  <a:cubicBezTo>
                    <a:pt x="2" y="884"/>
                    <a:pt x="2" y="840"/>
                    <a:pt x="4" y="795"/>
                  </a:cubicBezTo>
                  <a:cubicBezTo>
                    <a:pt x="10" y="691"/>
                    <a:pt x="61" y="616"/>
                    <a:pt x="158" y="575"/>
                  </a:cubicBezTo>
                  <a:cubicBezTo>
                    <a:pt x="202" y="557"/>
                    <a:pt x="248" y="549"/>
                    <a:pt x="295" y="549"/>
                  </a:cubicBezTo>
                  <a:cubicBezTo>
                    <a:pt x="462" y="549"/>
                    <a:pt x="629" y="549"/>
                    <a:pt x="796" y="549"/>
                  </a:cubicBezTo>
                  <a:cubicBezTo>
                    <a:pt x="849" y="549"/>
                    <a:pt x="900" y="537"/>
                    <a:pt x="946" y="509"/>
                  </a:cubicBezTo>
                  <a:cubicBezTo>
                    <a:pt x="1008" y="472"/>
                    <a:pt x="1043" y="415"/>
                    <a:pt x="1062" y="347"/>
                  </a:cubicBezTo>
                  <a:cubicBezTo>
                    <a:pt x="1072" y="314"/>
                    <a:pt x="1076" y="279"/>
                    <a:pt x="1076" y="244"/>
                  </a:cubicBezTo>
                  <a:cubicBezTo>
                    <a:pt x="1076" y="168"/>
                    <a:pt x="1076" y="93"/>
                    <a:pt x="1076" y="17"/>
                  </a:cubicBezTo>
                  <a:cubicBezTo>
                    <a:pt x="1076" y="2"/>
                    <a:pt x="1076" y="2"/>
                    <a:pt x="1091" y="2"/>
                  </a:cubicBezTo>
                  <a:cubicBezTo>
                    <a:pt x="1146" y="2"/>
                    <a:pt x="1200" y="0"/>
                    <a:pt x="1254" y="2"/>
                  </a:cubicBezTo>
                  <a:cubicBezTo>
                    <a:pt x="1310" y="3"/>
                    <a:pt x="1358" y="25"/>
                    <a:pt x="1400" y="61"/>
                  </a:cubicBezTo>
                  <a:cubicBezTo>
                    <a:pt x="1448" y="103"/>
                    <a:pt x="1479" y="157"/>
                    <a:pt x="1500" y="217"/>
                  </a:cubicBezTo>
                  <a:cubicBezTo>
                    <a:pt x="1520" y="271"/>
                    <a:pt x="1532" y="328"/>
                    <a:pt x="1537" y="385"/>
                  </a:cubicBezTo>
                  <a:cubicBezTo>
                    <a:pt x="1540" y="422"/>
                    <a:pt x="1542" y="459"/>
                    <a:pt x="1544" y="495"/>
                  </a:cubicBezTo>
                  <a:cubicBezTo>
                    <a:pt x="1544" y="499"/>
                    <a:pt x="1545" y="503"/>
                    <a:pt x="1546" y="507"/>
                  </a:cubicBezTo>
                  <a:lnTo>
                    <a:pt x="1546" y="530"/>
                  </a:lnTo>
                  <a:close/>
                </a:path>
              </a:pathLst>
            </a:custGeom>
            <a:solidFill>
              <a:srgbClr val="FFDA4B"/>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39">
              <a:extLst>
                <a:ext uri="{FF2B5EF4-FFF2-40B4-BE49-F238E27FC236}">
                  <a16:creationId xmlns:a16="http://schemas.microsoft.com/office/drawing/2014/main" id="{349C1DF9-CB3B-44F6-AEA6-BB19F416CEEE}"/>
                </a:ext>
              </a:extLst>
            </p:cNvPr>
            <p:cNvSpPr>
              <a:spLocks/>
            </p:cNvSpPr>
            <p:nvPr/>
          </p:nvSpPr>
          <p:spPr bwMode="auto">
            <a:xfrm>
              <a:off x="5106" y="2520"/>
              <a:ext cx="78" cy="80"/>
            </a:xfrm>
            <a:custGeom>
              <a:avLst/>
              <a:gdLst>
                <a:gd name="T0" fmla="*/ 184 w 184"/>
                <a:gd name="T1" fmla="*/ 94 h 187"/>
                <a:gd name="T2" fmla="*/ 92 w 184"/>
                <a:gd name="T3" fmla="*/ 0 h 187"/>
                <a:gd name="T4" fmla="*/ 0 w 184"/>
                <a:gd name="T5" fmla="*/ 93 h 187"/>
                <a:gd name="T6" fmla="*/ 92 w 184"/>
                <a:gd name="T7" fmla="*/ 187 h 187"/>
                <a:gd name="T8" fmla="*/ 184 w 184"/>
                <a:gd name="T9" fmla="*/ 94 h 187"/>
              </a:gdLst>
              <a:ahLst/>
              <a:cxnLst>
                <a:cxn ang="0">
                  <a:pos x="T0" y="T1"/>
                </a:cxn>
                <a:cxn ang="0">
                  <a:pos x="T2" y="T3"/>
                </a:cxn>
                <a:cxn ang="0">
                  <a:pos x="T4" y="T5"/>
                </a:cxn>
                <a:cxn ang="0">
                  <a:pos x="T6" y="T7"/>
                </a:cxn>
                <a:cxn ang="0">
                  <a:pos x="T8" y="T9"/>
                </a:cxn>
              </a:cxnLst>
              <a:rect l="0" t="0" r="r" b="b"/>
              <a:pathLst>
                <a:path w="184" h="187">
                  <a:moveTo>
                    <a:pt x="184" y="94"/>
                  </a:moveTo>
                  <a:cubicBezTo>
                    <a:pt x="184" y="42"/>
                    <a:pt x="143" y="0"/>
                    <a:pt x="92" y="0"/>
                  </a:cubicBezTo>
                  <a:cubicBezTo>
                    <a:pt x="42" y="0"/>
                    <a:pt x="0" y="42"/>
                    <a:pt x="0" y="93"/>
                  </a:cubicBezTo>
                  <a:cubicBezTo>
                    <a:pt x="0" y="145"/>
                    <a:pt x="41" y="187"/>
                    <a:pt x="92" y="187"/>
                  </a:cubicBezTo>
                  <a:cubicBezTo>
                    <a:pt x="143" y="186"/>
                    <a:pt x="184" y="145"/>
                    <a:pt x="184" y="94"/>
                  </a:cubicBezTo>
                </a:path>
              </a:pathLst>
            </a:custGeom>
            <a:solidFill>
              <a:srgbClr val="4672C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40">
              <a:extLst>
                <a:ext uri="{FF2B5EF4-FFF2-40B4-BE49-F238E27FC236}">
                  <a16:creationId xmlns:a16="http://schemas.microsoft.com/office/drawing/2014/main" id="{B99972C1-5158-4DCA-86D5-01D443D6804D}"/>
                </a:ext>
              </a:extLst>
            </p:cNvPr>
            <p:cNvSpPr>
              <a:spLocks/>
            </p:cNvSpPr>
            <p:nvPr/>
          </p:nvSpPr>
          <p:spPr bwMode="auto">
            <a:xfrm>
              <a:off x="5106" y="2520"/>
              <a:ext cx="78" cy="80"/>
            </a:xfrm>
            <a:custGeom>
              <a:avLst/>
              <a:gdLst>
                <a:gd name="T0" fmla="*/ 184 w 184"/>
                <a:gd name="T1" fmla="*/ 94 h 187"/>
                <a:gd name="T2" fmla="*/ 92 w 184"/>
                <a:gd name="T3" fmla="*/ 187 h 187"/>
                <a:gd name="T4" fmla="*/ 0 w 184"/>
                <a:gd name="T5" fmla="*/ 93 h 187"/>
                <a:gd name="T6" fmla="*/ 92 w 184"/>
                <a:gd name="T7" fmla="*/ 0 h 187"/>
                <a:gd name="T8" fmla="*/ 184 w 184"/>
                <a:gd name="T9" fmla="*/ 94 h 187"/>
              </a:gdLst>
              <a:ahLst/>
              <a:cxnLst>
                <a:cxn ang="0">
                  <a:pos x="T0" y="T1"/>
                </a:cxn>
                <a:cxn ang="0">
                  <a:pos x="T2" y="T3"/>
                </a:cxn>
                <a:cxn ang="0">
                  <a:pos x="T4" y="T5"/>
                </a:cxn>
                <a:cxn ang="0">
                  <a:pos x="T6" y="T7"/>
                </a:cxn>
                <a:cxn ang="0">
                  <a:pos x="T8" y="T9"/>
                </a:cxn>
              </a:cxnLst>
              <a:rect l="0" t="0" r="r" b="b"/>
              <a:pathLst>
                <a:path w="184" h="187">
                  <a:moveTo>
                    <a:pt x="184" y="94"/>
                  </a:moveTo>
                  <a:cubicBezTo>
                    <a:pt x="184" y="145"/>
                    <a:pt x="143" y="186"/>
                    <a:pt x="92" y="187"/>
                  </a:cubicBezTo>
                  <a:cubicBezTo>
                    <a:pt x="41" y="187"/>
                    <a:pt x="0" y="145"/>
                    <a:pt x="0" y="93"/>
                  </a:cubicBezTo>
                  <a:cubicBezTo>
                    <a:pt x="0" y="42"/>
                    <a:pt x="42" y="0"/>
                    <a:pt x="92" y="0"/>
                  </a:cubicBezTo>
                  <a:cubicBezTo>
                    <a:pt x="143" y="0"/>
                    <a:pt x="184" y="42"/>
                    <a:pt x="184" y="94"/>
                  </a:cubicBezTo>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1" name="Freeform 41">
              <a:extLst>
                <a:ext uri="{FF2B5EF4-FFF2-40B4-BE49-F238E27FC236}">
                  <a16:creationId xmlns:a16="http://schemas.microsoft.com/office/drawing/2014/main" id="{581D13AB-92C6-4160-A5BD-6DCA78CB81B1}"/>
                </a:ext>
              </a:extLst>
            </p:cNvPr>
            <p:cNvSpPr>
              <a:spLocks noEditPoints="1"/>
            </p:cNvSpPr>
            <p:nvPr/>
          </p:nvSpPr>
          <p:spPr bwMode="auto">
            <a:xfrm>
              <a:off x="4098" y="1460"/>
              <a:ext cx="1843" cy="2140"/>
            </a:xfrm>
            <a:custGeom>
              <a:avLst/>
              <a:gdLst>
                <a:gd name="T0" fmla="*/ 28 w 1843"/>
                <a:gd name="T1" fmla="*/ 233 h 2140"/>
                <a:gd name="T2" fmla="*/ 0 w 1843"/>
                <a:gd name="T3" fmla="*/ 13 h 2140"/>
                <a:gd name="T4" fmla="*/ 28 w 1843"/>
                <a:gd name="T5" fmla="*/ 343 h 2140"/>
                <a:gd name="T6" fmla="*/ 0 w 1843"/>
                <a:gd name="T7" fmla="*/ 563 h 2140"/>
                <a:gd name="T8" fmla="*/ 28 w 1843"/>
                <a:gd name="T9" fmla="*/ 343 h 2140"/>
                <a:gd name="T10" fmla="*/ 28 w 1843"/>
                <a:gd name="T11" fmla="*/ 892 h 2140"/>
                <a:gd name="T12" fmla="*/ 0 w 1843"/>
                <a:gd name="T13" fmla="*/ 673 h 2140"/>
                <a:gd name="T14" fmla="*/ 28 w 1843"/>
                <a:gd name="T15" fmla="*/ 1002 h 2140"/>
                <a:gd name="T16" fmla="*/ 0 w 1843"/>
                <a:gd name="T17" fmla="*/ 1222 h 2140"/>
                <a:gd name="T18" fmla="*/ 28 w 1843"/>
                <a:gd name="T19" fmla="*/ 1002 h 2140"/>
                <a:gd name="T20" fmla="*/ 28 w 1843"/>
                <a:gd name="T21" fmla="*/ 1552 h 2140"/>
                <a:gd name="T22" fmla="*/ 0 w 1843"/>
                <a:gd name="T23" fmla="*/ 1332 h 2140"/>
                <a:gd name="T24" fmla="*/ 28 w 1843"/>
                <a:gd name="T25" fmla="*/ 1662 h 2140"/>
                <a:gd name="T26" fmla="*/ 0 w 1843"/>
                <a:gd name="T27" fmla="*/ 1881 h 2140"/>
                <a:gd name="T28" fmla="*/ 28 w 1843"/>
                <a:gd name="T29" fmla="*/ 1662 h 2140"/>
                <a:gd name="T30" fmla="*/ 28 w 1843"/>
                <a:gd name="T31" fmla="*/ 2126 h 2140"/>
                <a:gd name="T32" fmla="*/ 99 w 1843"/>
                <a:gd name="T33" fmla="*/ 2112 h 2140"/>
                <a:gd name="T34" fmla="*/ 0 w 1843"/>
                <a:gd name="T35" fmla="*/ 2140 h 2140"/>
                <a:gd name="T36" fmla="*/ 28 w 1843"/>
                <a:gd name="T37" fmla="*/ 1991 h 2140"/>
                <a:gd name="T38" fmla="*/ 428 w 1843"/>
                <a:gd name="T39" fmla="*/ 2112 h 2140"/>
                <a:gd name="T40" fmla="*/ 209 w 1843"/>
                <a:gd name="T41" fmla="*/ 2140 h 2140"/>
                <a:gd name="T42" fmla="*/ 538 w 1843"/>
                <a:gd name="T43" fmla="*/ 2112 h 2140"/>
                <a:gd name="T44" fmla="*/ 758 w 1843"/>
                <a:gd name="T45" fmla="*/ 2140 h 2140"/>
                <a:gd name="T46" fmla="*/ 538 w 1843"/>
                <a:gd name="T47" fmla="*/ 2112 h 2140"/>
                <a:gd name="T48" fmla="*/ 1087 w 1843"/>
                <a:gd name="T49" fmla="*/ 2112 h 2140"/>
                <a:gd name="T50" fmla="*/ 867 w 1843"/>
                <a:gd name="T51" fmla="*/ 2140 h 2140"/>
                <a:gd name="T52" fmla="*/ 1197 w 1843"/>
                <a:gd name="T53" fmla="*/ 2112 h 2140"/>
                <a:gd name="T54" fmla="*/ 1416 w 1843"/>
                <a:gd name="T55" fmla="*/ 2140 h 2140"/>
                <a:gd name="T56" fmla="*/ 1197 w 1843"/>
                <a:gd name="T57" fmla="*/ 2112 h 2140"/>
                <a:gd name="T58" fmla="*/ 1746 w 1843"/>
                <a:gd name="T59" fmla="*/ 2112 h 2140"/>
                <a:gd name="T60" fmla="*/ 1526 w 1843"/>
                <a:gd name="T61" fmla="*/ 2140 h 2140"/>
                <a:gd name="T62" fmla="*/ 1816 w 1843"/>
                <a:gd name="T63" fmla="*/ 2100 h 2140"/>
                <a:gd name="T64" fmla="*/ 1843 w 1843"/>
                <a:gd name="T65" fmla="*/ 1880 h 2140"/>
                <a:gd name="T66" fmla="*/ 1816 w 1843"/>
                <a:gd name="T67" fmla="*/ 2100 h 2140"/>
                <a:gd name="T68" fmla="*/ 1816 w 1843"/>
                <a:gd name="T69" fmla="*/ 1551 h 2140"/>
                <a:gd name="T70" fmla="*/ 1843 w 1843"/>
                <a:gd name="T71" fmla="*/ 1771 h 2140"/>
                <a:gd name="T72" fmla="*/ 1816 w 1843"/>
                <a:gd name="T73" fmla="*/ 1441 h 2140"/>
                <a:gd name="T74" fmla="*/ 1843 w 1843"/>
                <a:gd name="T75" fmla="*/ 1221 h 2140"/>
                <a:gd name="T76" fmla="*/ 1816 w 1843"/>
                <a:gd name="T77" fmla="*/ 1441 h 2140"/>
                <a:gd name="T78" fmla="*/ 1816 w 1843"/>
                <a:gd name="T79" fmla="*/ 892 h 2140"/>
                <a:gd name="T80" fmla="*/ 1843 w 1843"/>
                <a:gd name="T81" fmla="*/ 1111 h 2140"/>
                <a:gd name="T82" fmla="*/ 1816 w 1843"/>
                <a:gd name="T83" fmla="*/ 782 h 2140"/>
                <a:gd name="T84" fmla="*/ 1843 w 1843"/>
                <a:gd name="T85" fmla="*/ 562 h 2140"/>
                <a:gd name="T86" fmla="*/ 1816 w 1843"/>
                <a:gd name="T87" fmla="*/ 782 h 2140"/>
                <a:gd name="T88" fmla="*/ 1816 w 1843"/>
                <a:gd name="T89" fmla="*/ 232 h 2140"/>
                <a:gd name="T90" fmla="*/ 1843 w 1843"/>
                <a:gd name="T91" fmla="*/ 452 h 2140"/>
                <a:gd name="T92" fmla="*/ 1816 w 1843"/>
                <a:gd name="T93" fmla="*/ 122 h 2140"/>
                <a:gd name="T94" fmla="*/ 1830 w 1843"/>
                <a:gd name="T95" fmla="*/ 27 h 2140"/>
                <a:gd name="T96" fmla="*/ 1719 w 1843"/>
                <a:gd name="T97" fmla="*/ 0 h 2140"/>
                <a:gd name="T98" fmla="*/ 1843 w 1843"/>
                <a:gd name="T99" fmla="*/ 122 h 2140"/>
                <a:gd name="T100" fmla="*/ 1609 w 1843"/>
                <a:gd name="T101" fmla="*/ 27 h 2140"/>
                <a:gd name="T102" fmla="*/ 1389 w 1843"/>
                <a:gd name="T103" fmla="*/ 0 h 2140"/>
                <a:gd name="T104" fmla="*/ 1609 w 1843"/>
                <a:gd name="T105" fmla="*/ 27 h 2140"/>
                <a:gd name="T106" fmla="*/ 1060 w 1843"/>
                <a:gd name="T107" fmla="*/ 27 h 2140"/>
                <a:gd name="T108" fmla="*/ 1279 w 1843"/>
                <a:gd name="T109" fmla="*/ 0 h 2140"/>
                <a:gd name="T110" fmla="*/ 950 w 1843"/>
                <a:gd name="T111" fmla="*/ 27 h 2140"/>
                <a:gd name="T112" fmla="*/ 730 w 1843"/>
                <a:gd name="T113" fmla="*/ 0 h 2140"/>
                <a:gd name="T114" fmla="*/ 950 w 1843"/>
                <a:gd name="T115" fmla="*/ 27 h 2140"/>
                <a:gd name="T116" fmla="*/ 401 w 1843"/>
                <a:gd name="T117" fmla="*/ 27 h 2140"/>
                <a:gd name="T118" fmla="*/ 621 w 1843"/>
                <a:gd name="T119" fmla="*/ 0 h 2140"/>
                <a:gd name="T120" fmla="*/ 291 w 1843"/>
                <a:gd name="T121" fmla="*/ 27 h 2140"/>
                <a:gd name="T122" fmla="*/ 72 w 1843"/>
                <a:gd name="T123" fmla="*/ 0 h 2140"/>
                <a:gd name="T124" fmla="*/ 291 w 1843"/>
                <a:gd name="T125" fmla="*/ 27 h 2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3" h="2140">
                  <a:moveTo>
                    <a:pt x="28" y="13"/>
                  </a:moveTo>
                  <a:lnTo>
                    <a:pt x="28" y="233"/>
                  </a:lnTo>
                  <a:lnTo>
                    <a:pt x="0" y="233"/>
                  </a:lnTo>
                  <a:lnTo>
                    <a:pt x="0" y="13"/>
                  </a:lnTo>
                  <a:lnTo>
                    <a:pt x="28" y="13"/>
                  </a:lnTo>
                  <a:close/>
                  <a:moveTo>
                    <a:pt x="28" y="343"/>
                  </a:moveTo>
                  <a:lnTo>
                    <a:pt x="28" y="563"/>
                  </a:lnTo>
                  <a:lnTo>
                    <a:pt x="0" y="563"/>
                  </a:lnTo>
                  <a:lnTo>
                    <a:pt x="0" y="343"/>
                  </a:lnTo>
                  <a:lnTo>
                    <a:pt x="28" y="343"/>
                  </a:lnTo>
                  <a:close/>
                  <a:moveTo>
                    <a:pt x="28" y="673"/>
                  </a:moveTo>
                  <a:lnTo>
                    <a:pt x="28" y="892"/>
                  </a:lnTo>
                  <a:lnTo>
                    <a:pt x="0" y="892"/>
                  </a:lnTo>
                  <a:lnTo>
                    <a:pt x="0" y="673"/>
                  </a:lnTo>
                  <a:lnTo>
                    <a:pt x="28" y="673"/>
                  </a:lnTo>
                  <a:close/>
                  <a:moveTo>
                    <a:pt x="28" y="1002"/>
                  </a:moveTo>
                  <a:lnTo>
                    <a:pt x="28" y="1222"/>
                  </a:lnTo>
                  <a:lnTo>
                    <a:pt x="0" y="1222"/>
                  </a:lnTo>
                  <a:lnTo>
                    <a:pt x="0" y="1002"/>
                  </a:lnTo>
                  <a:lnTo>
                    <a:pt x="28" y="1002"/>
                  </a:lnTo>
                  <a:close/>
                  <a:moveTo>
                    <a:pt x="28" y="1332"/>
                  </a:moveTo>
                  <a:lnTo>
                    <a:pt x="28" y="1552"/>
                  </a:lnTo>
                  <a:lnTo>
                    <a:pt x="0" y="1552"/>
                  </a:lnTo>
                  <a:lnTo>
                    <a:pt x="0" y="1332"/>
                  </a:lnTo>
                  <a:lnTo>
                    <a:pt x="28" y="1332"/>
                  </a:lnTo>
                  <a:close/>
                  <a:moveTo>
                    <a:pt x="28" y="1662"/>
                  </a:moveTo>
                  <a:lnTo>
                    <a:pt x="28" y="1881"/>
                  </a:lnTo>
                  <a:lnTo>
                    <a:pt x="0" y="1881"/>
                  </a:lnTo>
                  <a:lnTo>
                    <a:pt x="0" y="1662"/>
                  </a:lnTo>
                  <a:lnTo>
                    <a:pt x="28" y="1662"/>
                  </a:lnTo>
                  <a:close/>
                  <a:moveTo>
                    <a:pt x="28" y="1991"/>
                  </a:moveTo>
                  <a:lnTo>
                    <a:pt x="28" y="2126"/>
                  </a:lnTo>
                  <a:lnTo>
                    <a:pt x="14" y="2112"/>
                  </a:lnTo>
                  <a:lnTo>
                    <a:pt x="99" y="2112"/>
                  </a:lnTo>
                  <a:lnTo>
                    <a:pt x="99" y="2140"/>
                  </a:lnTo>
                  <a:lnTo>
                    <a:pt x="0" y="2140"/>
                  </a:lnTo>
                  <a:lnTo>
                    <a:pt x="0" y="1991"/>
                  </a:lnTo>
                  <a:lnTo>
                    <a:pt x="28" y="1991"/>
                  </a:lnTo>
                  <a:close/>
                  <a:moveTo>
                    <a:pt x="209" y="2112"/>
                  </a:moveTo>
                  <a:lnTo>
                    <a:pt x="428" y="2112"/>
                  </a:lnTo>
                  <a:lnTo>
                    <a:pt x="428" y="2140"/>
                  </a:lnTo>
                  <a:lnTo>
                    <a:pt x="209" y="2140"/>
                  </a:lnTo>
                  <a:lnTo>
                    <a:pt x="209" y="2112"/>
                  </a:lnTo>
                  <a:close/>
                  <a:moveTo>
                    <a:pt x="538" y="2112"/>
                  </a:moveTo>
                  <a:lnTo>
                    <a:pt x="758" y="2112"/>
                  </a:lnTo>
                  <a:lnTo>
                    <a:pt x="758" y="2140"/>
                  </a:lnTo>
                  <a:lnTo>
                    <a:pt x="538" y="2140"/>
                  </a:lnTo>
                  <a:lnTo>
                    <a:pt x="538" y="2112"/>
                  </a:lnTo>
                  <a:close/>
                  <a:moveTo>
                    <a:pt x="867" y="2112"/>
                  </a:moveTo>
                  <a:lnTo>
                    <a:pt x="1087" y="2112"/>
                  </a:lnTo>
                  <a:lnTo>
                    <a:pt x="1087" y="2140"/>
                  </a:lnTo>
                  <a:lnTo>
                    <a:pt x="867" y="2140"/>
                  </a:lnTo>
                  <a:lnTo>
                    <a:pt x="867" y="2112"/>
                  </a:lnTo>
                  <a:close/>
                  <a:moveTo>
                    <a:pt x="1197" y="2112"/>
                  </a:moveTo>
                  <a:lnTo>
                    <a:pt x="1416" y="2112"/>
                  </a:lnTo>
                  <a:lnTo>
                    <a:pt x="1416" y="2140"/>
                  </a:lnTo>
                  <a:lnTo>
                    <a:pt x="1197" y="2140"/>
                  </a:lnTo>
                  <a:lnTo>
                    <a:pt x="1197" y="2112"/>
                  </a:lnTo>
                  <a:close/>
                  <a:moveTo>
                    <a:pt x="1526" y="2112"/>
                  </a:moveTo>
                  <a:lnTo>
                    <a:pt x="1746" y="2112"/>
                  </a:lnTo>
                  <a:lnTo>
                    <a:pt x="1746" y="2140"/>
                  </a:lnTo>
                  <a:lnTo>
                    <a:pt x="1526" y="2140"/>
                  </a:lnTo>
                  <a:lnTo>
                    <a:pt x="1526" y="2112"/>
                  </a:lnTo>
                  <a:close/>
                  <a:moveTo>
                    <a:pt x="1816" y="2100"/>
                  </a:moveTo>
                  <a:lnTo>
                    <a:pt x="1816" y="1880"/>
                  </a:lnTo>
                  <a:lnTo>
                    <a:pt x="1843" y="1880"/>
                  </a:lnTo>
                  <a:lnTo>
                    <a:pt x="1843" y="2100"/>
                  </a:lnTo>
                  <a:lnTo>
                    <a:pt x="1816" y="2100"/>
                  </a:lnTo>
                  <a:close/>
                  <a:moveTo>
                    <a:pt x="1816" y="1771"/>
                  </a:moveTo>
                  <a:lnTo>
                    <a:pt x="1816" y="1551"/>
                  </a:lnTo>
                  <a:lnTo>
                    <a:pt x="1843" y="1551"/>
                  </a:lnTo>
                  <a:lnTo>
                    <a:pt x="1843" y="1771"/>
                  </a:lnTo>
                  <a:lnTo>
                    <a:pt x="1816" y="1771"/>
                  </a:lnTo>
                  <a:close/>
                  <a:moveTo>
                    <a:pt x="1816" y="1441"/>
                  </a:moveTo>
                  <a:lnTo>
                    <a:pt x="1816" y="1221"/>
                  </a:lnTo>
                  <a:lnTo>
                    <a:pt x="1843" y="1221"/>
                  </a:lnTo>
                  <a:lnTo>
                    <a:pt x="1843" y="1441"/>
                  </a:lnTo>
                  <a:lnTo>
                    <a:pt x="1816" y="1441"/>
                  </a:lnTo>
                  <a:close/>
                  <a:moveTo>
                    <a:pt x="1816" y="1111"/>
                  </a:moveTo>
                  <a:lnTo>
                    <a:pt x="1816" y="892"/>
                  </a:lnTo>
                  <a:lnTo>
                    <a:pt x="1843" y="892"/>
                  </a:lnTo>
                  <a:lnTo>
                    <a:pt x="1843" y="1111"/>
                  </a:lnTo>
                  <a:lnTo>
                    <a:pt x="1816" y="1111"/>
                  </a:lnTo>
                  <a:close/>
                  <a:moveTo>
                    <a:pt x="1816" y="782"/>
                  </a:moveTo>
                  <a:lnTo>
                    <a:pt x="1816" y="562"/>
                  </a:lnTo>
                  <a:lnTo>
                    <a:pt x="1843" y="562"/>
                  </a:lnTo>
                  <a:lnTo>
                    <a:pt x="1843" y="782"/>
                  </a:lnTo>
                  <a:lnTo>
                    <a:pt x="1816" y="782"/>
                  </a:lnTo>
                  <a:close/>
                  <a:moveTo>
                    <a:pt x="1816" y="452"/>
                  </a:moveTo>
                  <a:lnTo>
                    <a:pt x="1816" y="232"/>
                  </a:lnTo>
                  <a:lnTo>
                    <a:pt x="1843" y="232"/>
                  </a:lnTo>
                  <a:lnTo>
                    <a:pt x="1843" y="452"/>
                  </a:lnTo>
                  <a:lnTo>
                    <a:pt x="1816" y="452"/>
                  </a:lnTo>
                  <a:close/>
                  <a:moveTo>
                    <a:pt x="1816" y="122"/>
                  </a:moveTo>
                  <a:lnTo>
                    <a:pt x="1816" y="13"/>
                  </a:lnTo>
                  <a:lnTo>
                    <a:pt x="1830" y="27"/>
                  </a:lnTo>
                  <a:lnTo>
                    <a:pt x="1719" y="27"/>
                  </a:lnTo>
                  <a:lnTo>
                    <a:pt x="1719" y="0"/>
                  </a:lnTo>
                  <a:lnTo>
                    <a:pt x="1843" y="0"/>
                  </a:lnTo>
                  <a:lnTo>
                    <a:pt x="1843" y="122"/>
                  </a:lnTo>
                  <a:lnTo>
                    <a:pt x="1816" y="122"/>
                  </a:lnTo>
                  <a:close/>
                  <a:moveTo>
                    <a:pt x="1609" y="27"/>
                  </a:moveTo>
                  <a:lnTo>
                    <a:pt x="1389" y="27"/>
                  </a:lnTo>
                  <a:lnTo>
                    <a:pt x="1389" y="0"/>
                  </a:lnTo>
                  <a:lnTo>
                    <a:pt x="1609" y="0"/>
                  </a:lnTo>
                  <a:lnTo>
                    <a:pt x="1609" y="27"/>
                  </a:lnTo>
                  <a:close/>
                  <a:moveTo>
                    <a:pt x="1279" y="27"/>
                  </a:moveTo>
                  <a:lnTo>
                    <a:pt x="1060" y="27"/>
                  </a:lnTo>
                  <a:lnTo>
                    <a:pt x="1060" y="0"/>
                  </a:lnTo>
                  <a:lnTo>
                    <a:pt x="1279" y="0"/>
                  </a:lnTo>
                  <a:lnTo>
                    <a:pt x="1279" y="27"/>
                  </a:lnTo>
                  <a:close/>
                  <a:moveTo>
                    <a:pt x="950" y="27"/>
                  </a:moveTo>
                  <a:lnTo>
                    <a:pt x="730" y="27"/>
                  </a:lnTo>
                  <a:lnTo>
                    <a:pt x="730" y="0"/>
                  </a:lnTo>
                  <a:lnTo>
                    <a:pt x="950" y="0"/>
                  </a:lnTo>
                  <a:lnTo>
                    <a:pt x="950" y="27"/>
                  </a:lnTo>
                  <a:close/>
                  <a:moveTo>
                    <a:pt x="621" y="27"/>
                  </a:moveTo>
                  <a:lnTo>
                    <a:pt x="401" y="27"/>
                  </a:lnTo>
                  <a:lnTo>
                    <a:pt x="401" y="0"/>
                  </a:lnTo>
                  <a:lnTo>
                    <a:pt x="621" y="0"/>
                  </a:lnTo>
                  <a:lnTo>
                    <a:pt x="621" y="27"/>
                  </a:lnTo>
                  <a:close/>
                  <a:moveTo>
                    <a:pt x="291" y="27"/>
                  </a:moveTo>
                  <a:lnTo>
                    <a:pt x="72" y="27"/>
                  </a:lnTo>
                  <a:lnTo>
                    <a:pt x="72" y="0"/>
                  </a:lnTo>
                  <a:lnTo>
                    <a:pt x="291" y="0"/>
                  </a:lnTo>
                  <a:lnTo>
                    <a:pt x="291" y="27"/>
                  </a:lnTo>
                  <a:close/>
                </a:path>
              </a:pathLst>
            </a:custGeom>
            <a:solidFill>
              <a:srgbClr val="C8C8C8"/>
            </a:solidFill>
            <a:ln w="0" cap="flat">
              <a:solidFill>
                <a:srgbClr val="C8C8C8"/>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5676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BAF58C-F04D-4DBD-99F5-E2E51D1A8270}"/>
              </a:ext>
            </a:extLst>
          </p:cNvPr>
          <p:cNvPicPr>
            <a:picLocks noChangeAspect="1"/>
          </p:cNvPicPr>
          <p:nvPr/>
        </p:nvPicPr>
        <p:blipFill>
          <a:blip r:embed="rId2"/>
          <a:stretch>
            <a:fillRect/>
          </a:stretch>
        </p:blipFill>
        <p:spPr>
          <a:xfrm>
            <a:off x="3217703" y="3208379"/>
            <a:ext cx="5553392" cy="1062271"/>
          </a:xfrm>
          <a:prstGeom prst="rect">
            <a:avLst/>
          </a:prstGeom>
        </p:spPr>
      </p:pic>
      <p:sp>
        <p:nvSpPr>
          <p:cNvPr id="2" name="Title 1">
            <a:extLst>
              <a:ext uri="{FF2B5EF4-FFF2-40B4-BE49-F238E27FC236}">
                <a16:creationId xmlns:a16="http://schemas.microsoft.com/office/drawing/2014/main" id="{50FD7C36-E11E-48BF-BEEF-80DC7A7024E5}"/>
              </a:ext>
            </a:extLst>
          </p:cNvPr>
          <p:cNvSpPr>
            <a:spLocks noGrp="1"/>
          </p:cNvSpPr>
          <p:nvPr>
            <p:ph type="title"/>
          </p:nvPr>
        </p:nvSpPr>
        <p:spPr/>
        <p:txBody>
          <a:bodyPr/>
          <a:lstStyle/>
          <a:p>
            <a:r>
              <a:rPr lang="en-US"/>
              <a:t>So What?</a:t>
            </a:r>
            <a:endParaRPr lang="en-GB"/>
          </a:p>
        </p:txBody>
      </p:sp>
      <p:grpSp>
        <p:nvGrpSpPr>
          <p:cNvPr id="13" name="Group 12">
            <a:extLst>
              <a:ext uri="{FF2B5EF4-FFF2-40B4-BE49-F238E27FC236}">
                <a16:creationId xmlns:a16="http://schemas.microsoft.com/office/drawing/2014/main" id="{EE5D3615-CD7F-4945-AAA7-1FED2D94DB2A}"/>
              </a:ext>
            </a:extLst>
          </p:cNvPr>
          <p:cNvGrpSpPr/>
          <p:nvPr/>
        </p:nvGrpSpPr>
        <p:grpSpPr>
          <a:xfrm>
            <a:off x="3974465" y="482675"/>
            <a:ext cx="3714750" cy="5895975"/>
            <a:chOff x="4238625" y="481012"/>
            <a:chExt cx="3714750" cy="5895975"/>
          </a:xfrm>
        </p:grpSpPr>
        <p:pic>
          <p:nvPicPr>
            <p:cNvPr id="12" name="Picture 11">
              <a:extLst>
                <a:ext uri="{FF2B5EF4-FFF2-40B4-BE49-F238E27FC236}">
                  <a16:creationId xmlns:a16="http://schemas.microsoft.com/office/drawing/2014/main" id="{B0621322-0229-4925-933F-8E23FC0D22B8}"/>
                </a:ext>
              </a:extLst>
            </p:cNvPr>
            <p:cNvPicPr>
              <a:picLocks noChangeAspect="1"/>
            </p:cNvPicPr>
            <p:nvPr/>
          </p:nvPicPr>
          <p:blipFill>
            <a:blip r:embed="rId3"/>
            <a:stretch>
              <a:fillRect/>
            </a:stretch>
          </p:blipFill>
          <p:spPr>
            <a:xfrm>
              <a:off x="4238625" y="481012"/>
              <a:ext cx="3714750" cy="5895975"/>
            </a:xfrm>
            <a:prstGeom prst="rect">
              <a:avLst/>
            </a:prstGeom>
          </p:spPr>
        </p:pic>
        <p:pic>
          <p:nvPicPr>
            <p:cNvPr id="4" name="Picture 3">
              <a:extLst>
                <a:ext uri="{FF2B5EF4-FFF2-40B4-BE49-F238E27FC236}">
                  <a16:creationId xmlns:a16="http://schemas.microsoft.com/office/drawing/2014/main" id="{1843A3FF-E41A-498B-9DE9-2E2B3431C476}"/>
                </a:ext>
              </a:extLst>
            </p:cNvPr>
            <p:cNvPicPr>
              <a:picLocks noChangeAspect="1"/>
            </p:cNvPicPr>
            <p:nvPr/>
          </p:nvPicPr>
          <p:blipFill>
            <a:blip r:embed="rId4"/>
            <a:stretch>
              <a:fillRect/>
            </a:stretch>
          </p:blipFill>
          <p:spPr>
            <a:xfrm>
              <a:off x="5428692" y="890588"/>
              <a:ext cx="1285875" cy="1285875"/>
            </a:xfrm>
            <a:prstGeom prst="rect">
              <a:avLst/>
            </a:prstGeom>
          </p:spPr>
        </p:pic>
        <p:sp>
          <p:nvSpPr>
            <p:cNvPr id="5" name="Rectangle 4">
              <a:extLst>
                <a:ext uri="{FF2B5EF4-FFF2-40B4-BE49-F238E27FC236}">
                  <a16:creationId xmlns:a16="http://schemas.microsoft.com/office/drawing/2014/main" id="{AC653B9F-890B-4926-8F9E-2ACD0E73B606}"/>
                </a:ext>
              </a:extLst>
            </p:cNvPr>
            <p:cNvSpPr/>
            <p:nvPr/>
          </p:nvSpPr>
          <p:spPr>
            <a:xfrm>
              <a:off x="4448888" y="2362200"/>
              <a:ext cx="3294224"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bg1"/>
                  </a:solidFill>
                </a:rPr>
                <a:t>Create DataFrame</a:t>
              </a:r>
              <a:endParaRPr lang="en-GB" sz="2400">
                <a:solidFill>
                  <a:schemeClr val="bg1"/>
                </a:solidFill>
              </a:endParaRPr>
            </a:p>
          </p:txBody>
        </p:sp>
        <p:sp>
          <p:nvSpPr>
            <p:cNvPr id="6" name="Rectangle 5">
              <a:extLst>
                <a:ext uri="{FF2B5EF4-FFF2-40B4-BE49-F238E27FC236}">
                  <a16:creationId xmlns:a16="http://schemas.microsoft.com/office/drawing/2014/main" id="{359E1A57-1603-4CF9-952B-E0FC855E7150}"/>
                </a:ext>
              </a:extLst>
            </p:cNvPr>
            <p:cNvSpPr/>
            <p:nvPr/>
          </p:nvSpPr>
          <p:spPr>
            <a:xfrm>
              <a:off x="4424518" y="3093720"/>
              <a:ext cx="3294224"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bg1"/>
                  </a:solidFill>
                </a:rPr>
                <a:t>Add Calculated Columns</a:t>
              </a:r>
              <a:endParaRPr lang="en-GB" sz="2400">
                <a:solidFill>
                  <a:schemeClr val="bg1"/>
                </a:solidFill>
              </a:endParaRPr>
            </a:p>
          </p:txBody>
        </p:sp>
        <p:sp>
          <p:nvSpPr>
            <p:cNvPr id="7" name="Rectangle 6">
              <a:extLst>
                <a:ext uri="{FF2B5EF4-FFF2-40B4-BE49-F238E27FC236}">
                  <a16:creationId xmlns:a16="http://schemas.microsoft.com/office/drawing/2014/main" id="{25EE2218-71CA-4C3F-B51C-8A7274B59A1C}"/>
                </a:ext>
              </a:extLst>
            </p:cNvPr>
            <p:cNvSpPr/>
            <p:nvPr/>
          </p:nvSpPr>
          <p:spPr>
            <a:xfrm>
              <a:off x="4424518" y="3825240"/>
              <a:ext cx="3294224"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bg1"/>
                  </a:solidFill>
                </a:rPr>
                <a:t>Remove Bad Rows</a:t>
              </a:r>
              <a:endParaRPr lang="en-GB" sz="2400">
                <a:solidFill>
                  <a:schemeClr val="bg1"/>
                </a:solidFill>
              </a:endParaRPr>
            </a:p>
          </p:txBody>
        </p:sp>
        <p:sp>
          <p:nvSpPr>
            <p:cNvPr id="8" name="Rectangle 7">
              <a:extLst>
                <a:ext uri="{FF2B5EF4-FFF2-40B4-BE49-F238E27FC236}">
                  <a16:creationId xmlns:a16="http://schemas.microsoft.com/office/drawing/2014/main" id="{1BDFAD17-FF7D-4BFC-8AFB-C10AF4E31D9C}"/>
                </a:ext>
              </a:extLst>
            </p:cNvPr>
            <p:cNvSpPr/>
            <p:nvPr/>
          </p:nvSpPr>
          <p:spPr>
            <a:xfrm>
              <a:off x="4424518" y="4556760"/>
              <a:ext cx="3294224" cy="60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chemeClr val="bg1"/>
                  </a:solidFill>
                </a:rPr>
                <a:t>Write to Table</a:t>
              </a:r>
              <a:endParaRPr lang="en-GB" sz="2400">
                <a:solidFill>
                  <a:schemeClr val="bg1"/>
                </a:solidFill>
              </a:endParaRPr>
            </a:p>
          </p:txBody>
        </p:sp>
      </p:grpSp>
      <p:pic>
        <p:nvPicPr>
          <p:cNvPr id="15" name="Picture 14">
            <a:extLst>
              <a:ext uri="{FF2B5EF4-FFF2-40B4-BE49-F238E27FC236}">
                <a16:creationId xmlns:a16="http://schemas.microsoft.com/office/drawing/2014/main" id="{C88E8ECE-22D7-4ECF-B104-BCD212BBD3CA}"/>
              </a:ext>
            </a:extLst>
          </p:cNvPr>
          <p:cNvPicPr>
            <a:picLocks noChangeAspect="1"/>
          </p:cNvPicPr>
          <p:nvPr/>
        </p:nvPicPr>
        <p:blipFill>
          <a:blip r:embed="rId5"/>
          <a:stretch>
            <a:fillRect/>
          </a:stretch>
        </p:blipFill>
        <p:spPr>
          <a:xfrm>
            <a:off x="1748552" y="2979178"/>
            <a:ext cx="1285875" cy="1457325"/>
          </a:xfrm>
          <a:prstGeom prst="rect">
            <a:avLst/>
          </a:prstGeom>
        </p:spPr>
      </p:pic>
      <p:pic>
        <p:nvPicPr>
          <p:cNvPr id="17" name="Picture 16">
            <a:extLst>
              <a:ext uri="{FF2B5EF4-FFF2-40B4-BE49-F238E27FC236}">
                <a16:creationId xmlns:a16="http://schemas.microsoft.com/office/drawing/2014/main" id="{573A1DA7-5A17-4CA9-9709-FC35DC4F3EA7}"/>
              </a:ext>
            </a:extLst>
          </p:cNvPr>
          <p:cNvPicPr>
            <a:picLocks noChangeAspect="1"/>
          </p:cNvPicPr>
          <p:nvPr/>
        </p:nvPicPr>
        <p:blipFill>
          <a:blip r:embed="rId6"/>
          <a:stretch>
            <a:fillRect/>
          </a:stretch>
        </p:blipFill>
        <p:spPr>
          <a:xfrm>
            <a:off x="8954371" y="3175275"/>
            <a:ext cx="1285875" cy="1095375"/>
          </a:xfrm>
          <a:prstGeom prst="rect">
            <a:avLst/>
          </a:prstGeom>
        </p:spPr>
      </p:pic>
      <p:pic>
        <p:nvPicPr>
          <p:cNvPr id="14" name="Picture 29">
            <a:extLst>
              <a:ext uri="{FF2B5EF4-FFF2-40B4-BE49-F238E27FC236}">
                <a16:creationId xmlns:a16="http://schemas.microsoft.com/office/drawing/2014/main" id="{38313FBD-F785-46D6-B9D1-7D7700645A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290" y="1007344"/>
            <a:ext cx="2035175"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0154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5F28D-F4F4-4514-ADFF-948254A1AD91}"/>
              </a:ext>
            </a:extLst>
          </p:cNvPr>
          <p:cNvSpPr>
            <a:spLocks noGrp="1"/>
          </p:cNvSpPr>
          <p:nvPr>
            <p:ph type="title"/>
          </p:nvPr>
        </p:nvSpPr>
        <p:spPr/>
        <p:txBody>
          <a:bodyPr/>
          <a:lstStyle/>
          <a:p>
            <a:r>
              <a:rPr lang="en-US"/>
              <a:t>Inside a DataFrame</a:t>
            </a:r>
            <a:endParaRPr lang="en-GB"/>
          </a:p>
        </p:txBody>
      </p:sp>
      <p:graphicFrame>
        <p:nvGraphicFramePr>
          <p:cNvPr id="3" name="Diagram 2">
            <a:extLst>
              <a:ext uri="{FF2B5EF4-FFF2-40B4-BE49-F238E27FC236}">
                <a16:creationId xmlns:a16="http://schemas.microsoft.com/office/drawing/2014/main" id="{6C9776B0-78C9-4712-832E-6F10F18E8248}"/>
              </a:ext>
            </a:extLst>
          </p:cNvPr>
          <p:cNvGraphicFramePr/>
          <p:nvPr/>
        </p:nvGraphicFramePr>
        <p:xfrm>
          <a:off x="839416" y="1484784"/>
          <a:ext cx="5576168" cy="3429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A800BAFB-2596-47F6-BA4C-6BB77D2F6682}"/>
              </a:ext>
            </a:extLst>
          </p:cNvPr>
          <p:cNvPicPr>
            <a:picLocks noChangeAspect="1"/>
          </p:cNvPicPr>
          <p:nvPr/>
        </p:nvPicPr>
        <p:blipFill>
          <a:blip r:embed="rId7"/>
          <a:stretch>
            <a:fillRect/>
          </a:stretch>
        </p:blipFill>
        <p:spPr>
          <a:xfrm>
            <a:off x="6816080" y="1988840"/>
            <a:ext cx="4850550" cy="2610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6488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51BAF58C-F04D-4DBD-99F5-E2E51D1A8270}"/>
              </a:ext>
            </a:extLst>
          </p:cNvPr>
          <p:cNvPicPr>
            <a:picLocks noChangeAspect="1"/>
          </p:cNvPicPr>
          <p:nvPr/>
        </p:nvPicPr>
        <p:blipFill>
          <a:blip r:embed="rId3"/>
          <a:stretch>
            <a:fillRect/>
          </a:stretch>
        </p:blipFill>
        <p:spPr>
          <a:xfrm>
            <a:off x="3217703" y="3208379"/>
            <a:ext cx="5553392" cy="1062271"/>
          </a:xfrm>
          <a:prstGeom prst="rect">
            <a:avLst/>
          </a:prstGeom>
        </p:spPr>
      </p:pic>
      <p:sp>
        <p:nvSpPr>
          <p:cNvPr id="2" name="Title 1">
            <a:extLst>
              <a:ext uri="{FF2B5EF4-FFF2-40B4-BE49-F238E27FC236}">
                <a16:creationId xmlns:a16="http://schemas.microsoft.com/office/drawing/2014/main" id="{50FD7C36-E11E-48BF-BEEF-80DC7A7024E5}"/>
              </a:ext>
            </a:extLst>
          </p:cNvPr>
          <p:cNvSpPr>
            <a:spLocks noGrp="1"/>
          </p:cNvSpPr>
          <p:nvPr>
            <p:ph type="title"/>
          </p:nvPr>
        </p:nvSpPr>
        <p:spPr>
          <a:xfrm>
            <a:off x="225624" y="218558"/>
            <a:ext cx="2302992" cy="609600"/>
          </a:xfrm>
        </p:spPr>
        <p:txBody>
          <a:bodyPr/>
          <a:lstStyle/>
          <a:p>
            <a:r>
              <a:rPr lang="en-US"/>
              <a:t>So What?</a:t>
            </a:r>
            <a:endParaRPr lang="en-GB"/>
          </a:p>
        </p:txBody>
      </p:sp>
      <p:pic>
        <p:nvPicPr>
          <p:cNvPr id="15" name="Picture 14">
            <a:extLst>
              <a:ext uri="{FF2B5EF4-FFF2-40B4-BE49-F238E27FC236}">
                <a16:creationId xmlns:a16="http://schemas.microsoft.com/office/drawing/2014/main" id="{C88E8ECE-22D7-4ECF-B104-BCD212BBD3CA}"/>
              </a:ext>
            </a:extLst>
          </p:cNvPr>
          <p:cNvPicPr>
            <a:picLocks noChangeAspect="1"/>
          </p:cNvPicPr>
          <p:nvPr/>
        </p:nvPicPr>
        <p:blipFill>
          <a:blip r:embed="rId4"/>
          <a:stretch>
            <a:fillRect/>
          </a:stretch>
        </p:blipFill>
        <p:spPr>
          <a:xfrm>
            <a:off x="1748552" y="2979178"/>
            <a:ext cx="1285875" cy="1457325"/>
          </a:xfrm>
          <a:prstGeom prst="rect">
            <a:avLst/>
          </a:prstGeom>
        </p:spPr>
      </p:pic>
      <p:pic>
        <p:nvPicPr>
          <p:cNvPr id="17" name="Picture 16">
            <a:extLst>
              <a:ext uri="{FF2B5EF4-FFF2-40B4-BE49-F238E27FC236}">
                <a16:creationId xmlns:a16="http://schemas.microsoft.com/office/drawing/2014/main" id="{573A1DA7-5A17-4CA9-9709-FC35DC4F3EA7}"/>
              </a:ext>
            </a:extLst>
          </p:cNvPr>
          <p:cNvPicPr>
            <a:picLocks noChangeAspect="1"/>
          </p:cNvPicPr>
          <p:nvPr/>
        </p:nvPicPr>
        <p:blipFill>
          <a:blip r:embed="rId5"/>
          <a:stretch>
            <a:fillRect/>
          </a:stretch>
        </p:blipFill>
        <p:spPr>
          <a:xfrm>
            <a:off x="8954371" y="3175275"/>
            <a:ext cx="1285875" cy="1095375"/>
          </a:xfrm>
          <a:prstGeom prst="rect">
            <a:avLst/>
          </a:prstGeom>
        </p:spPr>
      </p:pic>
      <p:pic>
        <p:nvPicPr>
          <p:cNvPr id="3" name="Picture 2">
            <a:extLst>
              <a:ext uri="{FF2B5EF4-FFF2-40B4-BE49-F238E27FC236}">
                <a16:creationId xmlns:a16="http://schemas.microsoft.com/office/drawing/2014/main" id="{41E2D387-3118-4D2B-9537-261177AD8A76}"/>
              </a:ext>
            </a:extLst>
          </p:cNvPr>
          <p:cNvPicPr>
            <a:picLocks noChangeAspect="1"/>
          </p:cNvPicPr>
          <p:nvPr/>
        </p:nvPicPr>
        <p:blipFill>
          <a:blip r:embed="rId6"/>
          <a:stretch>
            <a:fillRect/>
          </a:stretch>
        </p:blipFill>
        <p:spPr>
          <a:xfrm>
            <a:off x="4539971" y="1493520"/>
            <a:ext cx="2812982" cy="4466591"/>
          </a:xfrm>
          <a:prstGeom prst="rect">
            <a:avLst/>
          </a:prstGeom>
        </p:spPr>
      </p:pic>
      <p:sp>
        <p:nvSpPr>
          <p:cNvPr id="9" name="Arrow: Down 8">
            <a:extLst>
              <a:ext uri="{FF2B5EF4-FFF2-40B4-BE49-F238E27FC236}">
                <a16:creationId xmlns:a16="http://schemas.microsoft.com/office/drawing/2014/main" id="{7F4AA485-AA19-4C96-99B3-83705AC3D737}"/>
              </a:ext>
            </a:extLst>
          </p:cNvPr>
          <p:cNvSpPr/>
          <p:nvPr/>
        </p:nvSpPr>
        <p:spPr>
          <a:xfrm>
            <a:off x="4539971" y="828158"/>
            <a:ext cx="651789" cy="66536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20" name="TextBox 19">
            <a:extLst>
              <a:ext uri="{FF2B5EF4-FFF2-40B4-BE49-F238E27FC236}">
                <a16:creationId xmlns:a16="http://schemas.microsoft.com/office/drawing/2014/main" id="{8F68C29D-7DD4-4356-9DDB-B576677533BD}"/>
              </a:ext>
            </a:extLst>
          </p:cNvPr>
          <p:cNvSpPr txBox="1"/>
          <p:nvPr/>
        </p:nvSpPr>
        <p:spPr>
          <a:xfrm>
            <a:off x="4445930" y="311017"/>
            <a:ext cx="839869" cy="461665"/>
          </a:xfrm>
          <a:prstGeom prst="rect">
            <a:avLst/>
          </a:prstGeom>
          <a:noFill/>
        </p:spPr>
        <p:txBody>
          <a:bodyPr wrap="square">
            <a:spAutoFit/>
          </a:bodyPr>
          <a:lstStyle/>
          <a:p>
            <a:r>
              <a:rPr lang="en-US" sz="2400"/>
              <a:t>Path</a:t>
            </a:r>
            <a:endParaRPr lang="en-GB" sz="2400"/>
          </a:p>
        </p:txBody>
      </p:sp>
      <p:sp>
        <p:nvSpPr>
          <p:cNvPr id="16" name="Arrow: Down 15">
            <a:extLst>
              <a:ext uri="{FF2B5EF4-FFF2-40B4-BE49-F238E27FC236}">
                <a16:creationId xmlns:a16="http://schemas.microsoft.com/office/drawing/2014/main" id="{F07421FE-B33E-41CD-B50E-0A80D0836ED3}"/>
              </a:ext>
            </a:extLst>
          </p:cNvPr>
          <p:cNvSpPr/>
          <p:nvPr/>
        </p:nvSpPr>
        <p:spPr>
          <a:xfrm>
            <a:off x="5541167" y="828158"/>
            <a:ext cx="651789" cy="66536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21" name="TextBox 20">
            <a:extLst>
              <a:ext uri="{FF2B5EF4-FFF2-40B4-BE49-F238E27FC236}">
                <a16:creationId xmlns:a16="http://schemas.microsoft.com/office/drawing/2014/main" id="{1270C9A9-9D13-4CC0-A6BE-63AA1C4B173C}"/>
              </a:ext>
            </a:extLst>
          </p:cNvPr>
          <p:cNvSpPr txBox="1"/>
          <p:nvPr/>
        </p:nvSpPr>
        <p:spPr>
          <a:xfrm>
            <a:off x="5286461" y="311017"/>
            <a:ext cx="1161199" cy="461665"/>
          </a:xfrm>
          <a:prstGeom prst="rect">
            <a:avLst/>
          </a:prstGeom>
          <a:noFill/>
        </p:spPr>
        <p:txBody>
          <a:bodyPr wrap="square">
            <a:spAutoFit/>
          </a:bodyPr>
          <a:lstStyle/>
          <a:p>
            <a:r>
              <a:rPr lang="en-US" sz="2400"/>
              <a:t>Format</a:t>
            </a:r>
            <a:endParaRPr lang="en-GB" sz="2400"/>
          </a:p>
        </p:txBody>
      </p:sp>
      <p:sp>
        <p:nvSpPr>
          <p:cNvPr id="18" name="Arrow: Down 17">
            <a:extLst>
              <a:ext uri="{FF2B5EF4-FFF2-40B4-BE49-F238E27FC236}">
                <a16:creationId xmlns:a16="http://schemas.microsoft.com/office/drawing/2014/main" id="{E76E79E7-AE1F-4FC3-8C69-42EBD8042E50}"/>
              </a:ext>
            </a:extLst>
          </p:cNvPr>
          <p:cNvSpPr/>
          <p:nvPr/>
        </p:nvSpPr>
        <p:spPr>
          <a:xfrm>
            <a:off x="6703028" y="809666"/>
            <a:ext cx="651789" cy="66536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22" name="TextBox 21">
            <a:extLst>
              <a:ext uri="{FF2B5EF4-FFF2-40B4-BE49-F238E27FC236}">
                <a16:creationId xmlns:a16="http://schemas.microsoft.com/office/drawing/2014/main" id="{4C743C5A-2257-4EB8-A815-78B0EAEE7A20}"/>
              </a:ext>
            </a:extLst>
          </p:cNvPr>
          <p:cNvSpPr txBox="1"/>
          <p:nvPr/>
        </p:nvSpPr>
        <p:spPr>
          <a:xfrm>
            <a:off x="6448322" y="311017"/>
            <a:ext cx="1161199" cy="461665"/>
          </a:xfrm>
          <a:prstGeom prst="rect">
            <a:avLst/>
          </a:prstGeom>
          <a:noFill/>
        </p:spPr>
        <p:txBody>
          <a:bodyPr wrap="square">
            <a:spAutoFit/>
          </a:bodyPr>
          <a:lstStyle/>
          <a:p>
            <a:r>
              <a:rPr lang="en-US" sz="2400"/>
              <a:t>Schema</a:t>
            </a:r>
            <a:endParaRPr lang="en-GB" sz="2400"/>
          </a:p>
        </p:txBody>
      </p:sp>
      <p:pic>
        <p:nvPicPr>
          <p:cNvPr id="24" name="Picture 23">
            <a:extLst>
              <a:ext uri="{FF2B5EF4-FFF2-40B4-BE49-F238E27FC236}">
                <a16:creationId xmlns:a16="http://schemas.microsoft.com/office/drawing/2014/main" id="{CF95604A-F4B7-4AC0-B525-396244F3B5F9}"/>
              </a:ext>
            </a:extLst>
          </p:cNvPr>
          <p:cNvPicPr>
            <a:picLocks noChangeAspect="1"/>
          </p:cNvPicPr>
          <p:nvPr/>
        </p:nvPicPr>
        <p:blipFill>
          <a:blip r:embed="rId4"/>
          <a:stretch>
            <a:fillRect/>
          </a:stretch>
        </p:blipFill>
        <p:spPr>
          <a:xfrm>
            <a:off x="456605" y="1717950"/>
            <a:ext cx="1285875" cy="1457325"/>
          </a:xfrm>
          <a:prstGeom prst="rect">
            <a:avLst/>
          </a:prstGeom>
        </p:spPr>
      </p:pic>
      <p:pic>
        <p:nvPicPr>
          <p:cNvPr id="25" name="Picture 24">
            <a:extLst>
              <a:ext uri="{FF2B5EF4-FFF2-40B4-BE49-F238E27FC236}">
                <a16:creationId xmlns:a16="http://schemas.microsoft.com/office/drawing/2014/main" id="{5FDA75D5-0CA4-4E28-A85E-F0E508C46CED}"/>
              </a:ext>
            </a:extLst>
          </p:cNvPr>
          <p:cNvPicPr>
            <a:picLocks noChangeAspect="1"/>
          </p:cNvPicPr>
          <p:nvPr/>
        </p:nvPicPr>
        <p:blipFill>
          <a:blip r:embed="rId4"/>
          <a:stretch>
            <a:fillRect/>
          </a:stretch>
        </p:blipFill>
        <p:spPr>
          <a:xfrm>
            <a:off x="769364" y="4839929"/>
            <a:ext cx="988396" cy="1120182"/>
          </a:xfrm>
          <a:prstGeom prst="rect">
            <a:avLst/>
          </a:prstGeom>
        </p:spPr>
      </p:pic>
      <p:pic>
        <p:nvPicPr>
          <p:cNvPr id="26" name="Picture 25">
            <a:extLst>
              <a:ext uri="{FF2B5EF4-FFF2-40B4-BE49-F238E27FC236}">
                <a16:creationId xmlns:a16="http://schemas.microsoft.com/office/drawing/2014/main" id="{B731B8EB-DED1-45CE-8C5B-BCEE71864230}"/>
              </a:ext>
            </a:extLst>
          </p:cNvPr>
          <p:cNvPicPr>
            <a:picLocks noChangeAspect="1"/>
          </p:cNvPicPr>
          <p:nvPr/>
        </p:nvPicPr>
        <p:blipFill>
          <a:blip r:embed="rId5"/>
          <a:stretch>
            <a:fillRect/>
          </a:stretch>
        </p:blipFill>
        <p:spPr>
          <a:xfrm>
            <a:off x="8311434" y="4343675"/>
            <a:ext cx="1285875" cy="1095375"/>
          </a:xfrm>
          <a:prstGeom prst="rect">
            <a:avLst/>
          </a:prstGeom>
        </p:spPr>
      </p:pic>
      <p:pic>
        <p:nvPicPr>
          <p:cNvPr id="27" name="Picture 26">
            <a:extLst>
              <a:ext uri="{FF2B5EF4-FFF2-40B4-BE49-F238E27FC236}">
                <a16:creationId xmlns:a16="http://schemas.microsoft.com/office/drawing/2014/main" id="{FF73B10A-64E6-43B4-8DDC-CC3FC7B749C6}"/>
              </a:ext>
            </a:extLst>
          </p:cNvPr>
          <p:cNvPicPr>
            <a:picLocks noChangeAspect="1"/>
          </p:cNvPicPr>
          <p:nvPr/>
        </p:nvPicPr>
        <p:blipFill>
          <a:blip r:embed="rId5"/>
          <a:stretch>
            <a:fillRect/>
          </a:stretch>
        </p:blipFill>
        <p:spPr>
          <a:xfrm>
            <a:off x="8032283" y="1966637"/>
            <a:ext cx="1285875" cy="1095375"/>
          </a:xfrm>
          <a:prstGeom prst="rect">
            <a:avLst/>
          </a:prstGeom>
        </p:spPr>
      </p:pic>
      <p:pic>
        <p:nvPicPr>
          <p:cNvPr id="29" name="Picture 28">
            <a:extLst>
              <a:ext uri="{FF2B5EF4-FFF2-40B4-BE49-F238E27FC236}">
                <a16:creationId xmlns:a16="http://schemas.microsoft.com/office/drawing/2014/main" id="{961AFAAD-5E4A-4B11-97A1-4CA87011FDD6}"/>
              </a:ext>
            </a:extLst>
          </p:cNvPr>
          <p:cNvPicPr>
            <a:picLocks noChangeAspect="1"/>
          </p:cNvPicPr>
          <p:nvPr/>
        </p:nvPicPr>
        <p:blipFill>
          <a:blip r:embed="rId7"/>
          <a:stretch>
            <a:fillRect/>
          </a:stretch>
        </p:blipFill>
        <p:spPr>
          <a:xfrm>
            <a:off x="258742" y="3368400"/>
            <a:ext cx="1163657" cy="1324161"/>
          </a:xfrm>
          <a:prstGeom prst="rect">
            <a:avLst/>
          </a:prstGeom>
        </p:spPr>
      </p:pic>
      <p:pic>
        <p:nvPicPr>
          <p:cNvPr id="31" name="Picture 30">
            <a:extLst>
              <a:ext uri="{FF2B5EF4-FFF2-40B4-BE49-F238E27FC236}">
                <a16:creationId xmlns:a16="http://schemas.microsoft.com/office/drawing/2014/main" id="{8BD6A741-FDCB-41DA-9C74-344F3EA4CBBC}"/>
              </a:ext>
            </a:extLst>
          </p:cNvPr>
          <p:cNvPicPr>
            <a:picLocks noChangeAspect="1"/>
          </p:cNvPicPr>
          <p:nvPr/>
        </p:nvPicPr>
        <p:blipFill>
          <a:blip r:embed="rId8"/>
          <a:stretch>
            <a:fillRect/>
          </a:stretch>
        </p:blipFill>
        <p:spPr>
          <a:xfrm>
            <a:off x="1813198" y="1062393"/>
            <a:ext cx="1647825" cy="1771650"/>
          </a:xfrm>
          <a:prstGeom prst="rect">
            <a:avLst/>
          </a:prstGeom>
        </p:spPr>
      </p:pic>
      <p:pic>
        <p:nvPicPr>
          <p:cNvPr id="32" name="Picture 31">
            <a:extLst>
              <a:ext uri="{FF2B5EF4-FFF2-40B4-BE49-F238E27FC236}">
                <a16:creationId xmlns:a16="http://schemas.microsoft.com/office/drawing/2014/main" id="{027A87EA-AC21-4DF2-AE5A-A336BB8CC699}"/>
              </a:ext>
            </a:extLst>
          </p:cNvPr>
          <p:cNvPicPr>
            <a:picLocks noChangeAspect="1"/>
          </p:cNvPicPr>
          <p:nvPr/>
        </p:nvPicPr>
        <p:blipFill>
          <a:blip r:embed="rId7"/>
          <a:stretch>
            <a:fillRect/>
          </a:stretch>
        </p:blipFill>
        <p:spPr>
          <a:xfrm>
            <a:off x="1897291" y="4538103"/>
            <a:ext cx="988396" cy="1124726"/>
          </a:xfrm>
          <a:prstGeom prst="rect">
            <a:avLst/>
          </a:prstGeom>
        </p:spPr>
      </p:pic>
      <p:pic>
        <p:nvPicPr>
          <p:cNvPr id="33" name="Picture 32">
            <a:extLst>
              <a:ext uri="{FF2B5EF4-FFF2-40B4-BE49-F238E27FC236}">
                <a16:creationId xmlns:a16="http://schemas.microsoft.com/office/drawing/2014/main" id="{DCBA032C-0907-4625-AC0C-F4FA2A8813A0}"/>
              </a:ext>
            </a:extLst>
          </p:cNvPr>
          <p:cNvPicPr>
            <a:picLocks noChangeAspect="1"/>
          </p:cNvPicPr>
          <p:nvPr/>
        </p:nvPicPr>
        <p:blipFill>
          <a:blip r:embed="rId5"/>
          <a:stretch>
            <a:fillRect/>
          </a:stretch>
        </p:blipFill>
        <p:spPr>
          <a:xfrm>
            <a:off x="9827587" y="4538103"/>
            <a:ext cx="1285875" cy="1095375"/>
          </a:xfrm>
          <a:prstGeom prst="rect">
            <a:avLst/>
          </a:prstGeom>
        </p:spPr>
      </p:pic>
      <p:pic>
        <p:nvPicPr>
          <p:cNvPr id="34" name="Picture 33">
            <a:extLst>
              <a:ext uri="{FF2B5EF4-FFF2-40B4-BE49-F238E27FC236}">
                <a16:creationId xmlns:a16="http://schemas.microsoft.com/office/drawing/2014/main" id="{5EFD9B68-490C-494C-8D50-BD486E70FC8E}"/>
              </a:ext>
            </a:extLst>
          </p:cNvPr>
          <p:cNvPicPr>
            <a:picLocks noChangeAspect="1"/>
          </p:cNvPicPr>
          <p:nvPr/>
        </p:nvPicPr>
        <p:blipFill>
          <a:blip r:embed="rId5"/>
          <a:stretch>
            <a:fillRect/>
          </a:stretch>
        </p:blipFill>
        <p:spPr>
          <a:xfrm>
            <a:off x="9572552" y="1717950"/>
            <a:ext cx="1285875" cy="1095375"/>
          </a:xfrm>
          <a:prstGeom prst="rect">
            <a:avLst/>
          </a:prstGeom>
        </p:spPr>
      </p:pic>
    </p:spTree>
    <p:extLst>
      <p:ext uri="{BB962C8B-B14F-4D97-AF65-F5344CB8AC3E}">
        <p14:creationId xmlns:p14="http://schemas.microsoft.com/office/powerpoint/2010/main" val="96465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0" grpId="0"/>
      <p:bldP spid="16" grpId="0" animBg="1"/>
      <p:bldP spid="21" grpId="0"/>
      <p:bldP spid="18"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8C03FC-8086-452F-AF6E-B97354BD72A6}"/>
              </a:ext>
            </a:extLst>
          </p:cNvPr>
          <p:cNvSpPr>
            <a:spLocks noGrp="1"/>
          </p:cNvSpPr>
          <p:nvPr>
            <p:ph type="title"/>
          </p:nvPr>
        </p:nvSpPr>
        <p:spPr/>
        <p:txBody>
          <a:bodyPr/>
          <a:lstStyle/>
          <a:p>
            <a:r>
              <a:rPr lang="en-US"/>
              <a:t>Spark Options in Azure</a:t>
            </a:r>
            <a:endParaRPr lang="en-GB"/>
          </a:p>
        </p:txBody>
      </p:sp>
    </p:spTree>
    <p:extLst>
      <p:ext uri="{BB962C8B-B14F-4D97-AF65-F5344CB8AC3E}">
        <p14:creationId xmlns:p14="http://schemas.microsoft.com/office/powerpoint/2010/main" val="135649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FB0E-D4D9-420B-9673-B262915DFC7B}"/>
              </a:ext>
            </a:extLst>
          </p:cNvPr>
          <p:cNvSpPr>
            <a:spLocks noGrp="1"/>
          </p:cNvSpPr>
          <p:nvPr>
            <p:ph type="title"/>
          </p:nvPr>
        </p:nvSpPr>
        <p:spPr/>
        <p:txBody>
          <a:bodyPr/>
          <a:lstStyle/>
          <a:p>
            <a:r>
              <a:rPr lang="en-US"/>
              <a:t>Azure Databricks</a:t>
            </a:r>
            <a:endParaRPr lang="en-GB"/>
          </a:p>
        </p:txBody>
      </p:sp>
      <p:pic>
        <p:nvPicPr>
          <p:cNvPr id="4" name="Picture 3">
            <a:extLst>
              <a:ext uri="{FF2B5EF4-FFF2-40B4-BE49-F238E27FC236}">
                <a16:creationId xmlns:a16="http://schemas.microsoft.com/office/drawing/2014/main" id="{B78AF4A2-0DD5-4266-9831-A440846A0F07}"/>
              </a:ext>
            </a:extLst>
          </p:cNvPr>
          <p:cNvPicPr>
            <a:picLocks noChangeAspect="1"/>
          </p:cNvPicPr>
          <p:nvPr/>
        </p:nvPicPr>
        <p:blipFill>
          <a:blip r:embed="rId3"/>
          <a:stretch>
            <a:fillRect/>
          </a:stretch>
        </p:blipFill>
        <p:spPr>
          <a:xfrm>
            <a:off x="225624" y="828158"/>
            <a:ext cx="1725096" cy="1875104"/>
          </a:xfrm>
          <a:prstGeom prst="rect">
            <a:avLst/>
          </a:prstGeom>
        </p:spPr>
      </p:pic>
      <p:pic>
        <p:nvPicPr>
          <p:cNvPr id="8" name="Picture 7">
            <a:extLst>
              <a:ext uri="{FF2B5EF4-FFF2-40B4-BE49-F238E27FC236}">
                <a16:creationId xmlns:a16="http://schemas.microsoft.com/office/drawing/2014/main" id="{9E01E140-C461-4743-8C66-B54BEC9EDAF4}"/>
              </a:ext>
            </a:extLst>
          </p:cNvPr>
          <p:cNvPicPr>
            <a:picLocks noChangeAspect="1"/>
          </p:cNvPicPr>
          <p:nvPr/>
        </p:nvPicPr>
        <p:blipFill>
          <a:blip r:embed="rId4"/>
          <a:stretch>
            <a:fillRect/>
          </a:stretch>
        </p:blipFill>
        <p:spPr>
          <a:xfrm>
            <a:off x="4343963" y="144131"/>
            <a:ext cx="7622413" cy="6415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0254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FB0E-D4D9-420B-9673-B262915DFC7B}"/>
              </a:ext>
            </a:extLst>
          </p:cNvPr>
          <p:cNvSpPr>
            <a:spLocks noGrp="1"/>
          </p:cNvSpPr>
          <p:nvPr>
            <p:ph type="title"/>
          </p:nvPr>
        </p:nvSpPr>
        <p:spPr/>
        <p:txBody>
          <a:bodyPr/>
          <a:lstStyle/>
          <a:p>
            <a:r>
              <a:rPr lang="en-US"/>
              <a:t>Azure Databricks</a:t>
            </a:r>
            <a:endParaRPr lang="en-GB"/>
          </a:p>
        </p:txBody>
      </p:sp>
      <p:pic>
        <p:nvPicPr>
          <p:cNvPr id="4" name="Picture 3">
            <a:extLst>
              <a:ext uri="{FF2B5EF4-FFF2-40B4-BE49-F238E27FC236}">
                <a16:creationId xmlns:a16="http://schemas.microsoft.com/office/drawing/2014/main" id="{B78AF4A2-0DD5-4266-9831-A440846A0F07}"/>
              </a:ext>
            </a:extLst>
          </p:cNvPr>
          <p:cNvPicPr>
            <a:picLocks noChangeAspect="1"/>
          </p:cNvPicPr>
          <p:nvPr/>
        </p:nvPicPr>
        <p:blipFill>
          <a:blip r:embed="rId3"/>
          <a:stretch>
            <a:fillRect/>
          </a:stretch>
        </p:blipFill>
        <p:spPr>
          <a:xfrm>
            <a:off x="225624" y="828158"/>
            <a:ext cx="1725096" cy="1875104"/>
          </a:xfrm>
          <a:prstGeom prst="rect">
            <a:avLst/>
          </a:prstGeom>
        </p:spPr>
      </p:pic>
      <p:sp>
        <p:nvSpPr>
          <p:cNvPr id="5" name="TextBox 4">
            <a:extLst>
              <a:ext uri="{FF2B5EF4-FFF2-40B4-BE49-F238E27FC236}">
                <a16:creationId xmlns:a16="http://schemas.microsoft.com/office/drawing/2014/main" id="{492015A2-C704-45B6-B992-8C6A22F2AD19}"/>
              </a:ext>
            </a:extLst>
          </p:cNvPr>
          <p:cNvSpPr txBox="1"/>
          <p:nvPr/>
        </p:nvSpPr>
        <p:spPr>
          <a:xfrm>
            <a:off x="2204720" y="1107440"/>
            <a:ext cx="5913120" cy="3416320"/>
          </a:xfrm>
          <a:prstGeom prst="rect">
            <a:avLst/>
          </a:prstGeom>
          <a:noFill/>
        </p:spPr>
        <p:txBody>
          <a:bodyPr wrap="square" rtlCol="0">
            <a:spAutoFit/>
          </a:bodyPr>
          <a:lstStyle/>
          <a:p>
            <a:r>
              <a:rPr lang="en-US" sz="2400"/>
              <a:t>Databricks is a third-party company, founded by the </a:t>
            </a:r>
            <a:r>
              <a:rPr lang="en-US" sz="2400" b="1">
                <a:solidFill>
                  <a:schemeClr val="accent1"/>
                </a:solidFill>
              </a:rPr>
              <a:t>team who invented spark</a:t>
            </a:r>
          </a:p>
          <a:p>
            <a:endParaRPr lang="en-US" sz="2400"/>
          </a:p>
          <a:p>
            <a:r>
              <a:rPr lang="en-US" sz="2400"/>
              <a:t>They provide an </a:t>
            </a:r>
            <a:r>
              <a:rPr lang="en-US" sz="2400" b="1">
                <a:solidFill>
                  <a:schemeClr val="accent1"/>
                </a:solidFill>
              </a:rPr>
              <a:t>Azure-native, managed Spark platform</a:t>
            </a:r>
          </a:p>
          <a:p>
            <a:endParaRPr lang="en-US" sz="2400"/>
          </a:p>
          <a:p>
            <a:r>
              <a:rPr lang="en-US" sz="2400"/>
              <a:t>Databricks will generally have the </a:t>
            </a:r>
            <a:r>
              <a:rPr lang="en-US" sz="2400" b="1">
                <a:solidFill>
                  <a:schemeClr val="accent1"/>
                </a:solidFill>
              </a:rPr>
              <a:t>most advanced spark engine </a:t>
            </a:r>
            <a:r>
              <a:rPr lang="en-US" sz="2400"/>
              <a:t>and maintain a fast release cadence</a:t>
            </a:r>
            <a:endParaRPr lang="en-GB" sz="2400"/>
          </a:p>
        </p:txBody>
      </p:sp>
    </p:spTree>
    <p:extLst>
      <p:ext uri="{BB962C8B-B14F-4D97-AF65-F5344CB8AC3E}">
        <p14:creationId xmlns:p14="http://schemas.microsoft.com/office/powerpoint/2010/main" val="11545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6D63F6-EF7D-4213-A92D-6FBE1428391D}"/>
              </a:ext>
            </a:extLst>
          </p:cNvPr>
          <p:cNvSpPr>
            <a:spLocks noGrp="1"/>
          </p:cNvSpPr>
          <p:nvPr>
            <p:ph type="title"/>
          </p:nvPr>
        </p:nvSpPr>
        <p:spPr/>
        <p:txBody>
          <a:bodyPr/>
          <a:lstStyle/>
          <a:p>
            <a:r>
              <a:rPr lang="en-US"/>
              <a:t>Azure Databricks</a:t>
            </a:r>
            <a:endParaRPr lang="en-GB"/>
          </a:p>
        </p:txBody>
      </p:sp>
      <p:sp>
        <p:nvSpPr>
          <p:cNvPr id="4" name="Text Placeholder 3">
            <a:extLst>
              <a:ext uri="{FF2B5EF4-FFF2-40B4-BE49-F238E27FC236}">
                <a16:creationId xmlns:a16="http://schemas.microsoft.com/office/drawing/2014/main" id="{DBE144A3-C094-4C0F-A270-7BDCD79D7000}"/>
              </a:ext>
            </a:extLst>
          </p:cNvPr>
          <p:cNvSpPr>
            <a:spLocks noGrp="1"/>
          </p:cNvSpPr>
          <p:nvPr>
            <p:ph type="body" sz="quarter" idx="10"/>
          </p:nvPr>
        </p:nvSpPr>
        <p:spPr/>
        <p:txBody>
          <a:bodyPr/>
          <a:lstStyle/>
          <a:p>
            <a:r>
              <a:rPr lang="en-US"/>
              <a:t>The Databricks Workspace</a:t>
            </a:r>
          </a:p>
          <a:p>
            <a:r>
              <a:rPr lang="en-US"/>
              <a:t>Clusters</a:t>
            </a:r>
          </a:p>
          <a:p>
            <a:r>
              <a:rPr lang="en-US"/>
              <a:t>Notebooks</a:t>
            </a:r>
          </a:p>
          <a:p>
            <a:r>
              <a:rPr lang="en-US"/>
              <a:t>Libraries</a:t>
            </a:r>
          </a:p>
          <a:p>
            <a:pPr marL="0" indent="0">
              <a:buNone/>
            </a:pPr>
            <a:endParaRPr lang="en-US"/>
          </a:p>
        </p:txBody>
      </p:sp>
    </p:spTree>
    <p:extLst>
      <p:ext uri="{BB962C8B-B14F-4D97-AF65-F5344CB8AC3E}">
        <p14:creationId xmlns:p14="http://schemas.microsoft.com/office/powerpoint/2010/main" val="115453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B48498-AEF8-4E3C-91C6-74FE89345692}"/>
              </a:ext>
            </a:extLst>
          </p:cNvPr>
          <p:cNvPicPr>
            <a:picLocks noChangeAspect="1"/>
          </p:cNvPicPr>
          <p:nvPr/>
        </p:nvPicPr>
        <p:blipFill>
          <a:blip r:embed="rId3"/>
          <a:stretch>
            <a:fillRect/>
          </a:stretch>
        </p:blipFill>
        <p:spPr>
          <a:xfrm>
            <a:off x="5231116" y="1420705"/>
            <a:ext cx="1059844" cy="2648155"/>
          </a:xfrm>
          <a:prstGeom prst="rect">
            <a:avLst/>
          </a:prstGeom>
        </p:spPr>
      </p:pic>
      <p:sp>
        <p:nvSpPr>
          <p:cNvPr id="13" name="TextBox 12">
            <a:extLst>
              <a:ext uri="{FF2B5EF4-FFF2-40B4-BE49-F238E27FC236}">
                <a16:creationId xmlns:a16="http://schemas.microsoft.com/office/drawing/2014/main" id="{ADCD9762-6AA1-43D7-A192-27407D87494E}"/>
              </a:ext>
            </a:extLst>
          </p:cNvPr>
          <p:cNvSpPr txBox="1"/>
          <p:nvPr/>
        </p:nvSpPr>
        <p:spPr>
          <a:xfrm>
            <a:off x="4346650" y="4113260"/>
            <a:ext cx="29311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Data Engineer</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80BE48F4-36D9-4C59-BD02-E62B248489CD}"/>
              </a:ext>
            </a:extLst>
          </p:cNvPr>
          <p:cNvGrpSpPr/>
          <p:nvPr/>
        </p:nvGrpSpPr>
        <p:grpSpPr>
          <a:xfrm>
            <a:off x="198120" y="137161"/>
            <a:ext cx="4551837" cy="3102454"/>
            <a:chOff x="198120" y="137161"/>
            <a:chExt cx="4551837" cy="3102454"/>
          </a:xfrm>
        </p:grpSpPr>
        <p:pic>
          <p:nvPicPr>
            <p:cNvPr id="7" name="Picture 6">
              <a:extLst>
                <a:ext uri="{FF2B5EF4-FFF2-40B4-BE49-F238E27FC236}">
                  <a16:creationId xmlns:a16="http://schemas.microsoft.com/office/drawing/2014/main" id="{8073497D-B43E-46D5-847A-64EC87355F47}"/>
                </a:ext>
              </a:extLst>
            </p:cNvPr>
            <p:cNvPicPr>
              <a:picLocks noChangeAspect="1"/>
            </p:cNvPicPr>
            <p:nvPr/>
          </p:nvPicPr>
          <p:blipFill>
            <a:blip r:embed="rId4"/>
            <a:stretch>
              <a:fillRect/>
            </a:stretch>
          </p:blipFill>
          <p:spPr>
            <a:xfrm>
              <a:off x="607277" y="137161"/>
              <a:ext cx="1059844" cy="2548537"/>
            </a:xfrm>
            <a:prstGeom prst="rect">
              <a:avLst/>
            </a:prstGeom>
          </p:spPr>
        </p:pic>
        <p:sp>
          <p:nvSpPr>
            <p:cNvPr id="8" name="TextBox 7">
              <a:extLst>
                <a:ext uri="{FF2B5EF4-FFF2-40B4-BE49-F238E27FC236}">
                  <a16:creationId xmlns:a16="http://schemas.microsoft.com/office/drawing/2014/main" id="{A47BF63A-C1ED-4F14-92B9-F7AFD94597BC}"/>
                </a:ext>
              </a:extLst>
            </p:cNvPr>
            <p:cNvSpPr txBox="1"/>
            <p:nvPr/>
          </p:nvSpPr>
          <p:spPr>
            <a:xfrm>
              <a:off x="198120" y="2777950"/>
              <a:ext cx="200660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BI Developer</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sp>
          <p:nvSpPr>
            <p:cNvPr id="14" name="Arrow: Right 13">
              <a:extLst>
                <a:ext uri="{FF2B5EF4-FFF2-40B4-BE49-F238E27FC236}">
                  <a16:creationId xmlns:a16="http://schemas.microsoft.com/office/drawing/2014/main" id="{F2F5920E-DB10-4079-AA9C-D3F8946551DA}"/>
                </a:ext>
              </a:extLst>
            </p:cNvPr>
            <p:cNvSpPr/>
            <p:nvPr/>
          </p:nvSpPr>
          <p:spPr>
            <a:xfrm rot="1120216">
              <a:off x="2428397" y="2111904"/>
              <a:ext cx="2321560" cy="6075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7" name="TextBox 16">
            <a:extLst>
              <a:ext uri="{FF2B5EF4-FFF2-40B4-BE49-F238E27FC236}">
                <a16:creationId xmlns:a16="http://schemas.microsoft.com/office/drawing/2014/main" id="{69C8A84D-4E54-4A96-85C5-221143297B91}"/>
              </a:ext>
            </a:extLst>
          </p:cNvPr>
          <p:cNvSpPr txBox="1"/>
          <p:nvPr/>
        </p:nvSpPr>
        <p:spPr>
          <a:xfrm>
            <a:off x="1905001" y="666935"/>
            <a:ext cx="2550803"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505151"/>
                </a:solidFill>
                <a:effectLst/>
                <a:uLnTx/>
                <a:uFillTx/>
                <a:latin typeface="Calibri"/>
                <a:ea typeface="+mn-ea"/>
                <a:cs typeface="+mn-cs"/>
              </a:rPr>
              <a:t>“Just a glorified ETL Developer”</a:t>
            </a:r>
            <a:endParaRPr kumimoji="0" lang="en-GB" sz="2400" b="0" i="1" u="none" strike="noStrike" kern="1200" cap="none" spc="0" normalizeH="0" baseline="0" noProof="0">
              <a:ln>
                <a:noFill/>
              </a:ln>
              <a:solidFill>
                <a:srgbClr val="505151"/>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350C86B5-621C-454B-B369-662939BBF398}"/>
              </a:ext>
            </a:extLst>
          </p:cNvPr>
          <p:cNvGrpSpPr/>
          <p:nvPr/>
        </p:nvGrpSpPr>
        <p:grpSpPr>
          <a:xfrm>
            <a:off x="646842" y="3359838"/>
            <a:ext cx="3999139" cy="2630368"/>
            <a:chOff x="646842" y="3359838"/>
            <a:chExt cx="3999139" cy="2630368"/>
          </a:xfrm>
        </p:grpSpPr>
        <p:grpSp>
          <p:nvGrpSpPr>
            <p:cNvPr id="3" name="Group 2">
              <a:extLst>
                <a:ext uri="{FF2B5EF4-FFF2-40B4-BE49-F238E27FC236}">
                  <a16:creationId xmlns:a16="http://schemas.microsoft.com/office/drawing/2014/main" id="{FC451935-F8C2-4909-9291-803E00B98698}"/>
                </a:ext>
              </a:extLst>
            </p:cNvPr>
            <p:cNvGrpSpPr/>
            <p:nvPr/>
          </p:nvGrpSpPr>
          <p:grpSpPr>
            <a:xfrm>
              <a:off x="646842" y="3359838"/>
              <a:ext cx="3909830" cy="2630368"/>
              <a:chOff x="646842" y="3359838"/>
              <a:chExt cx="3909830" cy="2630368"/>
            </a:xfrm>
          </p:grpSpPr>
          <p:pic>
            <p:nvPicPr>
              <p:cNvPr id="4" name="Picture 3">
                <a:extLst>
                  <a:ext uri="{FF2B5EF4-FFF2-40B4-BE49-F238E27FC236}">
                    <a16:creationId xmlns:a16="http://schemas.microsoft.com/office/drawing/2014/main" id="{F832AB4E-832F-4AF1-B08D-8E09B6024A4C}"/>
                  </a:ext>
                </a:extLst>
              </p:cNvPr>
              <p:cNvPicPr>
                <a:picLocks noChangeAspect="1"/>
              </p:cNvPicPr>
              <p:nvPr/>
            </p:nvPicPr>
            <p:blipFill>
              <a:blip r:embed="rId5"/>
              <a:stretch>
                <a:fillRect/>
              </a:stretch>
            </p:blipFill>
            <p:spPr>
              <a:xfrm>
                <a:off x="646842" y="3359838"/>
                <a:ext cx="1040973" cy="2630368"/>
              </a:xfrm>
              <a:prstGeom prst="rect">
                <a:avLst/>
              </a:prstGeom>
            </p:spPr>
          </p:pic>
          <p:sp>
            <p:nvSpPr>
              <p:cNvPr id="9" name="TextBox 8">
                <a:extLst>
                  <a:ext uri="{FF2B5EF4-FFF2-40B4-BE49-F238E27FC236}">
                    <a16:creationId xmlns:a16="http://schemas.microsoft.com/office/drawing/2014/main" id="{7E84C7AE-241D-4501-9C69-C7A2CBCF6332}"/>
                  </a:ext>
                </a:extLst>
              </p:cNvPr>
              <p:cNvSpPr txBox="1"/>
              <p:nvPr/>
            </p:nvSpPr>
            <p:spPr>
              <a:xfrm>
                <a:off x="1667121" y="5350828"/>
                <a:ext cx="2148840"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Data Scientist</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sp>
            <p:nvSpPr>
              <p:cNvPr id="15" name="Arrow: Right 14">
                <a:extLst>
                  <a:ext uri="{FF2B5EF4-FFF2-40B4-BE49-F238E27FC236}">
                    <a16:creationId xmlns:a16="http://schemas.microsoft.com/office/drawing/2014/main" id="{E3AF43D6-3CED-4636-9A23-043440EF2CD4}"/>
                  </a:ext>
                </a:extLst>
              </p:cNvPr>
              <p:cNvSpPr/>
              <p:nvPr/>
            </p:nvSpPr>
            <p:spPr>
              <a:xfrm flipV="1">
                <a:off x="2854064" y="3650679"/>
                <a:ext cx="1702608" cy="6075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8" name="TextBox 17">
              <a:extLst>
                <a:ext uri="{FF2B5EF4-FFF2-40B4-BE49-F238E27FC236}">
                  <a16:creationId xmlns:a16="http://schemas.microsoft.com/office/drawing/2014/main" id="{FEAD4588-AA5F-4582-8BB4-BF68DE13BE75}"/>
                </a:ext>
              </a:extLst>
            </p:cNvPr>
            <p:cNvSpPr txBox="1"/>
            <p:nvPr/>
          </p:nvSpPr>
          <p:spPr>
            <a:xfrm>
              <a:off x="1714822" y="4163062"/>
              <a:ext cx="293115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505151"/>
                  </a:solidFill>
                  <a:effectLst/>
                  <a:uLnTx/>
                  <a:uFillTx/>
                  <a:latin typeface="Calibri"/>
                  <a:ea typeface="+mn-ea"/>
                  <a:cs typeface="+mn-cs"/>
                </a:rPr>
                <a:t>“A cog in the data science process”</a:t>
              </a:r>
              <a:endParaRPr kumimoji="0" lang="en-GB" sz="2400" b="0" i="1" u="none" strike="noStrike" kern="1200" cap="none" spc="0" normalizeH="0" baseline="0" noProof="0">
                <a:ln>
                  <a:noFill/>
                </a:ln>
                <a:solidFill>
                  <a:srgbClr val="505151"/>
                </a:solidFill>
                <a:effectLst/>
                <a:uLnTx/>
                <a:uFillTx/>
                <a:latin typeface="Calibri"/>
                <a:ea typeface="+mn-ea"/>
                <a:cs typeface="+mn-cs"/>
              </a:endParaRPr>
            </a:p>
          </p:txBody>
        </p:sp>
      </p:grpSp>
      <p:grpSp>
        <p:nvGrpSpPr>
          <p:cNvPr id="25" name="Group 24">
            <a:extLst>
              <a:ext uri="{FF2B5EF4-FFF2-40B4-BE49-F238E27FC236}">
                <a16:creationId xmlns:a16="http://schemas.microsoft.com/office/drawing/2014/main" id="{75A85585-B064-49B3-B9F6-E9E8460EB2A6}"/>
              </a:ext>
            </a:extLst>
          </p:cNvPr>
          <p:cNvGrpSpPr/>
          <p:nvPr/>
        </p:nvGrpSpPr>
        <p:grpSpPr>
          <a:xfrm>
            <a:off x="5599742" y="87351"/>
            <a:ext cx="4408710" cy="3488429"/>
            <a:chOff x="5599742" y="87351"/>
            <a:chExt cx="4408710" cy="3488429"/>
          </a:xfrm>
        </p:grpSpPr>
        <p:grpSp>
          <p:nvGrpSpPr>
            <p:cNvPr id="11" name="Group 10">
              <a:extLst>
                <a:ext uri="{FF2B5EF4-FFF2-40B4-BE49-F238E27FC236}">
                  <a16:creationId xmlns:a16="http://schemas.microsoft.com/office/drawing/2014/main" id="{96AE3B7E-903E-4003-9D81-CE044618842C}"/>
                </a:ext>
              </a:extLst>
            </p:cNvPr>
            <p:cNvGrpSpPr/>
            <p:nvPr/>
          </p:nvGrpSpPr>
          <p:grpSpPr>
            <a:xfrm>
              <a:off x="6792944" y="87351"/>
              <a:ext cx="3215508" cy="3488429"/>
              <a:chOff x="6792944" y="87351"/>
              <a:chExt cx="3215508" cy="3488429"/>
            </a:xfrm>
          </p:grpSpPr>
          <p:pic>
            <p:nvPicPr>
              <p:cNvPr id="6" name="Picture 5">
                <a:extLst>
                  <a:ext uri="{FF2B5EF4-FFF2-40B4-BE49-F238E27FC236}">
                    <a16:creationId xmlns:a16="http://schemas.microsoft.com/office/drawing/2014/main" id="{7BE683D6-2F9E-4998-A4A8-0066AA7CD2FC}"/>
                  </a:ext>
                </a:extLst>
              </p:cNvPr>
              <p:cNvPicPr>
                <a:picLocks noChangeAspect="1"/>
              </p:cNvPicPr>
              <p:nvPr/>
            </p:nvPicPr>
            <p:blipFill>
              <a:blip r:embed="rId6"/>
              <a:stretch>
                <a:fillRect/>
              </a:stretch>
            </p:blipFill>
            <p:spPr>
              <a:xfrm>
                <a:off x="8625383" y="87351"/>
                <a:ext cx="1049456" cy="2648155"/>
              </a:xfrm>
              <a:prstGeom prst="rect">
                <a:avLst/>
              </a:prstGeom>
            </p:spPr>
          </p:pic>
          <p:sp>
            <p:nvSpPr>
              <p:cNvPr id="10" name="TextBox 9">
                <a:extLst>
                  <a:ext uri="{FF2B5EF4-FFF2-40B4-BE49-F238E27FC236}">
                    <a16:creationId xmlns:a16="http://schemas.microsoft.com/office/drawing/2014/main" id="{AE890F4C-8B8C-4BBC-B549-E4225279DE4B}"/>
                  </a:ext>
                </a:extLst>
              </p:cNvPr>
              <p:cNvSpPr txBox="1"/>
              <p:nvPr/>
            </p:nvSpPr>
            <p:spPr>
              <a:xfrm>
                <a:off x="8131650" y="2744783"/>
                <a:ext cx="1876802" cy="83099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Software Engineer</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sp>
            <p:nvSpPr>
              <p:cNvPr id="16" name="Arrow: Right 15">
                <a:extLst>
                  <a:ext uri="{FF2B5EF4-FFF2-40B4-BE49-F238E27FC236}">
                    <a16:creationId xmlns:a16="http://schemas.microsoft.com/office/drawing/2014/main" id="{B5E1745E-4CA0-4051-A18C-F1D5020782D2}"/>
                  </a:ext>
                </a:extLst>
              </p:cNvPr>
              <p:cNvSpPr/>
              <p:nvPr/>
            </p:nvSpPr>
            <p:spPr>
              <a:xfrm rot="20375961" flipH="1">
                <a:off x="6792944" y="1825441"/>
                <a:ext cx="1733674" cy="6075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grpSp>
        <p:sp>
          <p:nvSpPr>
            <p:cNvPr id="19" name="TextBox 18">
              <a:extLst>
                <a:ext uri="{FF2B5EF4-FFF2-40B4-BE49-F238E27FC236}">
                  <a16:creationId xmlns:a16="http://schemas.microsoft.com/office/drawing/2014/main" id="{615EEBB4-D943-4D1C-BA23-A97B10480402}"/>
                </a:ext>
              </a:extLst>
            </p:cNvPr>
            <p:cNvSpPr txBox="1"/>
            <p:nvPr/>
          </p:nvSpPr>
          <p:spPr>
            <a:xfrm>
              <a:off x="5599742" y="297603"/>
              <a:ext cx="2931159" cy="120032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505151"/>
                  </a:solidFill>
                  <a:effectLst/>
                  <a:uLnTx/>
                  <a:uFillTx/>
                  <a:latin typeface="Calibri"/>
                  <a:ea typeface="+mn-ea"/>
                  <a:cs typeface="+mn-cs"/>
                </a:rPr>
                <a:t>“Just a developer that happens to focus on data”</a:t>
              </a:r>
              <a:endParaRPr kumimoji="0" lang="en-GB" sz="2400" b="0" i="1" u="none" strike="noStrike" kern="1200" cap="none" spc="0" normalizeH="0" baseline="0" noProof="0">
                <a:ln>
                  <a:noFill/>
                </a:ln>
                <a:solidFill>
                  <a:srgbClr val="505151"/>
                </a:solidFill>
                <a:effectLst/>
                <a:uLnTx/>
                <a:uFillTx/>
                <a:latin typeface="Calibri"/>
                <a:ea typeface="+mn-ea"/>
                <a:cs typeface="+mn-cs"/>
              </a:endParaRPr>
            </a:p>
          </p:txBody>
        </p:sp>
      </p:grpSp>
      <p:grpSp>
        <p:nvGrpSpPr>
          <p:cNvPr id="26" name="Group 25">
            <a:extLst>
              <a:ext uri="{FF2B5EF4-FFF2-40B4-BE49-F238E27FC236}">
                <a16:creationId xmlns:a16="http://schemas.microsoft.com/office/drawing/2014/main" id="{8F84501A-DD96-4BA5-86BD-377FD4D836EB}"/>
              </a:ext>
            </a:extLst>
          </p:cNvPr>
          <p:cNvGrpSpPr/>
          <p:nvPr/>
        </p:nvGrpSpPr>
        <p:grpSpPr>
          <a:xfrm>
            <a:off x="6675438" y="3245144"/>
            <a:ext cx="5338811" cy="2567349"/>
            <a:chOff x="6675438" y="3245144"/>
            <a:chExt cx="5338811" cy="2567349"/>
          </a:xfrm>
        </p:grpSpPr>
        <p:sp>
          <p:nvSpPr>
            <p:cNvPr id="23" name="TextBox 22">
              <a:extLst>
                <a:ext uri="{FF2B5EF4-FFF2-40B4-BE49-F238E27FC236}">
                  <a16:creationId xmlns:a16="http://schemas.microsoft.com/office/drawing/2014/main" id="{D8CE2E85-B9DF-4BE4-A526-F0B1CB842153}"/>
                </a:ext>
              </a:extLst>
            </p:cNvPr>
            <p:cNvSpPr txBox="1"/>
            <p:nvPr/>
          </p:nvSpPr>
          <p:spPr>
            <a:xfrm>
              <a:off x="6675438" y="4778754"/>
              <a:ext cx="2931159"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a:ln>
                    <a:noFill/>
                  </a:ln>
                  <a:solidFill>
                    <a:srgbClr val="505151"/>
                  </a:solidFill>
                  <a:effectLst/>
                  <a:uLnTx/>
                  <a:uFillTx/>
                  <a:latin typeface="Calibri"/>
                  <a:ea typeface="+mn-ea"/>
                  <a:cs typeface="+mn-cs"/>
                </a:rPr>
                <a:t>“</a:t>
              </a:r>
              <a:r>
                <a:rPr lang="en-US" sz="2400" i="1">
                  <a:solidFill>
                    <a:srgbClr val="505151"/>
                  </a:solidFill>
                  <a:latin typeface="Calibri"/>
                </a:rPr>
                <a:t>But we already built a Data Warehouse</a:t>
              </a:r>
              <a:r>
                <a:rPr kumimoji="0" lang="en-US" sz="2400" b="0" i="1" u="none" strike="noStrike" kern="1200" cap="none" spc="0" normalizeH="0" baseline="0" noProof="0">
                  <a:ln>
                    <a:noFill/>
                  </a:ln>
                  <a:solidFill>
                    <a:srgbClr val="505151"/>
                  </a:solidFill>
                  <a:effectLst/>
                  <a:uLnTx/>
                  <a:uFillTx/>
                  <a:latin typeface="Calibri"/>
                  <a:ea typeface="+mn-ea"/>
                  <a:cs typeface="+mn-cs"/>
                </a:rPr>
                <a:t>”</a:t>
              </a:r>
              <a:endParaRPr kumimoji="0" lang="en-GB" sz="2400" b="0" i="1" u="none" strike="noStrike" kern="1200" cap="none" spc="0" normalizeH="0" baseline="0" noProof="0">
                <a:ln>
                  <a:noFill/>
                </a:ln>
                <a:solidFill>
                  <a:srgbClr val="505151"/>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AEA02087-EC20-49E5-9C19-97EA23DF28E7}"/>
                </a:ext>
              </a:extLst>
            </p:cNvPr>
            <p:cNvGrpSpPr/>
            <p:nvPr/>
          </p:nvGrpSpPr>
          <p:grpSpPr>
            <a:xfrm>
              <a:off x="6894236" y="3245144"/>
              <a:ext cx="5120013" cy="2567349"/>
              <a:chOff x="6894236" y="3245144"/>
              <a:chExt cx="5120013" cy="2567349"/>
            </a:xfrm>
          </p:grpSpPr>
          <p:pic>
            <p:nvPicPr>
              <p:cNvPr id="20" name="Picture 19">
                <a:extLst>
                  <a:ext uri="{FF2B5EF4-FFF2-40B4-BE49-F238E27FC236}">
                    <a16:creationId xmlns:a16="http://schemas.microsoft.com/office/drawing/2014/main" id="{348BBD89-FF35-4725-A78B-AF6D285BD002}"/>
                  </a:ext>
                </a:extLst>
              </p:cNvPr>
              <p:cNvPicPr>
                <a:picLocks noChangeAspect="1"/>
              </p:cNvPicPr>
              <p:nvPr/>
            </p:nvPicPr>
            <p:blipFill>
              <a:blip r:embed="rId7"/>
              <a:stretch>
                <a:fillRect/>
              </a:stretch>
            </p:blipFill>
            <p:spPr>
              <a:xfrm>
                <a:off x="9484730" y="3245144"/>
                <a:ext cx="1040149" cy="2567349"/>
              </a:xfrm>
              <a:prstGeom prst="rect">
                <a:avLst/>
              </a:prstGeom>
            </p:spPr>
          </p:pic>
          <p:sp>
            <p:nvSpPr>
              <p:cNvPr id="22" name="TextBox 21">
                <a:extLst>
                  <a:ext uri="{FF2B5EF4-FFF2-40B4-BE49-F238E27FC236}">
                    <a16:creationId xmlns:a16="http://schemas.microsoft.com/office/drawing/2014/main" id="{73CBAA18-9BCA-4051-8F94-F07156DE2577}"/>
                  </a:ext>
                </a:extLst>
              </p:cNvPr>
              <p:cNvSpPr txBox="1"/>
              <p:nvPr/>
            </p:nvSpPr>
            <p:spPr>
              <a:xfrm>
                <a:off x="10137447" y="5321598"/>
                <a:ext cx="187680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151"/>
                    </a:solidFill>
                    <a:effectLst/>
                    <a:uLnTx/>
                    <a:uFillTx/>
                    <a:latin typeface="Calibri"/>
                    <a:ea typeface="+mn-ea"/>
                    <a:cs typeface="+mn-cs"/>
                  </a:rPr>
                  <a:t>DBA/DRE</a:t>
                </a:r>
                <a:endParaRPr kumimoji="0" lang="en-GB" sz="2400" b="1" i="0" u="none" strike="noStrike" kern="1200" cap="none" spc="0" normalizeH="0" baseline="0" noProof="0">
                  <a:ln>
                    <a:noFill/>
                  </a:ln>
                  <a:solidFill>
                    <a:srgbClr val="505151"/>
                  </a:solidFill>
                  <a:effectLst/>
                  <a:uLnTx/>
                  <a:uFillTx/>
                  <a:latin typeface="Calibri"/>
                  <a:ea typeface="+mn-ea"/>
                  <a:cs typeface="+mn-cs"/>
                </a:endParaRPr>
              </a:p>
            </p:txBody>
          </p:sp>
          <p:sp>
            <p:nvSpPr>
              <p:cNvPr id="24" name="Arrow: Right 23">
                <a:extLst>
                  <a:ext uri="{FF2B5EF4-FFF2-40B4-BE49-F238E27FC236}">
                    <a16:creationId xmlns:a16="http://schemas.microsoft.com/office/drawing/2014/main" id="{1FB5070B-7012-46B9-BEA1-90A0B3FD0850}"/>
                  </a:ext>
                </a:extLst>
              </p:cNvPr>
              <p:cNvSpPr/>
              <p:nvPr/>
            </p:nvSpPr>
            <p:spPr>
              <a:xfrm rot="11776777" flipV="1">
                <a:off x="6894236" y="3738274"/>
                <a:ext cx="2368190" cy="60756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a:ln>
                    <a:noFill/>
                  </a:ln>
                  <a:solidFill>
                    <a:srgbClr val="FFFFFF"/>
                  </a:solidFill>
                  <a:effectLst/>
                  <a:uLnTx/>
                  <a:uFillTx/>
                  <a:latin typeface="Calibri"/>
                  <a:ea typeface="+mn-ea"/>
                  <a:cs typeface="+mn-cs"/>
                </a:endParaRPr>
              </a:p>
            </p:txBody>
          </p:sp>
        </p:grpSp>
      </p:grpSp>
    </p:spTree>
    <p:extLst>
      <p:ext uri="{BB962C8B-B14F-4D97-AF65-F5344CB8AC3E}">
        <p14:creationId xmlns:p14="http://schemas.microsoft.com/office/powerpoint/2010/main" val="31357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3AAE-A7A2-4746-BF31-9C92F76EF2CC}"/>
              </a:ext>
            </a:extLst>
          </p:cNvPr>
          <p:cNvSpPr>
            <a:spLocks noGrp="1"/>
          </p:cNvSpPr>
          <p:nvPr>
            <p:ph type="title"/>
          </p:nvPr>
        </p:nvSpPr>
        <p:spPr/>
        <p:txBody>
          <a:bodyPr/>
          <a:lstStyle/>
          <a:p>
            <a:r>
              <a:rPr lang="en-US"/>
              <a:t>Azure Synapse Analytics</a:t>
            </a:r>
            <a:endParaRPr lang="en-GB"/>
          </a:p>
        </p:txBody>
      </p:sp>
      <p:pic>
        <p:nvPicPr>
          <p:cNvPr id="3" name="Picture 2">
            <a:extLst>
              <a:ext uri="{FF2B5EF4-FFF2-40B4-BE49-F238E27FC236}">
                <a16:creationId xmlns:a16="http://schemas.microsoft.com/office/drawing/2014/main" id="{31CCC8A7-478C-4DAA-8120-D57C88623704}"/>
              </a:ext>
            </a:extLst>
          </p:cNvPr>
          <p:cNvPicPr>
            <a:picLocks noChangeAspect="1"/>
          </p:cNvPicPr>
          <p:nvPr/>
        </p:nvPicPr>
        <p:blipFill>
          <a:blip r:embed="rId3"/>
          <a:stretch>
            <a:fillRect/>
          </a:stretch>
        </p:blipFill>
        <p:spPr>
          <a:xfrm>
            <a:off x="2634833" y="2646692"/>
            <a:ext cx="1129665" cy="1147812"/>
          </a:xfrm>
          <a:prstGeom prst="rect">
            <a:avLst/>
          </a:prstGeom>
        </p:spPr>
      </p:pic>
      <p:pic>
        <p:nvPicPr>
          <p:cNvPr id="4" name="Picture 3">
            <a:extLst>
              <a:ext uri="{FF2B5EF4-FFF2-40B4-BE49-F238E27FC236}">
                <a16:creationId xmlns:a16="http://schemas.microsoft.com/office/drawing/2014/main" id="{75755396-F409-4200-8516-AB5452D7E617}"/>
              </a:ext>
            </a:extLst>
          </p:cNvPr>
          <p:cNvPicPr>
            <a:picLocks noChangeAspect="1"/>
          </p:cNvPicPr>
          <p:nvPr/>
        </p:nvPicPr>
        <p:blipFill>
          <a:blip r:embed="rId4"/>
          <a:stretch>
            <a:fillRect/>
          </a:stretch>
        </p:blipFill>
        <p:spPr>
          <a:xfrm>
            <a:off x="4765893" y="2359228"/>
            <a:ext cx="882015" cy="1381618"/>
          </a:xfrm>
          <a:prstGeom prst="rect">
            <a:avLst/>
          </a:prstGeom>
        </p:spPr>
      </p:pic>
      <p:pic>
        <p:nvPicPr>
          <p:cNvPr id="5" name="Picture 4">
            <a:extLst>
              <a:ext uri="{FF2B5EF4-FFF2-40B4-BE49-F238E27FC236}">
                <a16:creationId xmlns:a16="http://schemas.microsoft.com/office/drawing/2014/main" id="{5FCE2BCE-078E-4804-BD2B-D023D9E71DA6}"/>
              </a:ext>
            </a:extLst>
          </p:cNvPr>
          <p:cNvPicPr>
            <a:picLocks noChangeAspect="1"/>
          </p:cNvPicPr>
          <p:nvPr/>
        </p:nvPicPr>
        <p:blipFill>
          <a:blip r:embed="rId5"/>
          <a:stretch>
            <a:fillRect/>
          </a:stretch>
        </p:blipFill>
        <p:spPr>
          <a:xfrm>
            <a:off x="2258913" y="4724965"/>
            <a:ext cx="948690" cy="781050"/>
          </a:xfrm>
          <a:prstGeom prst="rect">
            <a:avLst/>
          </a:prstGeom>
        </p:spPr>
      </p:pic>
      <p:pic>
        <p:nvPicPr>
          <p:cNvPr id="6" name="Picture 5">
            <a:extLst>
              <a:ext uri="{FF2B5EF4-FFF2-40B4-BE49-F238E27FC236}">
                <a16:creationId xmlns:a16="http://schemas.microsoft.com/office/drawing/2014/main" id="{C32C2E5B-3E3C-4584-88DB-A68F6727B976}"/>
              </a:ext>
            </a:extLst>
          </p:cNvPr>
          <p:cNvPicPr>
            <a:picLocks noChangeAspect="1"/>
          </p:cNvPicPr>
          <p:nvPr/>
        </p:nvPicPr>
        <p:blipFill>
          <a:blip r:embed="rId6"/>
          <a:stretch>
            <a:fillRect/>
          </a:stretch>
        </p:blipFill>
        <p:spPr>
          <a:xfrm>
            <a:off x="6604213" y="2617260"/>
            <a:ext cx="882015" cy="1123586"/>
          </a:xfrm>
          <a:prstGeom prst="rect">
            <a:avLst/>
          </a:prstGeom>
        </p:spPr>
      </p:pic>
      <p:sp>
        <p:nvSpPr>
          <p:cNvPr id="7" name="TextBox 6">
            <a:extLst>
              <a:ext uri="{FF2B5EF4-FFF2-40B4-BE49-F238E27FC236}">
                <a16:creationId xmlns:a16="http://schemas.microsoft.com/office/drawing/2014/main" id="{62B6C98A-E779-4751-9B86-4661F8CB1D2A}"/>
              </a:ext>
            </a:extLst>
          </p:cNvPr>
          <p:cNvSpPr txBox="1"/>
          <p:nvPr/>
        </p:nvSpPr>
        <p:spPr>
          <a:xfrm>
            <a:off x="3207603" y="1382376"/>
            <a:ext cx="1469391" cy="646331"/>
          </a:xfrm>
          <a:prstGeom prst="rect">
            <a:avLst/>
          </a:prstGeom>
          <a:noFill/>
        </p:spPr>
        <p:txBody>
          <a:bodyPr wrap="square" rtlCol="0">
            <a:spAutoFit/>
          </a:bodyPr>
          <a:lstStyle/>
          <a:p>
            <a:r>
              <a:rPr lang="en-GB" sz="1800" b="1"/>
              <a:t>Data Pipelines</a:t>
            </a:r>
          </a:p>
        </p:txBody>
      </p:sp>
      <p:sp>
        <p:nvSpPr>
          <p:cNvPr id="8" name="TextBox 7">
            <a:extLst>
              <a:ext uri="{FF2B5EF4-FFF2-40B4-BE49-F238E27FC236}">
                <a16:creationId xmlns:a16="http://schemas.microsoft.com/office/drawing/2014/main" id="{112DE59F-D7EB-4EF1-9377-1DD8B2C1B074}"/>
              </a:ext>
            </a:extLst>
          </p:cNvPr>
          <p:cNvSpPr txBox="1"/>
          <p:nvPr/>
        </p:nvSpPr>
        <p:spPr>
          <a:xfrm>
            <a:off x="1931570" y="3780914"/>
            <a:ext cx="2476183" cy="646331"/>
          </a:xfrm>
          <a:prstGeom prst="rect">
            <a:avLst/>
          </a:prstGeom>
          <a:noFill/>
        </p:spPr>
        <p:txBody>
          <a:bodyPr wrap="square" rtlCol="0">
            <a:spAutoFit/>
          </a:bodyPr>
          <a:lstStyle/>
          <a:p>
            <a:pPr algn="ctr"/>
            <a:r>
              <a:rPr lang="en-GB" sz="1800" b="1"/>
              <a:t>Dedicated</a:t>
            </a:r>
          </a:p>
          <a:p>
            <a:pPr algn="ctr"/>
            <a:r>
              <a:rPr lang="en-GB" sz="1800" b="1"/>
              <a:t>SQL Pools </a:t>
            </a:r>
            <a:r>
              <a:rPr lang="en-GB" sz="1800" b="1" i="1"/>
              <a:t>(SQLDW)</a:t>
            </a:r>
          </a:p>
        </p:txBody>
      </p:sp>
      <p:sp>
        <p:nvSpPr>
          <p:cNvPr id="9" name="TextBox 8">
            <a:extLst>
              <a:ext uri="{FF2B5EF4-FFF2-40B4-BE49-F238E27FC236}">
                <a16:creationId xmlns:a16="http://schemas.microsoft.com/office/drawing/2014/main" id="{B87CC7B3-6A00-43AD-B8AD-AF8A68D64450}"/>
              </a:ext>
            </a:extLst>
          </p:cNvPr>
          <p:cNvSpPr txBox="1"/>
          <p:nvPr/>
        </p:nvSpPr>
        <p:spPr>
          <a:xfrm>
            <a:off x="4366234" y="3794504"/>
            <a:ext cx="1653223" cy="646331"/>
          </a:xfrm>
          <a:prstGeom prst="rect">
            <a:avLst/>
          </a:prstGeom>
          <a:noFill/>
        </p:spPr>
        <p:txBody>
          <a:bodyPr wrap="square" rtlCol="0">
            <a:spAutoFit/>
          </a:bodyPr>
          <a:lstStyle/>
          <a:p>
            <a:pPr algn="ctr"/>
            <a:r>
              <a:rPr lang="en-GB" sz="1800" b="1"/>
              <a:t>Serverless</a:t>
            </a:r>
          </a:p>
          <a:p>
            <a:pPr algn="ctr"/>
            <a:r>
              <a:rPr lang="en-GB" sz="1800" b="1"/>
              <a:t>SQL Pools</a:t>
            </a:r>
          </a:p>
        </p:txBody>
      </p:sp>
      <p:sp>
        <p:nvSpPr>
          <p:cNvPr id="10" name="TextBox 9">
            <a:extLst>
              <a:ext uri="{FF2B5EF4-FFF2-40B4-BE49-F238E27FC236}">
                <a16:creationId xmlns:a16="http://schemas.microsoft.com/office/drawing/2014/main" id="{DAD54CC9-228A-48E9-9BF5-CA15B79F208F}"/>
              </a:ext>
            </a:extLst>
          </p:cNvPr>
          <p:cNvSpPr txBox="1"/>
          <p:nvPr/>
        </p:nvSpPr>
        <p:spPr>
          <a:xfrm>
            <a:off x="6276949" y="3780914"/>
            <a:ext cx="1653223" cy="646331"/>
          </a:xfrm>
          <a:prstGeom prst="rect">
            <a:avLst/>
          </a:prstGeom>
          <a:noFill/>
        </p:spPr>
        <p:txBody>
          <a:bodyPr wrap="square" rtlCol="0">
            <a:spAutoFit/>
          </a:bodyPr>
          <a:lstStyle/>
          <a:p>
            <a:pPr algn="ctr"/>
            <a:r>
              <a:rPr lang="en-GB" sz="1800" b="1"/>
              <a:t>Provisioned</a:t>
            </a:r>
          </a:p>
          <a:p>
            <a:pPr algn="ctr"/>
            <a:r>
              <a:rPr lang="en-GB" sz="1800" b="1"/>
              <a:t>Spark Pools</a:t>
            </a:r>
          </a:p>
        </p:txBody>
      </p:sp>
      <p:sp>
        <p:nvSpPr>
          <p:cNvPr id="11" name="TextBox 10">
            <a:extLst>
              <a:ext uri="{FF2B5EF4-FFF2-40B4-BE49-F238E27FC236}">
                <a16:creationId xmlns:a16="http://schemas.microsoft.com/office/drawing/2014/main" id="{5DE43426-0976-4DDC-BB2D-5C391D9BEE86}"/>
              </a:ext>
            </a:extLst>
          </p:cNvPr>
          <p:cNvSpPr txBox="1"/>
          <p:nvPr/>
        </p:nvSpPr>
        <p:spPr>
          <a:xfrm>
            <a:off x="3305552" y="4854919"/>
            <a:ext cx="1469391" cy="646331"/>
          </a:xfrm>
          <a:prstGeom prst="rect">
            <a:avLst/>
          </a:prstGeom>
          <a:noFill/>
        </p:spPr>
        <p:txBody>
          <a:bodyPr wrap="square" rtlCol="0">
            <a:spAutoFit/>
          </a:bodyPr>
          <a:lstStyle/>
          <a:p>
            <a:r>
              <a:rPr lang="en-GB" sz="1800" b="1"/>
              <a:t>Data Lake Store Gen 2</a:t>
            </a:r>
          </a:p>
        </p:txBody>
      </p:sp>
      <p:sp>
        <p:nvSpPr>
          <p:cNvPr id="12" name="Rectangle 11">
            <a:extLst>
              <a:ext uri="{FF2B5EF4-FFF2-40B4-BE49-F238E27FC236}">
                <a16:creationId xmlns:a16="http://schemas.microsoft.com/office/drawing/2014/main" id="{8A88B1F8-B4CA-4CC9-A62A-3455C21A8B0B}"/>
              </a:ext>
            </a:extLst>
          </p:cNvPr>
          <p:cNvSpPr/>
          <p:nvPr/>
        </p:nvSpPr>
        <p:spPr>
          <a:xfrm>
            <a:off x="1544725" y="1021459"/>
            <a:ext cx="6667946" cy="1284111"/>
          </a:xfrm>
          <a:prstGeom prst="rect">
            <a:avLst/>
          </a:prstGeom>
          <a:noFill/>
          <a:ln w="571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1">
              <a:solidFill>
                <a:schemeClr val="bg1"/>
              </a:solidFill>
            </a:endParaRPr>
          </a:p>
        </p:txBody>
      </p:sp>
      <p:sp>
        <p:nvSpPr>
          <p:cNvPr id="13" name="Rectangle 12">
            <a:extLst>
              <a:ext uri="{FF2B5EF4-FFF2-40B4-BE49-F238E27FC236}">
                <a16:creationId xmlns:a16="http://schemas.microsoft.com/office/drawing/2014/main" id="{C7990115-457A-487B-8259-2BBD145F731F}"/>
              </a:ext>
            </a:extLst>
          </p:cNvPr>
          <p:cNvSpPr/>
          <p:nvPr/>
        </p:nvSpPr>
        <p:spPr>
          <a:xfrm>
            <a:off x="1544723" y="2302500"/>
            <a:ext cx="6667949" cy="2259719"/>
          </a:xfrm>
          <a:prstGeom prst="rect">
            <a:avLst/>
          </a:prstGeom>
          <a:noFill/>
          <a:ln w="571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1">
              <a:solidFill>
                <a:schemeClr val="bg1"/>
              </a:solidFill>
            </a:endParaRPr>
          </a:p>
        </p:txBody>
      </p:sp>
      <p:sp>
        <p:nvSpPr>
          <p:cNvPr id="14" name="Rectangle 13">
            <a:extLst>
              <a:ext uri="{FF2B5EF4-FFF2-40B4-BE49-F238E27FC236}">
                <a16:creationId xmlns:a16="http://schemas.microsoft.com/office/drawing/2014/main" id="{4ED65F70-A4DD-421C-8E8C-9665A9444857}"/>
              </a:ext>
            </a:extLst>
          </p:cNvPr>
          <p:cNvSpPr/>
          <p:nvPr/>
        </p:nvSpPr>
        <p:spPr>
          <a:xfrm>
            <a:off x="1544724" y="4562220"/>
            <a:ext cx="6667947" cy="1134222"/>
          </a:xfrm>
          <a:prstGeom prst="rect">
            <a:avLst/>
          </a:prstGeom>
          <a:noFill/>
          <a:ln w="571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1">
              <a:solidFill>
                <a:schemeClr val="bg1"/>
              </a:solidFill>
            </a:endParaRPr>
          </a:p>
        </p:txBody>
      </p:sp>
      <p:pic>
        <p:nvPicPr>
          <p:cNvPr id="15" name="Picture 14">
            <a:extLst>
              <a:ext uri="{FF2B5EF4-FFF2-40B4-BE49-F238E27FC236}">
                <a16:creationId xmlns:a16="http://schemas.microsoft.com/office/drawing/2014/main" id="{0B2F4881-3FF5-4EC5-A271-3607E3C1BBF9}"/>
              </a:ext>
            </a:extLst>
          </p:cNvPr>
          <p:cNvPicPr>
            <a:picLocks noChangeAspect="1"/>
          </p:cNvPicPr>
          <p:nvPr/>
        </p:nvPicPr>
        <p:blipFill>
          <a:blip r:embed="rId7"/>
          <a:stretch>
            <a:fillRect/>
          </a:stretch>
        </p:blipFill>
        <p:spPr>
          <a:xfrm>
            <a:off x="5210638" y="4731159"/>
            <a:ext cx="714900" cy="796344"/>
          </a:xfrm>
          <a:prstGeom prst="rect">
            <a:avLst/>
          </a:prstGeom>
        </p:spPr>
      </p:pic>
      <p:sp>
        <p:nvSpPr>
          <p:cNvPr id="16" name="TextBox 15">
            <a:extLst>
              <a:ext uri="{FF2B5EF4-FFF2-40B4-BE49-F238E27FC236}">
                <a16:creationId xmlns:a16="http://schemas.microsoft.com/office/drawing/2014/main" id="{371FD014-8A82-4237-B793-B0D6F8C19301}"/>
              </a:ext>
            </a:extLst>
          </p:cNvPr>
          <p:cNvSpPr txBox="1"/>
          <p:nvPr/>
        </p:nvSpPr>
        <p:spPr>
          <a:xfrm>
            <a:off x="5977632" y="4792324"/>
            <a:ext cx="1469391" cy="646331"/>
          </a:xfrm>
          <a:prstGeom prst="rect">
            <a:avLst/>
          </a:prstGeom>
          <a:noFill/>
        </p:spPr>
        <p:txBody>
          <a:bodyPr wrap="square" rtlCol="0">
            <a:spAutoFit/>
          </a:bodyPr>
          <a:lstStyle/>
          <a:p>
            <a:r>
              <a:rPr lang="en-GB" sz="1800" b="1"/>
              <a:t>Metadata</a:t>
            </a:r>
          </a:p>
          <a:p>
            <a:r>
              <a:rPr lang="en-GB" sz="1800" b="1"/>
              <a:t>Store</a:t>
            </a:r>
          </a:p>
        </p:txBody>
      </p:sp>
      <p:cxnSp>
        <p:nvCxnSpPr>
          <p:cNvPr id="17" name="Straight Connector 16">
            <a:extLst>
              <a:ext uri="{FF2B5EF4-FFF2-40B4-BE49-F238E27FC236}">
                <a16:creationId xmlns:a16="http://schemas.microsoft.com/office/drawing/2014/main" id="{FE3187E5-5119-4C3E-90F0-4823B54726AA}"/>
              </a:ext>
            </a:extLst>
          </p:cNvPr>
          <p:cNvCxnSpPr/>
          <p:nvPr/>
        </p:nvCxnSpPr>
        <p:spPr>
          <a:xfrm>
            <a:off x="6023193" y="2302500"/>
            <a:ext cx="0" cy="2259719"/>
          </a:xfrm>
          <a:prstGeom prst="line">
            <a:avLst/>
          </a:prstGeom>
          <a:ln w="57150">
            <a:solidFill>
              <a:srgbClr val="50E6FF"/>
            </a:solidFill>
            <a:prstDash val="sys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D6F78F7-EBC2-4AA2-86B3-DB61C8D066B9}"/>
              </a:ext>
            </a:extLst>
          </p:cNvPr>
          <p:cNvSpPr/>
          <p:nvPr/>
        </p:nvSpPr>
        <p:spPr>
          <a:xfrm>
            <a:off x="8212671" y="1028254"/>
            <a:ext cx="1960880" cy="4668188"/>
          </a:xfrm>
          <a:prstGeom prst="rect">
            <a:avLst/>
          </a:prstGeom>
          <a:solidFill>
            <a:schemeClr val="bg1"/>
          </a:solidFill>
          <a:ln w="571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1">
              <a:solidFill>
                <a:schemeClr val="bg1"/>
              </a:solidFill>
            </a:endParaRPr>
          </a:p>
        </p:txBody>
      </p:sp>
      <p:sp>
        <p:nvSpPr>
          <p:cNvPr id="19" name="TextBox 18">
            <a:extLst>
              <a:ext uri="{FF2B5EF4-FFF2-40B4-BE49-F238E27FC236}">
                <a16:creationId xmlns:a16="http://schemas.microsoft.com/office/drawing/2014/main" id="{9AC0DCCC-88FA-4215-896F-496C7470C802}"/>
              </a:ext>
            </a:extLst>
          </p:cNvPr>
          <p:cNvSpPr txBox="1"/>
          <p:nvPr/>
        </p:nvSpPr>
        <p:spPr>
          <a:xfrm>
            <a:off x="8347791" y="2158066"/>
            <a:ext cx="1711597" cy="646331"/>
          </a:xfrm>
          <a:prstGeom prst="rect">
            <a:avLst/>
          </a:prstGeom>
          <a:noFill/>
        </p:spPr>
        <p:txBody>
          <a:bodyPr wrap="square" rtlCol="0">
            <a:spAutoFit/>
          </a:bodyPr>
          <a:lstStyle/>
          <a:p>
            <a:pPr algn="ctr"/>
            <a:r>
              <a:rPr lang="en-GB" sz="1800" b="1"/>
              <a:t>Azure Synapse Studio</a:t>
            </a:r>
          </a:p>
        </p:txBody>
      </p:sp>
      <p:pic>
        <p:nvPicPr>
          <p:cNvPr id="20" name="Picture 19">
            <a:extLst>
              <a:ext uri="{FF2B5EF4-FFF2-40B4-BE49-F238E27FC236}">
                <a16:creationId xmlns:a16="http://schemas.microsoft.com/office/drawing/2014/main" id="{AEA944FE-CF9B-4296-8B37-35CA3043BC50}"/>
              </a:ext>
            </a:extLst>
          </p:cNvPr>
          <p:cNvPicPr>
            <a:picLocks noChangeAspect="1"/>
          </p:cNvPicPr>
          <p:nvPr/>
        </p:nvPicPr>
        <p:blipFill rotWithShape="1">
          <a:blip r:embed="rId8"/>
          <a:srcRect r="20500"/>
          <a:stretch/>
        </p:blipFill>
        <p:spPr>
          <a:xfrm>
            <a:off x="8782907" y="2910090"/>
            <a:ext cx="841365" cy="805447"/>
          </a:xfrm>
          <a:prstGeom prst="rect">
            <a:avLst/>
          </a:prstGeom>
        </p:spPr>
      </p:pic>
      <p:pic>
        <p:nvPicPr>
          <p:cNvPr id="21" name="Picture 20">
            <a:extLst>
              <a:ext uri="{FF2B5EF4-FFF2-40B4-BE49-F238E27FC236}">
                <a16:creationId xmlns:a16="http://schemas.microsoft.com/office/drawing/2014/main" id="{C7254E17-BA59-4EF5-9BB8-972F3AEE5F55}"/>
              </a:ext>
            </a:extLst>
          </p:cNvPr>
          <p:cNvPicPr>
            <a:picLocks noChangeAspect="1"/>
          </p:cNvPicPr>
          <p:nvPr/>
        </p:nvPicPr>
        <p:blipFill>
          <a:blip r:embed="rId9"/>
          <a:stretch>
            <a:fillRect/>
          </a:stretch>
        </p:blipFill>
        <p:spPr>
          <a:xfrm>
            <a:off x="8787193" y="4242781"/>
            <a:ext cx="832792" cy="815968"/>
          </a:xfrm>
          <a:prstGeom prst="rect">
            <a:avLst/>
          </a:prstGeom>
        </p:spPr>
      </p:pic>
      <p:pic>
        <p:nvPicPr>
          <p:cNvPr id="22" name="Picture 21">
            <a:extLst>
              <a:ext uri="{FF2B5EF4-FFF2-40B4-BE49-F238E27FC236}">
                <a16:creationId xmlns:a16="http://schemas.microsoft.com/office/drawing/2014/main" id="{BE0993CD-4C2A-4484-8A87-10AA03E022A8}"/>
              </a:ext>
            </a:extLst>
          </p:cNvPr>
          <p:cNvPicPr>
            <a:picLocks noChangeAspect="1"/>
          </p:cNvPicPr>
          <p:nvPr/>
        </p:nvPicPr>
        <p:blipFill>
          <a:blip r:embed="rId10"/>
          <a:stretch>
            <a:fillRect/>
          </a:stretch>
        </p:blipFill>
        <p:spPr>
          <a:xfrm>
            <a:off x="8797344" y="1249899"/>
            <a:ext cx="812490" cy="926695"/>
          </a:xfrm>
          <a:prstGeom prst="rect">
            <a:avLst/>
          </a:prstGeom>
        </p:spPr>
      </p:pic>
      <p:sp>
        <p:nvSpPr>
          <p:cNvPr id="23" name="TextBox 22">
            <a:extLst>
              <a:ext uri="{FF2B5EF4-FFF2-40B4-BE49-F238E27FC236}">
                <a16:creationId xmlns:a16="http://schemas.microsoft.com/office/drawing/2014/main" id="{2ECA5ACA-A434-436C-BCE3-3D176B7FBB37}"/>
              </a:ext>
            </a:extLst>
          </p:cNvPr>
          <p:cNvSpPr txBox="1"/>
          <p:nvPr/>
        </p:nvSpPr>
        <p:spPr>
          <a:xfrm>
            <a:off x="8347791" y="3699805"/>
            <a:ext cx="1711597" cy="369332"/>
          </a:xfrm>
          <a:prstGeom prst="rect">
            <a:avLst/>
          </a:prstGeom>
          <a:noFill/>
        </p:spPr>
        <p:txBody>
          <a:bodyPr wrap="square" rtlCol="0">
            <a:spAutoFit/>
          </a:bodyPr>
          <a:lstStyle/>
          <a:p>
            <a:pPr algn="ctr"/>
            <a:r>
              <a:rPr lang="en-GB" sz="1800" b="1"/>
              <a:t>Monitoring</a:t>
            </a:r>
          </a:p>
        </p:txBody>
      </p:sp>
      <p:sp>
        <p:nvSpPr>
          <p:cNvPr id="24" name="TextBox 23">
            <a:extLst>
              <a:ext uri="{FF2B5EF4-FFF2-40B4-BE49-F238E27FC236}">
                <a16:creationId xmlns:a16="http://schemas.microsoft.com/office/drawing/2014/main" id="{A4729192-F21E-4668-B7E7-57B89F315515}"/>
              </a:ext>
            </a:extLst>
          </p:cNvPr>
          <p:cNvSpPr txBox="1"/>
          <p:nvPr/>
        </p:nvSpPr>
        <p:spPr>
          <a:xfrm>
            <a:off x="8347791" y="5015844"/>
            <a:ext cx="1711597" cy="369332"/>
          </a:xfrm>
          <a:prstGeom prst="rect">
            <a:avLst/>
          </a:prstGeom>
          <a:noFill/>
        </p:spPr>
        <p:txBody>
          <a:bodyPr wrap="square" rtlCol="0">
            <a:spAutoFit/>
          </a:bodyPr>
          <a:lstStyle/>
          <a:p>
            <a:pPr algn="ctr"/>
            <a:r>
              <a:rPr lang="en-GB" sz="1800" b="1"/>
              <a:t>Management</a:t>
            </a:r>
          </a:p>
        </p:txBody>
      </p:sp>
      <p:pic>
        <p:nvPicPr>
          <p:cNvPr id="25" name="Picture 24">
            <a:extLst>
              <a:ext uri="{FF2B5EF4-FFF2-40B4-BE49-F238E27FC236}">
                <a16:creationId xmlns:a16="http://schemas.microsoft.com/office/drawing/2014/main" id="{EA8B8DB3-9CC9-4409-8992-2A79D790DBDC}"/>
              </a:ext>
            </a:extLst>
          </p:cNvPr>
          <p:cNvPicPr>
            <a:picLocks noChangeAspect="1"/>
          </p:cNvPicPr>
          <p:nvPr/>
        </p:nvPicPr>
        <p:blipFill rotWithShape="1">
          <a:blip r:embed="rId11"/>
          <a:srcRect t="6856" r="71169" b="5285"/>
          <a:stretch/>
        </p:blipFill>
        <p:spPr>
          <a:xfrm>
            <a:off x="5156061" y="1123091"/>
            <a:ext cx="1108152" cy="1029927"/>
          </a:xfrm>
          <a:prstGeom prst="rect">
            <a:avLst/>
          </a:prstGeom>
        </p:spPr>
      </p:pic>
      <p:sp>
        <p:nvSpPr>
          <p:cNvPr id="26" name="TextBox 25">
            <a:extLst>
              <a:ext uri="{FF2B5EF4-FFF2-40B4-BE49-F238E27FC236}">
                <a16:creationId xmlns:a16="http://schemas.microsoft.com/office/drawing/2014/main" id="{5D67F44D-F0B4-4173-AB56-CBF03A3BB2FB}"/>
              </a:ext>
            </a:extLst>
          </p:cNvPr>
          <p:cNvSpPr txBox="1"/>
          <p:nvPr/>
        </p:nvSpPr>
        <p:spPr>
          <a:xfrm>
            <a:off x="6257125" y="1362903"/>
            <a:ext cx="1761087" cy="646331"/>
          </a:xfrm>
          <a:prstGeom prst="rect">
            <a:avLst/>
          </a:prstGeom>
          <a:noFill/>
        </p:spPr>
        <p:txBody>
          <a:bodyPr wrap="square" rtlCol="0">
            <a:spAutoFit/>
          </a:bodyPr>
          <a:lstStyle/>
          <a:p>
            <a:r>
              <a:rPr lang="en-GB" sz="1800" b="1"/>
              <a:t>Mapping Data Flows</a:t>
            </a:r>
          </a:p>
        </p:txBody>
      </p:sp>
      <p:sp>
        <p:nvSpPr>
          <p:cNvPr id="27" name="Rectangle 26">
            <a:extLst>
              <a:ext uri="{FF2B5EF4-FFF2-40B4-BE49-F238E27FC236}">
                <a16:creationId xmlns:a16="http://schemas.microsoft.com/office/drawing/2014/main" id="{670606F6-FC93-40B0-975D-C833A5319403}"/>
              </a:ext>
            </a:extLst>
          </p:cNvPr>
          <p:cNvSpPr/>
          <p:nvPr/>
        </p:nvSpPr>
        <p:spPr>
          <a:xfrm>
            <a:off x="1544725" y="2302500"/>
            <a:ext cx="6667948" cy="2259719"/>
          </a:xfrm>
          <a:prstGeom prst="rect">
            <a:avLst/>
          </a:prstGeom>
          <a:noFill/>
          <a:ln w="57150">
            <a:solidFill>
              <a:srgbClr val="50E6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b="1">
              <a:solidFill>
                <a:schemeClr val="bg1"/>
              </a:solidFill>
            </a:endParaRPr>
          </a:p>
        </p:txBody>
      </p:sp>
      <p:pic>
        <p:nvPicPr>
          <p:cNvPr id="28" name="Picture 27">
            <a:extLst>
              <a:ext uri="{FF2B5EF4-FFF2-40B4-BE49-F238E27FC236}">
                <a16:creationId xmlns:a16="http://schemas.microsoft.com/office/drawing/2014/main" id="{005156C5-F985-4374-ACC7-AEC4B61D8BE0}"/>
              </a:ext>
            </a:extLst>
          </p:cNvPr>
          <p:cNvPicPr>
            <a:picLocks noChangeAspect="1"/>
          </p:cNvPicPr>
          <p:nvPr/>
        </p:nvPicPr>
        <p:blipFill>
          <a:blip r:embed="rId10"/>
          <a:stretch>
            <a:fillRect/>
          </a:stretch>
        </p:blipFill>
        <p:spPr>
          <a:xfrm>
            <a:off x="153891" y="2196329"/>
            <a:ext cx="2145665" cy="2447264"/>
          </a:xfrm>
          <a:prstGeom prst="rect">
            <a:avLst/>
          </a:prstGeom>
        </p:spPr>
      </p:pic>
      <p:pic>
        <p:nvPicPr>
          <p:cNvPr id="29" name="Picture 28">
            <a:extLst>
              <a:ext uri="{FF2B5EF4-FFF2-40B4-BE49-F238E27FC236}">
                <a16:creationId xmlns:a16="http://schemas.microsoft.com/office/drawing/2014/main" id="{6BBFC3B8-971A-49C7-A0F7-0640EA6EB05C}"/>
              </a:ext>
            </a:extLst>
          </p:cNvPr>
          <p:cNvPicPr>
            <a:picLocks noChangeAspect="1"/>
          </p:cNvPicPr>
          <p:nvPr/>
        </p:nvPicPr>
        <p:blipFill>
          <a:blip r:embed="rId12"/>
          <a:stretch>
            <a:fillRect/>
          </a:stretch>
        </p:blipFill>
        <p:spPr>
          <a:xfrm>
            <a:off x="2235249" y="1123091"/>
            <a:ext cx="1045600" cy="1045600"/>
          </a:xfrm>
          <a:prstGeom prst="rect">
            <a:avLst/>
          </a:prstGeom>
        </p:spPr>
      </p:pic>
    </p:spTree>
    <p:extLst>
      <p:ext uri="{BB962C8B-B14F-4D97-AF65-F5344CB8AC3E}">
        <p14:creationId xmlns:p14="http://schemas.microsoft.com/office/powerpoint/2010/main" val="6141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D4BA2-4F29-4779-B13D-831840A44EBD}"/>
              </a:ext>
            </a:extLst>
          </p:cNvPr>
          <p:cNvSpPr>
            <a:spLocks noGrp="1"/>
          </p:cNvSpPr>
          <p:nvPr>
            <p:ph type="title"/>
          </p:nvPr>
        </p:nvSpPr>
        <p:spPr/>
        <p:txBody>
          <a:bodyPr/>
          <a:lstStyle/>
          <a:p>
            <a:r>
              <a:rPr lang="en-GB"/>
              <a:t>Azure Synapse Analytics - Spark Pools</a:t>
            </a:r>
          </a:p>
        </p:txBody>
      </p:sp>
      <p:pic>
        <p:nvPicPr>
          <p:cNvPr id="6" name="Picture 5">
            <a:extLst>
              <a:ext uri="{FF2B5EF4-FFF2-40B4-BE49-F238E27FC236}">
                <a16:creationId xmlns:a16="http://schemas.microsoft.com/office/drawing/2014/main" id="{4116FB7F-FE44-48F4-8341-57A4701366E6}"/>
              </a:ext>
            </a:extLst>
          </p:cNvPr>
          <p:cNvPicPr>
            <a:picLocks noChangeAspect="1"/>
          </p:cNvPicPr>
          <p:nvPr/>
        </p:nvPicPr>
        <p:blipFill>
          <a:blip r:embed="rId3"/>
          <a:stretch>
            <a:fillRect/>
          </a:stretch>
        </p:blipFill>
        <p:spPr>
          <a:xfrm>
            <a:off x="468573" y="1275609"/>
            <a:ext cx="3654671" cy="4459937"/>
          </a:xfrm>
          <a:prstGeom prst="rect">
            <a:avLst/>
          </a:prstGeom>
        </p:spPr>
      </p:pic>
      <p:sp>
        <p:nvSpPr>
          <p:cNvPr id="8" name="TextBox 7">
            <a:extLst>
              <a:ext uri="{FF2B5EF4-FFF2-40B4-BE49-F238E27FC236}">
                <a16:creationId xmlns:a16="http://schemas.microsoft.com/office/drawing/2014/main" id="{D2170A54-19D9-4A15-8C4C-9164FEBA026D}"/>
              </a:ext>
            </a:extLst>
          </p:cNvPr>
          <p:cNvSpPr txBox="1"/>
          <p:nvPr/>
        </p:nvSpPr>
        <p:spPr>
          <a:xfrm>
            <a:off x="4196741" y="1366897"/>
            <a:ext cx="6471259" cy="2062103"/>
          </a:xfrm>
          <a:prstGeom prst="rect">
            <a:avLst/>
          </a:prstGeom>
          <a:noFill/>
        </p:spPr>
        <p:txBody>
          <a:bodyPr wrap="square" rtlCol="0">
            <a:spAutoFit/>
          </a:bodyPr>
          <a:lstStyle/>
          <a:p>
            <a:pPr marL="342900" indent="-342900">
              <a:buFont typeface="Arial" panose="020B0604020202020204" pitchFamily="34" charset="0"/>
              <a:buChar char="•"/>
            </a:pPr>
            <a:r>
              <a:rPr lang="en-GB" sz="3200"/>
              <a:t>Billed Per Session Uptime</a:t>
            </a:r>
          </a:p>
          <a:p>
            <a:pPr marL="342900" indent="-342900">
              <a:buFont typeface="Arial" panose="020B0604020202020204" pitchFamily="34" charset="0"/>
              <a:buChar char="•"/>
            </a:pPr>
            <a:r>
              <a:rPr lang="en-GB" sz="3200"/>
              <a:t>Scala, Python, C#, SQL</a:t>
            </a:r>
          </a:p>
          <a:p>
            <a:pPr marL="342900" indent="-342900">
              <a:buFont typeface="Arial" panose="020B0604020202020204" pitchFamily="34" charset="0"/>
              <a:buChar char="•"/>
            </a:pPr>
            <a:r>
              <a:rPr lang="en-GB" sz="3200"/>
              <a:t>Dynamic Workflows, Machine Learning &amp; Unusual Data Types</a:t>
            </a:r>
          </a:p>
        </p:txBody>
      </p:sp>
    </p:spTree>
    <p:extLst>
      <p:ext uri="{BB962C8B-B14F-4D97-AF65-F5344CB8AC3E}">
        <p14:creationId xmlns:p14="http://schemas.microsoft.com/office/powerpoint/2010/main" val="364545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97F4C2-92A2-4C5F-BFCD-C017D49ABCF7}"/>
              </a:ext>
            </a:extLst>
          </p:cNvPr>
          <p:cNvSpPr>
            <a:spLocks noGrp="1"/>
          </p:cNvSpPr>
          <p:nvPr>
            <p:ph type="title"/>
          </p:nvPr>
        </p:nvSpPr>
        <p:spPr/>
        <p:txBody>
          <a:bodyPr/>
          <a:lstStyle/>
          <a:p>
            <a:r>
              <a:rPr lang="en-GB"/>
              <a:t>Serverless SQL Pools</a:t>
            </a:r>
          </a:p>
        </p:txBody>
      </p:sp>
      <p:pic>
        <p:nvPicPr>
          <p:cNvPr id="5" name="Picture 4">
            <a:extLst>
              <a:ext uri="{FF2B5EF4-FFF2-40B4-BE49-F238E27FC236}">
                <a16:creationId xmlns:a16="http://schemas.microsoft.com/office/drawing/2014/main" id="{48242232-9301-4952-AD84-7FE2DBE055CD}"/>
              </a:ext>
            </a:extLst>
          </p:cNvPr>
          <p:cNvPicPr>
            <a:picLocks noChangeAspect="1"/>
          </p:cNvPicPr>
          <p:nvPr/>
        </p:nvPicPr>
        <p:blipFill>
          <a:blip r:embed="rId3"/>
          <a:stretch>
            <a:fillRect/>
          </a:stretch>
        </p:blipFill>
        <p:spPr>
          <a:xfrm>
            <a:off x="336899" y="1422067"/>
            <a:ext cx="2110599" cy="3306113"/>
          </a:xfrm>
          <a:prstGeom prst="rect">
            <a:avLst/>
          </a:prstGeom>
        </p:spPr>
      </p:pic>
      <p:sp>
        <p:nvSpPr>
          <p:cNvPr id="6" name="TextBox 5">
            <a:extLst>
              <a:ext uri="{FF2B5EF4-FFF2-40B4-BE49-F238E27FC236}">
                <a16:creationId xmlns:a16="http://schemas.microsoft.com/office/drawing/2014/main" id="{9EC62E37-67E6-4DA8-B4F0-A5DC257F05A1}"/>
              </a:ext>
            </a:extLst>
          </p:cNvPr>
          <p:cNvSpPr txBox="1"/>
          <p:nvPr/>
        </p:nvSpPr>
        <p:spPr>
          <a:xfrm>
            <a:off x="2488442" y="1771107"/>
            <a:ext cx="6200631" cy="1569660"/>
          </a:xfrm>
          <a:prstGeom prst="rect">
            <a:avLst/>
          </a:prstGeom>
          <a:noFill/>
        </p:spPr>
        <p:txBody>
          <a:bodyPr wrap="square" rtlCol="0">
            <a:spAutoFit/>
          </a:bodyPr>
          <a:lstStyle/>
          <a:p>
            <a:pPr marL="342900" indent="-342900">
              <a:buFont typeface="Arial" panose="020B0604020202020204" pitchFamily="34" charset="0"/>
              <a:buChar char="•"/>
            </a:pPr>
            <a:r>
              <a:rPr lang="en-GB" sz="3200"/>
              <a:t>Billed Per TB Read</a:t>
            </a:r>
          </a:p>
          <a:p>
            <a:pPr marL="342900" indent="-342900">
              <a:buFont typeface="Arial" panose="020B0604020202020204" pitchFamily="34" charset="0"/>
              <a:buChar char="•"/>
            </a:pPr>
            <a:r>
              <a:rPr lang="en-GB" sz="3200"/>
              <a:t>T-SQL</a:t>
            </a:r>
          </a:p>
          <a:p>
            <a:pPr marL="342900" indent="-342900">
              <a:buFont typeface="Arial" panose="020B0604020202020204" pitchFamily="34" charset="0"/>
              <a:buChar char="•"/>
            </a:pPr>
            <a:r>
              <a:rPr lang="en-GB" sz="3200"/>
              <a:t>Ad-hoc/Occasional access</a:t>
            </a:r>
          </a:p>
        </p:txBody>
      </p:sp>
    </p:spTree>
    <p:extLst>
      <p:ext uri="{BB962C8B-B14F-4D97-AF65-F5344CB8AC3E}">
        <p14:creationId xmlns:p14="http://schemas.microsoft.com/office/powerpoint/2010/main" val="354018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B9A774-0711-4C54-9AFD-6D6AEC00C105}"/>
              </a:ext>
            </a:extLst>
          </p:cNvPr>
          <p:cNvSpPr>
            <a:spLocks noGrp="1"/>
          </p:cNvSpPr>
          <p:nvPr>
            <p:ph type="title"/>
          </p:nvPr>
        </p:nvSpPr>
        <p:spPr/>
        <p:txBody>
          <a:bodyPr/>
          <a:lstStyle/>
          <a:p>
            <a:r>
              <a:rPr lang="en-GB"/>
              <a:t>Dedicated SQL Pools</a:t>
            </a:r>
          </a:p>
        </p:txBody>
      </p:sp>
      <p:pic>
        <p:nvPicPr>
          <p:cNvPr id="5" name="Picture 4">
            <a:extLst>
              <a:ext uri="{FF2B5EF4-FFF2-40B4-BE49-F238E27FC236}">
                <a16:creationId xmlns:a16="http://schemas.microsoft.com/office/drawing/2014/main" id="{1A8B45C7-2FDE-4E10-A799-67537985595F}"/>
              </a:ext>
            </a:extLst>
          </p:cNvPr>
          <p:cNvPicPr>
            <a:picLocks noChangeAspect="1"/>
          </p:cNvPicPr>
          <p:nvPr/>
        </p:nvPicPr>
        <p:blipFill>
          <a:blip r:embed="rId3"/>
          <a:stretch>
            <a:fillRect/>
          </a:stretch>
        </p:blipFill>
        <p:spPr>
          <a:xfrm>
            <a:off x="7595001" y="682082"/>
            <a:ext cx="3687766" cy="3747005"/>
          </a:xfrm>
          <a:prstGeom prst="rect">
            <a:avLst/>
          </a:prstGeom>
        </p:spPr>
      </p:pic>
      <p:sp>
        <p:nvSpPr>
          <p:cNvPr id="6" name="TextBox 5">
            <a:extLst>
              <a:ext uri="{FF2B5EF4-FFF2-40B4-BE49-F238E27FC236}">
                <a16:creationId xmlns:a16="http://schemas.microsoft.com/office/drawing/2014/main" id="{892577A9-D7EC-4668-B9DE-FEF0E51B3EDC}"/>
              </a:ext>
            </a:extLst>
          </p:cNvPr>
          <p:cNvSpPr txBox="1"/>
          <p:nvPr/>
        </p:nvSpPr>
        <p:spPr>
          <a:xfrm>
            <a:off x="1512049" y="1446666"/>
            <a:ext cx="6707219" cy="1569660"/>
          </a:xfrm>
          <a:prstGeom prst="rect">
            <a:avLst/>
          </a:prstGeom>
          <a:noFill/>
        </p:spPr>
        <p:txBody>
          <a:bodyPr wrap="square" rtlCol="0">
            <a:spAutoFit/>
          </a:bodyPr>
          <a:lstStyle/>
          <a:p>
            <a:pPr marL="342900" indent="-342900">
              <a:buFont typeface="Arial" panose="020B0604020202020204" pitchFamily="34" charset="0"/>
              <a:buChar char="•"/>
            </a:pPr>
            <a:r>
              <a:rPr lang="en-GB" sz="3200"/>
              <a:t>Billed Per Hour</a:t>
            </a:r>
          </a:p>
          <a:p>
            <a:pPr marL="342900" indent="-342900">
              <a:buFont typeface="Arial" panose="020B0604020202020204" pitchFamily="34" charset="0"/>
              <a:buChar char="•"/>
            </a:pPr>
            <a:r>
              <a:rPr lang="en-GB" sz="3200"/>
              <a:t>T-SQL</a:t>
            </a:r>
          </a:p>
          <a:p>
            <a:pPr marL="342900" indent="-342900">
              <a:buFont typeface="Arial" panose="020B0604020202020204" pitchFamily="34" charset="0"/>
              <a:buChar char="•"/>
            </a:pPr>
            <a:r>
              <a:rPr lang="en-GB" sz="3200"/>
              <a:t>Huge Datasets &amp; Formal Modelling</a:t>
            </a:r>
          </a:p>
        </p:txBody>
      </p:sp>
    </p:spTree>
    <p:extLst>
      <p:ext uri="{BB962C8B-B14F-4D97-AF65-F5344CB8AC3E}">
        <p14:creationId xmlns:p14="http://schemas.microsoft.com/office/powerpoint/2010/main" val="51249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1F09D6-4160-41C8-BF91-93CE72D0E07D}"/>
              </a:ext>
            </a:extLst>
          </p:cNvPr>
          <p:cNvSpPr>
            <a:spLocks noGrp="1"/>
          </p:cNvSpPr>
          <p:nvPr>
            <p:ph type="title"/>
          </p:nvPr>
        </p:nvSpPr>
        <p:spPr/>
        <p:txBody>
          <a:bodyPr/>
          <a:lstStyle/>
          <a:p>
            <a:r>
              <a:rPr lang="en-US"/>
              <a:t>Azure Synapse Analytics</a:t>
            </a:r>
            <a:endParaRPr lang="en-GB"/>
          </a:p>
        </p:txBody>
      </p:sp>
      <p:sp>
        <p:nvSpPr>
          <p:cNvPr id="4" name="Text Placeholder 3">
            <a:extLst>
              <a:ext uri="{FF2B5EF4-FFF2-40B4-BE49-F238E27FC236}">
                <a16:creationId xmlns:a16="http://schemas.microsoft.com/office/drawing/2014/main" id="{8BB1C4D1-6DA7-4E66-ACCA-96430B22A850}"/>
              </a:ext>
            </a:extLst>
          </p:cNvPr>
          <p:cNvSpPr>
            <a:spLocks noGrp="1"/>
          </p:cNvSpPr>
          <p:nvPr>
            <p:ph type="body" sz="quarter" idx="10"/>
          </p:nvPr>
        </p:nvSpPr>
        <p:spPr/>
        <p:txBody>
          <a:bodyPr/>
          <a:lstStyle/>
          <a:p>
            <a:r>
              <a:rPr lang="en-US"/>
              <a:t>Synapse Workspace Overview</a:t>
            </a:r>
          </a:p>
          <a:p>
            <a:r>
              <a:rPr lang="en-US"/>
              <a:t>Serverless SQL</a:t>
            </a:r>
          </a:p>
          <a:p>
            <a:r>
              <a:rPr lang="en-US"/>
              <a:t>Spark Pools</a:t>
            </a:r>
            <a:endParaRPr lang="en-GB"/>
          </a:p>
        </p:txBody>
      </p:sp>
    </p:spTree>
    <p:extLst>
      <p:ext uri="{BB962C8B-B14F-4D97-AF65-F5344CB8AC3E}">
        <p14:creationId xmlns:p14="http://schemas.microsoft.com/office/powerpoint/2010/main" val="16133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2E8028-AF8D-4DB7-A4E8-A601111F9C13}"/>
              </a:ext>
            </a:extLst>
          </p:cNvPr>
          <p:cNvSpPr>
            <a:spLocks noGrp="1"/>
          </p:cNvSpPr>
          <p:nvPr>
            <p:ph type="title"/>
          </p:nvPr>
        </p:nvSpPr>
        <p:spPr/>
        <p:txBody>
          <a:bodyPr/>
          <a:lstStyle/>
          <a:p>
            <a:r>
              <a:rPr lang="en-US"/>
              <a:t>So Where does that leave us?</a:t>
            </a:r>
            <a:endParaRPr lang="en-GB"/>
          </a:p>
        </p:txBody>
      </p:sp>
    </p:spTree>
    <p:extLst>
      <p:ext uri="{BB962C8B-B14F-4D97-AF65-F5344CB8AC3E}">
        <p14:creationId xmlns:p14="http://schemas.microsoft.com/office/powerpoint/2010/main" val="1127914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B9E3B-CF21-41E4-A58C-DF88AA696B1C}"/>
              </a:ext>
            </a:extLst>
          </p:cNvPr>
          <p:cNvSpPr>
            <a:spLocks noGrp="1"/>
          </p:cNvSpPr>
          <p:nvPr>
            <p:ph type="title"/>
          </p:nvPr>
        </p:nvSpPr>
        <p:spPr/>
        <p:txBody>
          <a:bodyPr/>
          <a:lstStyle/>
          <a:p>
            <a:r>
              <a:rPr lang="en-US"/>
              <a:t>A Modern Architecture</a:t>
            </a:r>
            <a:endParaRPr lang="en-GB"/>
          </a:p>
        </p:txBody>
      </p:sp>
      <p:pic>
        <p:nvPicPr>
          <p:cNvPr id="4" name="Picture 3">
            <a:extLst>
              <a:ext uri="{FF2B5EF4-FFF2-40B4-BE49-F238E27FC236}">
                <a16:creationId xmlns:a16="http://schemas.microsoft.com/office/drawing/2014/main" id="{0310191C-B662-4A58-80D8-3EB287497F82}"/>
              </a:ext>
            </a:extLst>
          </p:cNvPr>
          <p:cNvPicPr>
            <a:picLocks noChangeAspect="1"/>
          </p:cNvPicPr>
          <p:nvPr/>
        </p:nvPicPr>
        <p:blipFill>
          <a:blip r:embed="rId3"/>
          <a:stretch>
            <a:fillRect/>
          </a:stretch>
        </p:blipFill>
        <p:spPr>
          <a:xfrm>
            <a:off x="225624" y="1109186"/>
            <a:ext cx="11334739" cy="5530256"/>
          </a:xfrm>
          <a:prstGeom prst="rect">
            <a:avLst/>
          </a:prstGeom>
        </p:spPr>
      </p:pic>
      <p:pic>
        <p:nvPicPr>
          <p:cNvPr id="6" name="Picture 5">
            <a:extLst>
              <a:ext uri="{FF2B5EF4-FFF2-40B4-BE49-F238E27FC236}">
                <a16:creationId xmlns:a16="http://schemas.microsoft.com/office/drawing/2014/main" id="{453DC078-7B2B-4E17-B5B0-7047CCD76B6D}"/>
              </a:ext>
            </a:extLst>
          </p:cNvPr>
          <p:cNvPicPr>
            <a:picLocks noChangeAspect="1"/>
          </p:cNvPicPr>
          <p:nvPr/>
        </p:nvPicPr>
        <p:blipFill>
          <a:blip r:embed="rId4"/>
          <a:stretch>
            <a:fillRect/>
          </a:stretch>
        </p:blipFill>
        <p:spPr>
          <a:xfrm>
            <a:off x="6187440" y="66158"/>
            <a:ext cx="762000" cy="762000"/>
          </a:xfrm>
          <a:prstGeom prst="rect">
            <a:avLst/>
          </a:prstGeom>
        </p:spPr>
      </p:pic>
      <p:sp>
        <p:nvSpPr>
          <p:cNvPr id="7" name="Left Brace 6">
            <a:extLst>
              <a:ext uri="{FF2B5EF4-FFF2-40B4-BE49-F238E27FC236}">
                <a16:creationId xmlns:a16="http://schemas.microsoft.com/office/drawing/2014/main" id="{3E48CCC3-5F4C-4A45-B205-A161F537FEDD}"/>
              </a:ext>
            </a:extLst>
          </p:cNvPr>
          <p:cNvSpPr/>
          <p:nvPr/>
        </p:nvSpPr>
        <p:spPr>
          <a:xfrm rot="5400000">
            <a:off x="6380539" y="-1523942"/>
            <a:ext cx="335162" cy="5394963"/>
          </a:xfrm>
          <a:prstGeom prst="leftBrace">
            <a:avLst>
              <a:gd name="adj1" fmla="val 135000"/>
              <a:gd name="adj2" fmla="val 50377"/>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B5C67FFA-C641-48C9-BFAB-B84E957FB0B0}"/>
              </a:ext>
            </a:extLst>
          </p:cNvPr>
          <p:cNvSpPr txBox="1"/>
          <p:nvPr/>
        </p:nvSpPr>
        <p:spPr>
          <a:xfrm>
            <a:off x="6949440" y="363060"/>
            <a:ext cx="1493520" cy="369332"/>
          </a:xfrm>
          <a:prstGeom prst="rect">
            <a:avLst/>
          </a:prstGeom>
          <a:noFill/>
        </p:spPr>
        <p:txBody>
          <a:bodyPr wrap="square">
            <a:spAutoFit/>
          </a:bodyPr>
          <a:lstStyle/>
          <a:p>
            <a:r>
              <a:rPr lang="en-US" sz="1800" b="1" i="0" u="none" strike="noStrike" baseline="0">
                <a:solidFill>
                  <a:srgbClr val="7F7F7F"/>
                </a:solidFill>
                <a:latin typeface="Calibri" panose="020F0502020204030204" pitchFamily="34" charset="0"/>
              </a:rPr>
              <a:t>Orchestration</a:t>
            </a:r>
            <a:endParaRPr lang="en-GB"/>
          </a:p>
        </p:txBody>
      </p:sp>
    </p:spTree>
    <p:extLst>
      <p:ext uri="{BB962C8B-B14F-4D97-AF65-F5344CB8AC3E}">
        <p14:creationId xmlns:p14="http://schemas.microsoft.com/office/powerpoint/2010/main" val="79482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FA673-7D2B-43DB-BDB2-D9A80EB41A4B}"/>
              </a:ext>
            </a:extLst>
          </p:cNvPr>
          <p:cNvSpPr>
            <a:spLocks noGrp="1"/>
          </p:cNvSpPr>
          <p:nvPr>
            <p:ph type="title"/>
          </p:nvPr>
        </p:nvSpPr>
        <p:spPr/>
        <p:txBody>
          <a:bodyPr/>
          <a:lstStyle/>
          <a:p>
            <a:endParaRPr lang="en-GB"/>
          </a:p>
        </p:txBody>
      </p:sp>
      <p:sp>
        <p:nvSpPr>
          <p:cNvPr id="4" name="Arrow: Pentagon 4">
            <a:extLst>
              <a:ext uri="{FF2B5EF4-FFF2-40B4-BE49-F238E27FC236}">
                <a16:creationId xmlns:a16="http://schemas.microsoft.com/office/drawing/2014/main" id="{0D78271D-FF4A-4469-9194-6BC30A799AE4}"/>
              </a:ext>
            </a:extLst>
          </p:cNvPr>
          <p:cNvSpPr txBox="1"/>
          <p:nvPr/>
        </p:nvSpPr>
        <p:spPr>
          <a:xfrm flipH="1">
            <a:off x="2426346" y="2827298"/>
            <a:ext cx="3554646" cy="1506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4270" tIns="129540" rIns="241808"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bg1"/>
                </a:solidFill>
                <a:latin typeface="+mj-lt"/>
              </a:rPr>
              <a:t>What is Data Engineering</a:t>
            </a:r>
            <a:endParaRPr lang="en-GB" sz="3400" kern="1200">
              <a:solidFill>
                <a:schemeClr val="bg1"/>
              </a:solidFill>
            </a:endParaRPr>
          </a:p>
        </p:txBody>
      </p:sp>
      <p:grpSp>
        <p:nvGrpSpPr>
          <p:cNvPr id="15" name="Group 14">
            <a:extLst>
              <a:ext uri="{FF2B5EF4-FFF2-40B4-BE49-F238E27FC236}">
                <a16:creationId xmlns:a16="http://schemas.microsoft.com/office/drawing/2014/main" id="{13320559-15FE-4A1A-93C3-44698CDCC6FC}"/>
              </a:ext>
            </a:extLst>
          </p:cNvPr>
          <p:cNvGrpSpPr/>
          <p:nvPr/>
        </p:nvGrpSpPr>
        <p:grpSpPr>
          <a:xfrm>
            <a:off x="2435513" y="1531926"/>
            <a:ext cx="5750752" cy="3876976"/>
            <a:chOff x="2435513" y="1531926"/>
            <a:chExt cx="5750752" cy="3876976"/>
          </a:xfrm>
        </p:grpSpPr>
        <p:grpSp>
          <p:nvGrpSpPr>
            <p:cNvPr id="5" name="Group 4">
              <a:extLst>
                <a:ext uri="{FF2B5EF4-FFF2-40B4-BE49-F238E27FC236}">
                  <a16:creationId xmlns:a16="http://schemas.microsoft.com/office/drawing/2014/main" id="{77DE9A0C-5252-4517-A314-3D913CC3468C}"/>
                </a:ext>
              </a:extLst>
            </p:cNvPr>
            <p:cNvGrpSpPr/>
            <p:nvPr/>
          </p:nvGrpSpPr>
          <p:grpSpPr>
            <a:xfrm flipH="1">
              <a:off x="2435513" y="1531926"/>
              <a:ext cx="5750752" cy="1508137"/>
              <a:chOff x="2327604" y="2674051"/>
              <a:chExt cx="5446734" cy="1508137"/>
            </a:xfrm>
          </p:grpSpPr>
          <p:grpSp>
            <p:nvGrpSpPr>
              <p:cNvPr id="6" name="Group 5">
                <a:extLst>
                  <a:ext uri="{FF2B5EF4-FFF2-40B4-BE49-F238E27FC236}">
                    <a16:creationId xmlns:a16="http://schemas.microsoft.com/office/drawing/2014/main" id="{CCCC4A02-98F4-4EEF-BE93-6E078D5A6021}"/>
                  </a:ext>
                </a:extLst>
              </p:cNvPr>
              <p:cNvGrpSpPr/>
              <p:nvPr/>
            </p:nvGrpSpPr>
            <p:grpSpPr>
              <a:xfrm>
                <a:off x="4031017" y="2675812"/>
                <a:ext cx="3743321" cy="1506376"/>
                <a:chOff x="1703413" y="1761"/>
                <a:chExt cx="3743321" cy="1506376"/>
              </a:xfrm>
            </p:grpSpPr>
            <p:sp>
              <p:nvSpPr>
                <p:cNvPr id="8" name="Arrow: Pentagon 7">
                  <a:extLst>
                    <a:ext uri="{FF2B5EF4-FFF2-40B4-BE49-F238E27FC236}">
                      <a16:creationId xmlns:a16="http://schemas.microsoft.com/office/drawing/2014/main" id="{AE3CDCE5-CCD0-4352-A07F-A3F7FC8237CA}"/>
                    </a:ext>
                  </a:extLst>
                </p:cNvPr>
                <p:cNvSpPr/>
                <p:nvPr/>
              </p:nvSpPr>
              <p:spPr>
                <a:xfrm rot="10800000">
                  <a:off x="1703413" y="1761"/>
                  <a:ext cx="3743321" cy="150637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Arrow: Pentagon 4">
                  <a:extLst>
                    <a:ext uri="{FF2B5EF4-FFF2-40B4-BE49-F238E27FC236}">
                      <a16:creationId xmlns:a16="http://schemas.microsoft.com/office/drawing/2014/main" id="{1FEF06DC-6708-442C-B788-CF642D2F87AC}"/>
                    </a:ext>
                  </a:extLst>
                </p:cNvPr>
                <p:cNvSpPr txBox="1"/>
                <p:nvPr/>
              </p:nvSpPr>
              <p:spPr>
                <a:xfrm>
                  <a:off x="2080006" y="1761"/>
                  <a:ext cx="3366727" cy="1506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4270" tIns="129540" rIns="241808" bIns="129540" numCol="1" spcCol="1270" anchor="ctr" anchorCtr="0">
                  <a:noAutofit/>
                </a:bodyPr>
                <a:lstStyle/>
                <a:p>
                  <a:pPr marL="0" lvl="0" indent="0" algn="ctr" defTabSz="1511300">
                    <a:lnSpc>
                      <a:spcPct val="90000"/>
                    </a:lnSpc>
                    <a:spcBef>
                      <a:spcPct val="0"/>
                    </a:spcBef>
                    <a:spcAft>
                      <a:spcPct val="35000"/>
                    </a:spcAft>
                    <a:buNone/>
                  </a:pPr>
                  <a:r>
                    <a:rPr lang="en-GB" sz="3400" kern="1200">
                      <a:solidFill>
                        <a:schemeClr val="bg1"/>
                      </a:solidFill>
                      <a:latin typeface="+mj-lt"/>
                    </a:rPr>
                    <a:t>What is Data Engineering</a:t>
                  </a:r>
                  <a:endParaRPr lang="en-GB" sz="3400" kern="1200">
                    <a:solidFill>
                      <a:schemeClr val="bg1"/>
                    </a:solidFill>
                  </a:endParaRPr>
                </a:p>
              </p:txBody>
            </p:sp>
          </p:grpSp>
          <p:sp>
            <p:nvSpPr>
              <p:cNvPr id="7" name="Oval 6" descr="Thumbs up sign with solid fill">
                <a:extLst>
                  <a:ext uri="{FF2B5EF4-FFF2-40B4-BE49-F238E27FC236}">
                    <a16:creationId xmlns:a16="http://schemas.microsoft.com/office/drawing/2014/main" id="{39EEC11B-DD0E-4FAC-992B-D5A2DEC181ED}"/>
                  </a:ext>
                </a:extLst>
              </p:cNvPr>
              <p:cNvSpPr/>
              <p:nvPr/>
            </p:nvSpPr>
            <p:spPr>
              <a:xfrm>
                <a:off x="2327604" y="2674051"/>
                <a:ext cx="1506376" cy="1506376"/>
              </a:xfrm>
              <a:prstGeom prst="ellipse">
                <a:avLst/>
              </a:prstGeom>
              <a:blipFill>
                <a:blip r:embed="rId2">
                  <a:extLst>
                    <a:ext uri="{96DAC541-7B7A-43D3-8B79-37D633B846F1}">
                      <asvg:svgBlip xmlns:asvg="http://schemas.microsoft.com/office/drawing/2016/SVG/main" r:embed="rId3"/>
                    </a:ext>
                  </a:extLst>
                </a:blip>
                <a:srcRect/>
                <a:stretch>
                  <a:fillRect/>
                </a:stretch>
              </a:blipFill>
              <a:ln>
                <a:solidFill>
                  <a:schemeClr val="bg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10" name="Group 9">
              <a:extLst>
                <a:ext uri="{FF2B5EF4-FFF2-40B4-BE49-F238E27FC236}">
                  <a16:creationId xmlns:a16="http://schemas.microsoft.com/office/drawing/2014/main" id="{A5482010-1E03-4563-85A2-EA614FCC7681}"/>
                </a:ext>
              </a:extLst>
            </p:cNvPr>
            <p:cNvGrpSpPr/>
            <p:nvPr/>
          </p:nvGrpSpPr>
          <p:grpSpPr>
            <a:xfrm flipH="1">
              <a:off x="2435513" y="3900765"/>
              <a:ext cx="5750752" cy="1508137"/>
              <a:chOff x="2327604" y="2674051"/>
              <a:chExt cx="5446734" cy="1508137"/>
            </a:xfrm>
          </p:grpSpPr>
          <p:grpSp>
            <p:nvGrpSpPr>
              <p:cNvPr id="11" name="Group 10">
                <a:extLst>
                  <a:ext uri="{FF2B5EF4-FFF2-40B4-BE49-F238E27FC236}">
                    <a16:creationId xmlns:a16="http://schemas.microsoft.com/office/drawing/2014/main" id="{317B86F6-3418-4A8B-8F97-03C296C67D59}"/>
                  </a:ext>
                </a:extLst>
              </p:cNvPr>
              <p:cNvGrpSpPr/>
              <p:nvPr/>
            </p:nvGrpSpPr>
            <p:grpSpPr>
              <a:xfrm>
                <a:off x="4031017" y="2675812"/>
                <a:ext cx="3743321" cy="1506376"/>
                <a:chOff x="1703413" y="1761"/>
                <a:chExt cx="3743321" cy="1506376"/>
              </a:xfrm>
            </p:grpSpPr>
            <p:sp>
              <p:nvSpPr>
                <p:cNvPr id="13" name="Arrow: Pentagon 12">
                  <a:extLst>
                    <a:ext uri="{FF2B5EF4-FFF2-40B4-BE49-F238E27FC236}">
                      <a16:creationId xmlns:a16="http://schemas.microsoft.com/office/drawing/2014/main" id="{E79E9C42-D9E8-4914-BF51-C2B86B67C7EF}"/>
                    </a:ext>
                  </a:extLst>
                </p:cNvPr>
                <p:cNvSpPr/>
                <p:nvPr/>
              </p:nvSpPr>
              <p:spPr>
                <a:xfrm rot="10800000">
                  <a:off x="1703413" y="1761"/>
                  <a:ext cx="3743321" cy="150637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Arrow: Pentagon 4">
                  <a:extLst>
                    <a:ext uri="{FF2B5EF4-FFF2-40B4-BE49-F238E27FC236}">
                      <a16:creationId xmlns:a16="http://schemas.microsoft.com/office/drawing/2014/main" id="{8CAF81EE-0E45-483B-A7BC-2E9DF99F0B37}"/>
                    </a:ext>
                  </a:extLst>
                </p:cNvPr>
                <p:cNvSpPr txBox="1"/>
                <p:nvPr/>
              </p:nvSpPr>
              <p:spPr>
                <a:xfrm>
                  <a:off x="2080006" y="1761"/>
                  <a:ext cx="3366727" cy="1506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4270" tIns="129540" rIns="241808" bIns="129540" numCol="1" spcCol="1270" anchor="ctr" anchorCtr="0">
                  <a:noAutofit/>
                </a:bodyPr>
                <a:lstStyle/>
                <a:p>
                  <a:pPr marL="0" lvl="0" indent="0" algn="ctr" defTabSz="1511300">
                    <a:lnSpc>
                      <a:spcPct val="90000"/>
                    </a:lnSpc>
                    <a:spcBef>
                      <a:spcPct val="0"/>
                    </a:spcBef>
                    <a:spcAft>
                      <a:spcPct val="35000"/>
                    </a:spcAft>
                    <a:buNone/>
                  </a:pPr>
                  <a:r>
                    <a:rPr lang="en-GB" sz="3400">
                      <a:solidFill>
                        <a:schemeClr val="bg1"/>
                      </a:solidFill>
                      <a:latin typeface="+mj-lt"/>
                    </a:rPr>
                    <a:t>The Tools and Technology</a:t>
                  </a:r>
                  <a:endParaRPr lang="en-GB" sz="3400" kern="1200">
                    <a:solidFill>
                      <a:schemeClr val="bg1"/>
                    </a:solidFill>
                  </a:endParaRPr>
                </a:p>
              </p:txBody>
            </p:sp>
          </p:grpSp>
          <p:sp>
            <p:nvSpPr>
              <p:cNvPr id="12" name="Oval 11" descr="Thumbs up sign with solid fill">
                <a:extLst>
                  <a:ext uri="{FF2B5EF4-FFF2-40B4-BE49-F238E27FC236}">
                    <a16:creationId xmlns:a16="http://schemas.microsoft.com/office/drawing/2014/main" id="{8EA4694F-A4AA-4091-979A-F0162015BB11}"/>
                  </a:ext>
                </a:extLst>
              </p:cNvPr>
              <p:cNvSpPr/>
              <p:nvPr/>
            </p:nvSpPr>
            <p:spPr>
              <a:xfrm>
                <a:off x="2327604" y="2674051"/>
                <a:ext cx="1506376" cy="1506376"/>
              </a:xfrm>
              <a:prstGeom prst="ellipse">
                <a:avLst/>
              </a:prstGeom>
              <a:blipFill>
                <a:blip r:embed="rId2">
                  <a:extLst>
                    <a:ext uri="{96DAC541-7B7A-43D3-8B79-37D633B846F1}">
                      <asvg:svgBlip xmlns:asvg="http://schemas.microsoft.com/office/drawing/2016/SVG/main" r:embed="rId3"/>
                    </a:ext>
                  </a:extLst>
                </a:blip>
                <a:srcRect/>
                <a:stretch>
                  <a:fillRect/>
                </a:stretch>
              </a:blipFill>
              <a:ln>
                <a:solidFill>
                  <a:schemeClr val="bg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grpSp>
        <p:nvGrpSpPr>
          <p:cNvPr id="16" name="Group 15">
            <a:extLst>
              <a:ext uri="{FF2B5EF4-FFF2-40B4-BE49-F238E27FC236}">
                <a16:creationId xmlns:a16="http://schemas.microsoft.com/office/drawing/2014/main" id="{8DF9B066-5779-4B4D-89BF-B23B3C5B3F05}"/>
              </a:ext>
            </a:extLst>
          </p:cNvPr>
          <p:cNvGrpSpPr/>
          <p:nvPr/>
        </p:nvGrpSpPr>
        <p:grpSpPr>
          <a:xfrm>
            <a:off x="2434493" y="2675812"/>
            <a:ext cx="3872952" cy="1506376"/>
            <a:chOff x="0" y="3908105"/>
            <a:chExt cx="3872952" cy="1506376"/>
          </a:xfrm>
        </p:grpSpPr>
        <p:sp>
          <p:nvSpPr>
            <p:cNvPr id="18" name="Arrow: Pentagon 17">
              <a:extLst>
                <a:ext uri="{FF2B5EF4-FFF2-40B4-BE49-F238E27FC236}">
                  <a16:creationId xmlns:a16="http://schemas.microsoft.com/office/drawing/2014/main" id="{3C7FECC3-2946-4DEB-8AA1-50FEB5B8CA58}"/>
                </a:ext>
              </a:extLst>
            </p:cNvPr>
            <p:cNvSpPr/>
            <p:nvPr/>
          </p:nvSpPr>
          <p:spPr>
            <a:xfrm rot="10800000" flipH="1">
              <a:off x="0" y="3908105"/>
              <a:ext cx="3872952" cy="1506376"/>
            </a:xfrm>
            <a:prstGeom prst="homePlat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Arrow: Pentagon 4">
              <a:extLst>
                <a:ext uri="{FF2B5EF4-FFF2-40B4-BE49-F238E27FC236}">
                  <a16:creationId xmlns:a16="http://schemas.microsoft.com/office/drawing/2014/main" id="{981EB752-C78A-4130-9CEA-61DC2AC32DF4}"/>
                </a:ext>
              </a:extLst>
            </p:cNvPr>
            <p:cNvSpPr txBox="1"/>
            <p:nvPr/>
          </p:nvSpPr>
          <p:spPr>
            <a:xfrm rot="21600000">
              <a:off x="0" y="3908105"/>
              <a:ext cx="3496358" cy="150637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64270" tIns="137160" rIns="256032" bIns="137160" numCol="1" spcCol="1270" anchor="ctr" anchorCtr="0">
              <a:noAutofit/>
            </a:bodyPr>
            <a:lstStyle/>
            <a:p>
              <a:pPr marL="0" lvl="0" indent="0" algn="ctr" defTabSz="1600200">
                <a:lnSpc>
                  <a:spcPct val="90000"/>
                </a:lnSpc>
                <a:spcBef>
                  <a:spcPct val="0"/>
                </a:spcBef>
                <a:spcAft>
                  <a:spcPct val="35000"/>
                </a:spcAft>
                <a:buNone/>
              </a:pPr>
              <a:r>
                <a:rPr lang="en-GB" sz="3600" kern="1200"/>
                <a:t>How we Got Here</a:t>
              </a:r>
            </a:p>
          </p:txBody>
        </p:sp>
      </p:grpSp>
      <p:sp>
        <p:nvSpPr>
          <p:cNvPr id="17" name="Oval 16" descr="Stopwatch 75% with solid fill">
            <a:extLst>
              <a:ext uri="{FF2B5EF4-FFF2-40B4-BE49-F238E27FC236}">
                <a16:creationId xmlns:a16="http://schemas.microsoft.com/office/drawing/2014/main" id="{7421CB40-6D3D-4566-A6EB-B07A96EBAAFC}"/>
              </a:ext>
            </a:extLst>
          </p:cNvPr>
          <p:cNvSpPr/>
          <p:nvPr/>
        </p:nvSpPr>
        <p:spPr>
          <a:xfrm>
            <a:off x="6557171" y="2675812"/>
            <a:ext cx="1506376" cy="1506376"/>
          </a:xfrm>
          <a:prstGeom prst="ellipse">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extLst>
      <p:ext uri="{BB962C8B-B14F-4D97-AF65-F5344CB8AC3E}">
        <p14:creationId xmlns:p14="http://schemas.microsoft.com/office/powerpoint/2010/main" val="2367598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99F2-49C5-4E7F-A57F-6C2AD8610E8B}"/>
              </a:ext>
            </a:extLst>
          </p:cNvPr>
          <p:cNvSpPr>
            <a:spLocks noGrp="1"/>
          </p:cNvSpPr>
          <p:nvPr>
            <p:ph type="title"/>
          </p:nvPr>
        </p:nvSpPr>
        <p:spPr>
          <a:xfrm rot="21413754">
            <a:off x="27503" y="2710857"/>
            <a:ext cx="11432033" cy="1325563"/>
          </a:xfrm>
        </p:spPr>
        <p:txBody>
          <a:bodyPr/>
          <a:lstStyle/>
          <a:p>
            <a:r>
              <a:rPr lang="en-GB"/>
              <a:t>Data Engineering vs Data Science</a:t>
            </a:r>
          </a:p>
        </p:txBody>
      </p:sp>
    </p:spTree>
    <p:extLst>
      <p:ext uri="{BB962C8B-B14F-4D97-AF65-F5344CB8AC3E}">
        <p14:creationId xmlns:p14="http://schemas.microsoft.com/office/powerpoint/2010/main" val="115777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43F58-99BC-4A1A-8841-1C5A129C97C5}"/>
              </a:ext>
            </a:extLst>
          </p:cNvPr>
          <p:cNvSpPr txBox="1"/>
          <p:nvPr/>
        </p:nvSpPr>
        <p:spPr>
          <a:xfrm>
            <a:off x="1187693" y="2686097"/>
            <a:ext cx="3081435" cy="369332"/>
          </a:xfrm>
          <a:prstGeom prst="rect">
            <a:avLst/>
          </a:prstGeom>
          <a:noFill/>
        </p:spPr>
        <p:txBody>
          <a:bodyPr wrap="square" rtlCol="0">
            <a:spAutoFit/>
          </a:bodyPr>
          <a:lstStyle/>
          <a:p>
            <a:r>
              <a:rPr lang="en-GB" b="1"/>
              <a:t>The two work hand in hand</a:t>
            </a:r>
          </a:p>
        </p:txBody>
      </p:sp>
      <p:sp>
        <p:nvSpPr>
          <p:cNvPr id="5" name="TextBox 4">
            <a:extLst>
              <a:ext uri="{FF2B5EF4-FFF2-40B4-BE49-F238E27FC236}">
                <a16:creationId xmlns:a16="http://schemas.microsoft.com/office/drawing/2014/main" id="{6FE0DBCE-F421-4B35-AFAB-CEE385652508}"/>
              </a:ext>
            </a:extLst>
          </p:cNvPr>
          <p:cNvSpPr txBox="1"/>
          <p:nvPr/>
        </p:nvSpPr>
        <p:spPr>
          <a:xfrm>
            <a:off x="1187693" y="4891476"/>
            <a:ext cx="8255183" cy="369332"/>
          </a:xfrm>
          <a:prstGeom prst="rect">
            <a:avLst/>
          </a:prstGeom>
          <a:noFill/>
        </p:spPr>
        <p:txBody>
          <a:bodyPr wrap="square" rtlCol="0">
            <a:spAutoFit/>
          </a:bodyPr>
          <a:lstStyle/>
          <a:p>
            <a:r>
              <a:rPr lang="en-GB" b="1"/>
              <a:t>A </a:t>
            </a:r>
            <a:r>
              <a:rPr lang="en-GB" b="1">
                <a:solidFill>
                  <a:srgbClr val="C00000"/>
                </a:solidFill>
              </a:rPr>
              <a:t>good Data Engineering Strategy </a:t>
            </a:r>
            <a:r>
              <a:rPr lang="en-GB" b="1"/>
              <a:t>means less data wrangling for </a:t>
            </a:r>
            <a:r>
              <a:rPr lang="en-GB" b="1">
                <a:solidFill>
                  <a:srgbClr val="C00000"/>
                </a:solidFill>
              </a:rPr>
              <a:t>Data Scientists </a:t>
            </a:r>
          </a:p>
        </p:txBody>
      </p:sp>
      <p:pic>
        <p:nvPicPr>
          <p:cNvPr id="1026" name="Picture 2" descr="Prevention, or detection &amp; response? Why they go hand-in-hand">
            <a:extLst>
              <a:ext uri="{FF2B5EF4-FFF2-40B4-BE49-F238E27FC236}">
                <a16:creationId xmlns:a16="http://schemas.microsoft.com/office/drawing/2014/main" id="{35D74337-E254-4302-9835-C41252072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716" y="1171402"/>
            <a:ext cx="5549576" cy="314197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18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9E974-2225-437E-A186-BEEFB3178275}"/>
              </a:ext>
            </a:extLst>
          </p:cNvPr>
          <p:cNvSpPr>
            <a:spLocks noGrp="1"/>
          </p:cNvSpPr>
          <p:nvPr>
            <p:ph type="title"/>
          </p:nvPr>
        </p:nvSpPr>
        <p:spPr/>
        <p:txBody>
          <a:bodyPr/>
          <a:lstStyle/>
          <a:p>
            <a:endParaRPr lang="en-GB"/>
          </a:p>
        </p:txBody>
      </p:sp>
      <p:pic>
        <p:nvPicPr>
          <p:cNvPr id="1026" name="Picture 2">
            <a:extLst>
              <a:ext uri="{FF2B5EF4-FFF2-40B4-BE49-F238E27FC236}">
                <a16:creationId xmlns:a16="http://schemas.microsoft.com/office/drawing/2014/main" id="{5D8083EC-7D02-4077-8DC4-72AA8E7D9F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49" y="857918"/>
            <a:ext cx="783907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4872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D3420-3C30-46AF-B7BB-3342942F5329}"/>
              </a:ext>
            </a:extLst>
          </p:cNvPr>
          <p:cNvSpPr>
            <a:spLocks noGrp="1"/>
          </p:cNvSpPr>
          <p:nvPr>
            <p:ph type="title"/>
          </p:nvPr>
        </p:nvSpPr>
        <p:spPr>
          <a:xfrm>
            <a:off x="911424" y="229444"/>
            <a:ext cx="6898920" cy="609600"/>
          </a:xfrm>
        </p:spPr>
        <p:txBody>
          <a:bodyPr>
            <a:normAutofit/>
          </a:bodyPr>
          <a:lstStyle/>
          <a:p>
            <a:r>
              <a:rPr lang="en-GB"/>
              <a:t>Data Science Teams </a:t>
            </a:r>
          </a:p>
        </p:txBody>
      </p:sp>
      <p:sp>
        <p:nvSpPr>
          <p:cNvPr id="5" name="Rectangle 4">
            <a:extLst>
              <a:ext uri="{FF2B5EF4-FFF2-40B4-BE49-F238E27FC236}">
                <a16:creationId xmlns:a16="http://schemas.microsoft.com/office/drawing/2014/main" id="{3985E204-43DE-4C98-BE3E-C7D8AF146D5D}"/>
              </a:ext>
            </a:extLst>
          </p:cNvPr>
          <p:cNvSpPr/>
          <p:nvPr/>
        </p:nvSpPr>
        <p:spPr>
          <a:xfrm>
            <a:off x="5330306" y="1741075"/>
            <a:ext cx="6096000" cy="2855269"/>
          </a:xfrm>
          <a:prstGeom prst="rect">
            <a:avLst/>
          </a:prstGeom>
        </p:spPr>
        <p:txBody>
          <a:bodyPr>
            <a:spAutoFit/>
          </a:bodyPr>
          <a:lstStyle/>
          <a:p>
            <a:pPr marL="342900" lvl="0" indent="-342900">
              <a:lnSpc>
                <a:spcPct val="107000"/>
              </a:lnSpc>
              <a:spcAft>
                <a:spcPts val="0"/>
              </a:spcAft>
              <a:buClr>
                <a:srgbClr val="B12740"/>
              </a:buClr>
              <a:buFont typeface="Wingdings 2" panose="05020102010507070707" pitchFamily="18" charset="2"/>
              <a:buChar char=""/>
            </a:pPr>
            <a:r>
              <a:rPr lang="en-GB">
                <a:latin typeface="+mj-lt"/>
                <a:ea typeface="Calibri" panose="020F0502020204030204" pitchFamily="34" charset="0"/>
                <a:cs typeface="Calibri" panose="020F0502020204030204" pitchFamily="34" charset="0"/>
              </a:rPr>
              <a:t>Statistics</a:t>
            </a:r>
          </a:p>
          <a:p>
            <a:pPr marL="342900" lvl="0" indent="-342900">
              <a:lnSpc>
                <a:spcPct val="107000"/>
              </a:lnSpc>
              <a:spcAft>
                <a:spcPts val="0"/>
              </a:spcAft>
              <a:buClr>
                <a:srgbClr val="B12740"/>
              </a:buClr>
              <a:buFont typeface="Wingdings 2" panose="05020102010507070707" pitchFamily="18" charset="2"/>
              <a:buChar char=""/>
            </a:pPr>
            <a:r>
              <a:rPr lang="en-GB">
                <a:latin typeface="+mj-lt"/>
                <a:ea typeface="Calibri" panose="020F0502020204030204" pitchFamily="34" charset="0"/>
                <a:cs typeface="Calibri" panose="020F0502020204030204" pitchFamily="34" charset="0"/>
              </a:rPr>
              <a:t>Machine Learning </a:t>
            </a:r>
            <a:endParaRPr lang="en-GB">
              <a:latin typeface="+mj-lt"/>
              <a:ea typeface="Calibri" panose="020F0502020204030204" pitchFamily="34" charset="0"/>
              <a:cs typeface="Times New Roman" panose="02020603050405020304" pitchFamily="18" charset="0"/>
            </a:endParaRPr>
          </a:p>
          <a:p>
            <a:pPr marL="342900" lvl="0" indent="-342900">
              <a:lnSpc>
                <a:spcPct val="107000"/>
              </a:lnSpc>
              <a:spcAft>
                <a:spcPts val="0"/>
              </a:spcAft>
              <a:buClr>
                <a:srgbClr val="B12740"/>
              </a:buClr>
              <a:buFont typeface="Wingdings 2" panose="05020102010507070707" pitchFamily="18" charset="2"/>
              <a:buChar char=""/>
            </a:pPr>
            <a:r>
              <a:rPr lang="en-GB">
                <a:latin typeface="+mj-lt"/>
                <a:ea typeface="Calibri" panose="020F0502020204030204" pitchFamily="34" charset="0"/>
                <a:cs typeface="Calibri" panose="020F0502020204030204" pitchFamily="34" charset="0"/>
              </a:rPr>
              <a:t>Software Engineering</a:t>
            </a:r>
            <a:endParaRPr lang="en-GB">
              <a:latin typeface="+mj-lt"/>
              <a:ea typeface="Calibri" panose="020F0502020204030204" pitchFamily="34" charset="0"/>
              <a:cs typeface="Times New Roman" panose="02020603050405020304" pitchFamily="18" charset="0"/>
            </a:endParaRPr>
          </a:p>
          <a:p>
            <a:pPr marL="342900" lvl="0" indent="-342900">
              <a:lnSpc>
                <a:spcPct val="107000"/>
              </a:lnSpc>
              <a:spcAft>
                <a:spcPts val="800"/>
              </a:spcAft>
              <a:buClr>
                <a:srgbClr val="B12740"/>
              </a:buClr>
              <a:buFont typeface="Wingdings 2" panose="05020102010507070707" pitchFamily="18" charset="2"/>
              <a:buChar char=""/>
            </a:pPr>
            <a:r>
              <a:rPr lang="en-GB">
                <a:latin typeface="+mj-lt"/>
                <a:ea typeface="Calibri" panose="020F0502020204030204" pitchFamily="34" charset="0"/>
                <a:cs typeface="Calibri" panose="020F0502020204030204" pitchFamily="34" charset="0"/>
              </a:rPr>
              <a:t>Data Analytics</a:t>
            </a:r>
          </a:p>
          <a:p>
            <a:pPr marL="342900" lvl="0" indent="-342900">
              <a:lnSpc>
                <a:spcPct val="107000"/>
              </a:lnSpc>
              <a:spcAft>
                <a:spcPts val="800"/>
              </a:spcAft>
              <a:buClr>
                <a:srgbClr val="B12740"/>
              </a:buClr>
              <a:buFont typeface="Wingdings 2" panose="05020102010507070707" pitchFamily="18" charset="2"/>
              <a:buChar char=""/>
            </a:pPr>
            <a:endParaRPr lang="en-GB">
              <a:latin typeface="+mj-lt"/>
              <a:ea typeface="Calibri" panose="020F0502020204030204" pitchFamily="34" charset="0"/>
              <a:cs typeface="Calibri" panose="020F0502020204030204" pitchFamily="34" charset="0"/>
            </a:endParaRPr>
          </a:p>
          <a:p>
            <a:pPr lvl="0">
              <a:lnSpc>
                <a:spcPct val="107000"/>
              </a:lnSpc>
              <a:spcAft>
                <a:spcPts val="800"/>
              </a:spcAft>
              <a:buClr>
                <a:srgbClr val="B12740"/>
              </a:buClr>
            </a:pPr>
            <a:r>
              <a:rPr lang="en-GB" sz="2000">
                <a:latin typeface="+mj-lt"/>
                <a:ea typeface="Calibri" panose="020F0502020204030204" pitchFamily="34" charset="0"/>
                <a:cs typeface="Calibri" panose="020F0502020204030204" pitchFamily="34" charset="0"/>
              </a:rPr>
              <a:t>Critical to the success of any Machine Learning</a:t>
            </a:r>
          </a:p>
          <a:p>
            <a:pPr lvl="0">
              <a:lnSpc>
                <a:spcPct val="107000"/>
              </a:lnSpc>
              <a:spcAft>
                <a:spcPts val="800"/>
              </a:spcAft>
              <a:buClr>
                <a:srgbClr val="B12740"/>
              </a:buClr>
            </a:pPr>
            <a:r>
              <a:rPr lang="en-GB" sz="2000">
                <a:latin typeface="+mj-lt"/>
                <a:ea typeface="Calibri" panose="020F0502020204030204" pitchFamily="34" charset="0"/>
                <a:cs typeface="Calibri" panose="020F0502020204030204" pitchFamily="34" charset="0"/>
              </a:rPr>
              <a:t>is that the business domain is well defined and understood by the development team. </a:t>
            </a:r>
            <a:endParaRPr lang="en-GB" sz="2000">
              <a:latin typeface="+mj-lt"/>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A3293FA0-3FF0-406B-831F-6CFD2CAA7984}"/>
              </a:ext>
            </a:extLst>
          </p:cNvPr>
          <p:cNvPicPr/>
          <p:nvPr/>
        </p:nvPicPr>
        <p:blipFill>
          <a:blip r:embed="rId2">
            <a:extLst>
              <a:ext uri="{28A0092B-C50C-407E-A947-70E740481C1C}">
                <a14:useLocalDpi xmlns:a14="http://schemas.microsoft.com/office/drawing/2010/main" val="0"/>
              </a:ext>
            </a:extLst>
          </a:blip>
          <a:stretch>
            <a:fillRect/>
          </a:stretch>
        </p:blipFill>
        <p:spPr>
          <a:xfrm>
            <a:off x="393873" y="1024161"/>
            <a:ext cx="4391025" cy="4391025"/>
          </a:xfrm>
          <a:prstGeom prst="rect">
            <a:avLst/>
          </a:prstGeom>
        </p:spPr>
      </p:pic>
    </p:spTree>
    <p:extLst>
      <p:ext uri="{BB962C8B-B14F-4D97-AF65-F5344CB8AC3E}">
        <p14:creationId xmlns:p14="http://schemas.microsoft.com/office/powerpoint/2010/main" val="327792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B822E0-9AEB-4912-B96F-0F417F7C80AD}"/>
              </a:ext>
            </a:extLst>
          </p:cNvPr>
          <p:cNvSpPr/>
          <p:nvPr/>
        </p:nvSpPr>
        <p:spPr>
          <a:xfrm>
            <a:off x="999347" y="1792720"/>
            <a:ext cx="1728192" cy="1944216"/>
          </a:xfrm>
          <a:prstGeom prst="rect">
            <a:avLst/>
          </a:prstGeom>
          <a:no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Configuration</a:t>
            </a:r>
          </a:p>
        </p:txBody>
      </p:sp>
      <p:sp>
        <p:nvSpPr>
          <p:cNvPr id="4" name="Rectangle 3">
            <a:extLst>
              <a:ext uri="{FF2B5EF4-FFF2-40B4-BE49-F238E27FC236}">
                <a16:creationId xmlns:a16="http://schemas.microsoft.com/office/drawing/2014/main" id="{310A3CF1-D253-4859-AA45-5DC741410163}"/>
              </a:ext>
            </a:extLst>
          </p:cNvPr>
          <p:cNvSpPr/>
          <p:nvPr/>
        </p:nvSpPr>
        <p:spPr>
          <a:xfrm>
            <a:off x="2871555" y="1986280"/>
            <a:ext cx="1728192" cy="1080120"/>
          </a:xfrm>
          <a:prstGeom prst="rect">
            <a:avLst/>
          </a:prstGeom>
          <a:no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Data Collection</a:t>
            </a:r>
          </a:p>
        </p:txBody>
      </p:sp>
      <p:sp>
        <p:nvSpPr>
          <p:cNvPr id="5" name="Rectangle 4">
            <a:extLst>
              <a:ext uri="{FF2B5EF4-FFF2-40B4-BE49-F238E27FC236}">
                <a16:creationId xmlns:a16="http://schemas.microsoft.com/office/drawing/2014/main" id="{CE972E03-2966-4EBD-A4CB-C83496877593}"/>
              </a:ext>
            </a:extLst>
          </p:cNvPr>
          <p:cNvSpPr/>
          <p:nvPr/>
        </p:nvSpPr>
        <p:spPr>
          <a:xfrm>
            <a:off x="3015571" y="3196876"/>
            <a:ext cx="2304256" cy="877636"/>
          </a:xfrm>
          <a:prstGeom prst="rect">
            <a:avLst/>
          </a:prstGeom>
          <a:solidFill>
            <a:schemeClr val="bg1">
              <a:lumMod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Feature Extraction</a:t>
            </a:r>
          </a:p>
        </p:txBody>
      </p:sp>
      <p:sp>
        <p:nvSpPr>
          <p:cNvPr id="6" name="Rectangle 5">
            <a:extLst>
              <a:ext uri="{FF2B5EF4-FFF2-40B4-BE49-F238E27FC236}">
                <a16:creationId xmlns:a16="http://schemas.microsoft.com/office/drawing/2014/main" id="{C40C4BA0-75C7-4643-9DAD-83DCF3E73E38}"/>
              </a:ext>
            </a:extLst>
          </p:cNvPr>
          <p:cNvSpPr/>
          <p:nvPr/>
        </p:nvSpPr>
        <p:spPr>
          <a:xfrm>
            <a:off x="4824547" y="2664996"/>
            <a:ext cx="512440" cy="387660"/>
          </a:xfrm>
          <a:prstGeom prst="rect">
            <a:avLst/>
          </a:prstGeom>
          <a:solidFill>
            <a:schemeClr val="tx1">
              <a:lumMod val="50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a:solidFill>
                  <a:schemeClr val="bg1"/>
                </a:solidFill>
                <a:latin typeface="Lato" panose="020F0502020204030203" pitchFamily="34" charset="0"/>
              </a:rPr>
              <a:t>ML Code</a:t>
            </a:r>
          </a:p>
        </p:txBody>
      </p:sp>
      <p:sp>
        <p:nvSpPr>
          <p:cNvPr id="7" name="Rectangle 6">
            <a:extLst>
              <a:ext uri="{FF2B5EF4-FFF2-40B4-BE49-F238E27FC236}">
                <a16:creationId xmlns:a16="http://schemas.microsoft.com/office/drawing/2014/main" id="{B8058719-EC22-48C1-B630-651B1A45D56B}"/>
              </a:ext>
            </a:extLst>
          </p:cNvPr>
          <p:cNvSpPr/>
          <p:nvPr/>
        </p:nvSpPr>
        <p:spPr>
          <a:xfrm>
            <a:off x="4743763" y="1446220"/>
            <a:ext cx="1296144" cy="1080120"/>
          </a:xfrm>
          <a:prstGeom prst="rect">
            <a:avLst/>
          </a:prstGeom>
          <a:solidFill>
            <a:schemeClr val="bg1">
              <a:lumMod val="6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Data Verification</a:t>
            </a:r>
          </a:p>
        </p:txBody>
      </p:sp>
      <p:sp>
        <p:nvSpPr>
          <p:cNvPr id="8" name="Rectangle 7">
            <a:extLst>
              <a:ext uri="{FF2B5EF4-FFF2-40B4-BE49-F238E27FC236}">
                <a16:creationId xmlns:a16="http://schemas.microsoft.com/office/drawing/2014/main" id="{F36E6D07-6588-49AA-9882-5E862E92EFFE}"/>
              </a:ext>
            </a:extLst>
          </p:cNvPr>
          <p:cNvSpPr/>
          <p:nvPr/>
        </p:nvSpPr>
        <p:spPr>
          <a:xfrm>
            <a:off x="5564691" y="2627582"/>
            <a:ext cx="2304256" cy="609600"/>
          </a:xfrm>
          <a:prstGeom prst="rect">
            <a:avLst/>
          </a:prstGeom>
          <a:solidFill>
            <a:schemeClr val="bg1">
              <a:lumMod val="9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Analysis Tools</a:t>
            </a:r>
          </a:p>
        </p:txBody>
      </p:sp>
      <p:sp>
        <p:nvSpPr>
          <p:cNvPr id="9" name="Rectangle 8">
            <a:extLst>
              <a:ext uri="{FF2B5EF4-FFF2-40B4-BE49-F238E27FC236}">
                <a16:creationId xmlns:a16="http://schemas.microsoft.com/office/drawing/2014/main" id="{63F10C7F-365E-4290-A3FD-A7E70F6828C2}"/>
              </a:ext>
            </a:extLst>
          </p:cNvPr>
          <p:cNvSpPr/>
          <p:nvPr/>
        </p:nvSpPr>
        <p:spPr>
          <a:xfrm>
            <a:off x="5399059" y="3338424"/>
            <a:ext cx="2304256" cy="877636"/>
          </a:xfrm>
          <a:prstGeom prst="rect">
            <a:avLst/>
          </a:prstGeom>
          <a:solidFill>
            <a:schemeClr val="bg1">
              <a:lumMod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Process Management Tools</a:t>
            </a:r>
          </a:p>
        </p:txBody>
      </p:sp>
      <p:sp>
        <p:nvSpPr>
          <p:cNvPr id="10" name="Rectangle 9">
            <a:extLst>
              <a:ext uri="{FF2B5EF4-FFF2-40B4-BE49-F238E27FC236}">
                <a16:creationId xmlns:a16="http://schemas.microsoft.com/office/drawing/2014/main" id="{7ACF6CD6-8B91-4F93-B1AA-240A77C1DB28}"/>
              </a:ext>
            </a:extLst>
          </p:cNvPr>
          <p:cNvSpPr/>
          <p:nvPr/>
        </p:nvSpPr>
        <p:spPr>
          <a:xfrm>
            <a:off x="6183923" y="1584876"/>
            <a:ext cx="1685024" cy="833452"/>
          </a:xfrm>
          <a:prstGeom prst="rect">
            <a:avLst/>
          </a:prstGeom>
          <a:solidFill>
            <a:schemeClr val="bg1">
              <a:lumMod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Machine Resource Management</a:t>
            </a:r>
          </a:p>
        </p:txBody>
      </p:sp>
      <p:sp>
        <p:nvSpPr>
          <p:cNvPr id="11" name="Rectangle 10">
            <a:extLst>
              <a:ext uri="{FF2B5EF4-FFF2-40B4-BE49-F238E27FC236}">
                <a16:creationId xmlns:a16="http://schemas.microsoft.com/office/drawing/2014/main" id="{DE81186F-E12D-43C4-82A0-5A2631B48A18}"/>
              </a:ext>
            </a:extLst>
          </p:cNvPr>
          <p:cNvSpPr/>
          <p:nvPr/>
        </p:nvSpPr>
        <p:spPr>
          <a:xfrm>
            <a:off x="7932539" y="1375994"/>
            <a:ext cx="1563752" cy="2986550"/>
          </a:xfrm>
          <a:prstGeom prst="rect">
            <a:avLst/>
          </a:prstGeom>
          <a:no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Serving Infrastructure</a:t>
            </a:r>
          </a:p>
        </p:txBody>
      </p:sp>
      <p:sp>
        <p:nvSpPr>
          <p:cNvPr id="12" name="Rectangle 11">
            <a:extLst>
              <a:ext uri="{FF2B5EF4-FFF2-40B4-BE49-F238E27FC236}">
                <a16:creationId xmlns:a16="http://schemas.microsoft.com/office/drawing/2014/main" id="{40B49813-ED68-40F1-889F-D6BEC11CFD76}"/>
              </a:ext>
            </a:extLst>
          </p:cNvPr>
          <p:cNvSpPr/>
          <p:nvPr/>
        </p:nvSpPr>
        <p:spPr>
          <a:xfrm>
            <a:off x="9559883" y="1422792"/>
            <a:ext cx="1296144" cy="1080120"/>
          </a:xfrm>
          <a:prstGeom prst="rect">
            <a:avLst/>
          </a:prstGeom>
          <a:solidFill>
            <a:schemeClr val="bg1">
              <a:lumMod val="85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Monitoring</a:t>
            </a:r>
          </a:p>
        </p:txBody>
      </p:sp>
      <p:sp>
        <p:nvSpPr>
          <p:cNvPr id="14" name="Title 3">
            <a:extLst>
              <a:ext uri="{FF2B5EF4-FFF2-40B4-BE49-F238E27FC236}">
                <a16:creationId xmlns:a16="http://schemas.microsoft.com/office/drawing/2014/main" id="{612FF22A-9B1B-41D0-958E-8B0CE5E5E95A}"/>
              </a:ext>
            </a:extLst>
          </p:cNvPr>
          <p:cNvSpPr txBox="1">
            <a:spLocks/>
          </p:cNvSpPr>
          <p:nvPr/>
        </p:nvSpPr>
        <p:spPr>
          <a:xfrm>
            <a:off x="147658" y="6429488"/>
            <a:ext cx="1883365" cy="323490"/>
          </a:xfrm>
          <a:prstGeom prst="rect">
            <a:avLst/>
          </a:prstGeom>
        </p:spPr>
        <p:txBody>
          <a:bodyPr/>
          <a:lstStyle>
            <a:lvl1pPr algn="ctr" defTabSz="896386" rtl="0" eaLnBrk="1" latinLnBrk="0" hangingPunct="1">
              <a:spcBef>
                <a:spcPct val="0"/>
              </a:spcBef>
              <a:buNone/>
              <a:defRPr sz="2800" kern="1200">
                <a:solidFill>
                  <a:schemeClr val="tx1"/>
                </a:solidFill>
                <a:latin typeface="+mj-lt"/>
                <a:ea typeface="+mj-ea"/>
                <a:cs typeface="+mj-cs"/>
              </a:defRPr>
            </a:lvl1pPr>
          </a:lstStyle>
          <a:p>
            <a:pPr algn="l"/>
            <a:r>
              <a:rPr lang="en-GB" sz="1600" i="1">
                <a:solidFill>
                  <a:schemeClr val="bg1">
                    <a:lumMod val="75000"/>
                  </a:schemeClr>
                </a:solidFill>
                <a:latin typeface="Lato" panose="020F0502020204030203" pitchFamily="34" charset="0"/>
              </a:rPr>
              <a:t>Scully et al, 2018</a:t>
            </a:r>
          </a:p>
        </p:txBody>
      </p:sp>
      <p:sp>
        <p:nvSpPr>
          <p:cNvPr id="15" name="Rectangle 14">
            <a:extLst>
              <a:ext uri="{FF2B5EF4-FFF2-40B4-BE49-F238E27FC236}">
                <a16:creationId xmlns:a16="http://schemas.microsoft.com/office/drawing/2014/main" id="{F4AC8AA0-F0EE-45CC-AC94-3C4B2B797989}"/>
              </a:ext>
            </a:extLst>
          </p:cNvPr>
          <p:cNvSpPr/>
          <p:nvPr/>
        </p:nvSpPr>
        <p:spPr>
          <a:xfrm>
            <a:off x="486907" y="4695552"/>
            <a:ext cx="512440" cy="387660"/>
          </a:xfrm>
          <a:prstGeom prst="rect">
            <a:avLst/>
          </a:prstGeom>
          <a:solidFill>
            <a:schemeClr val="tx1">
              <a:lumMod val="50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a:solidFill>
                  <a:schemeClr val="bg1"/>
                </a:solidFill>
                <a:latin typeface="Lato" panose="020F0502020204030203" pitchFamily="34" charset="0"/>
              </a:rPr>
              <a:t>ML Code</a:t>
            </a:r>
          </a:p>
        </p:txBody>
      </p:sp>
      <p:sp>
        <p:nvSpPr>
          <p:cNvPr id="16" name="Title 3">
            <a:extLst>
              <a:ext uri="{FF2B5EF4-FFF2-40B4-BE49-F238E27FC236}">
                <a16:creationId xmlns:a16="http://schemas.microsoft.com/office/drawing/2014/main" id="{D30E3BE1-C5C4-4D44-8A6A-E82796A8CB93}"/>
              </a:ext>
            </a:extLst>
          </p:cNvPr>
          <p:cNvSpPr txBox="1">
            <a:spLocks/>
          </p:cNvSpPr>
          <p:nvPr/>
        </p:nvSpPr>
        <p:spPr>
          <a:xfrm>
            <a:off x="1158234" y="4549020"/>
            <a:ext cx="10886107" cy="1907831"/>
          </a:xfrm>
          <a:prstGeom prst="rect">
            <a:avLst/>
          </a:prstGeom>
        </p:spPr>
        <p:txBody>
          <a:bodyPr/>
          <a:lstStyle>
            <a:lvl1pPr algn="ctr" defTabSz="896386" rtl="0" eaLnBrk="1" latinLnBrk="0" hangingPunct="1">
              <a:spcBef>
                <a:spcPct val="0"/>
              </a:spcBef>
              <a:buNone/>
              <a:defRPr sz="2800" kern="1200">
                <a:solidFill>
                  <a:schemeClr val="tx1"/>
                </a:solidFill>
                <a:latin typeface="+mj-lt"/>
                <a:ea typeface="+mj-ea"/>
                <a:cs typeface="+mj-cs"/>
              </a:defRPr>
            </a:lvl1pPr>
          </a:lstStyle>
          <a:p>
            <a:pPr algn="l"/>
            <a:r>
              <a:rPr lang="en-GB" sz="1800">
                <a:latin typeface="Lato" panose="020F0502020204030203" pitchFamily="34" charset="0"/>
              </a:rPr>
              <a:t>Only a small amount of the time spent on a Machine Learning project is spent writing Machine Learning code. The rest of the time is spent on supplementary tasks. </a:t>
            </a:r>
          </a:p>
          <a:p>
            <a:pPr algn="l"/>
            <a:endParaRPr lang="en-GB" sz="1800">
              <a:latin typeface="Lato" panose="020F0502020204030203" pitchFamily="34" charset="0"/>
            </a:endParaRPr>
          </a:p>
          <a:p>
            <a:pPr algn="l"/>
            <a:r>
              <a:rPr lang="en-GB" sz="1800">
                <a:latin typeface="Lato" panose="020F0502020204030203" pitchFamily="34" charset="0"/>
              </a:rPr>
              <a:t>80% of Data Science is spent on the rest of this diagram. After applying the common Data Engineering approaches we can reduce this</a:t>
            </a:r>
            <a:endParaRPr lang="en-GB">
              <a:latin typeface="Lato" panose="020F0502020204030203" pitchFamily="34" charset="0"/>
            </a:endParaRPr>
          </a:p>
        </p:txBody>
      </p:sp>
      <p:sp>
        <p:nvSpPr>
          <p:cNvPr id="2" name="Title 1">
            <a:extLst>
              <a:ext uri="{FF2B5EF4-FFF2-40B4-BE49-F238E27FC236}">
                <a16:creationId xmlns:a16="http://schemas.microsoft.com/office/drawing/2014/main" id="{3BBE58FA-48BC-4ADA-A178-0D436C3BCFFD}"/>
              </a:ext>
            </a:extLst>
          </p:cNvPr>
          <p:cNvSpPr>
            <a:spLocks noGrp="1"/>
          </p:cNvSpPr>
          <p:nvPr>
            <p:ph type="title"/>
          </p:nvPr>
        </p:nvSpPr>
        <p:spPr/>
        <p:txBody>
          <a:bodyPr>
            <a:normAutofit/>
          </a:bodyPr>
          <a:lstStyle/>
          <a:p>
            <a:r>
              <a:rPr lang="en-GB"/>
              <a:t>Hidden debt in ML Systems</a:t>
            </a:r>
          </a:p>
        </p:txBody>
      </p:sp>
    </p:spTree>
    <p:extLst>
      <p:ext uri="{BB962C8B-B14F-4D97-AF65-F5344CB8AC3E}">
        <p14:creationId xmlns:p14="http://schemas.microsoft.com/office/powerpoint/2010/main" val="426816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B822E0-9AEB-4912-B96F-0F417F7C80AD}"/>
              </a:ext>
            </a:extLst>
          </p:cNvPr>
          <p:cNvSpPr/>
          <p:nvPr/>
        </p:nvSpPr>
        <p:spPr>
          <a:xfrm>
            <a:off x="999347" y="1792720"/>
            <a:ext cx="1728192" cy="1944216"/>
          </a:xfrm>
          <a:prstGeom prst="rect">
            <a:avLst/>
          </a:prstGeom>
          <a:solidFill>
            <a:schemeClr val="bg1">
              <a:lumMod val="95000"/>
              <a:alpha val="31000"/>
            </a:schemeClr>
          </a:solidFill>
          <a:ln w="38100">
            <a:solidFill>
              <a:schemeClr val="accent3">
                <a:lumMod val="25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Configuration</a:t>
            </a:r>
          </a:p>
        </p:txBody>
      </p:sp>
      <p:sp>
        <p:nvSpPr>
          <p:cNvPr id="4" name="Rectangle 3">
            <a:extLst>
              <a:ext uri="{FF2B5EF4-FFF2-40B4-BE49-F238E27FC236}">
                <a16:creationId xmlns:a16="http://schemas.microsoft.com/office/drawing/2014/main" id="{310A3CF1-D253-4859-AA45-5DC741410163}"/>
              </a:ext>
            </a:extLst>
          </p:cNvPr>
          <p:cNvSpPr/>
          <p:nvPr/>
        </p:nvSpPr>
        <p:spPr>
          <a:xfrm>
            <a:off x="2871555" y="1986280"/>
            <a:ext cx="1728192" cy="1080120"/>
          </a:xfrm>
          <a:prstGeom prst="rect">
            <a:avLst/>
          </a:prstGeom>
          <a:solidFill>
            <a:schemeClr val="bg1">
              <a:lumMod val="95000"/>
              <a:alpha val="31000"/>
            </a:schemeClr>
          </a:solidFill>
          <a:ln w="38100">
            <a:solidFill>
              <a:schemeClr val="accent3">
                <a:lumMod val="25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Data Collection</a:t>
            </a:r>
          </a:p>
        </p:txBody>
      </p:sp>
      <p:sp>
        <p:nvSpPr>
          <p:cNvPr id="5" name="Rectangle 4">
            <a:extLst>
              <a:ext uri="{FF2B5EF4-FFF2-40B4-BE49-F238E27FC236}">
                <a16:creationId xmlns:a16="http://schemas.microsoft.com/office/drawing/2014/main" id="{CE972E03-2966-4EBD-A4CB-C83496877593}"/>
              </a:ext>
            </a:extLst>
          </p:cNvPr>
          <p:cNvSpPr/>
          <p:nvPr/>
        </p:nvSpPr>
        <p:spPr>
          <a:xfrm>
            <a:off x="3015571" y="3196876"/>
            <a:ext cx="2304256" cy="877636"/>
          </a:xfrm>
          <a:prstGeom prst="rect">
            <a:avLst/>
          </a:prstGeom>
          <a:solidFill>
            <a:schemeClr val="bg1">
              <a:lumMod val="95000"/>
              <a:alpha val="31000"/>
            </a:schemeClr>
          </a:solidFill>
          <a:ln w="38100">
            <a:solidFill>
              <a:schemeClr val="accent3">
                <a:lumMod val="25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Feature Extraction</a:t>
            </a:r>
          </a:p>
        </p:txBody>
      </p:sp>
      <p:sp>
        <p:nvSpPr>
          <p:cNvPr id="6" name="Rectangle 5">
            <a:extLst>
              <a:ext uri="{FF2B5EF4-FFF2-40B4-BE49-F238E27FC236}">
                <a16:creationId xmlns:a16="http://schemas.microsoft.com/office/drawing/2014/main" id="{C40C4BA0-75C7-4643-9DAD-83DCF3E73E38}"/>
              </a:ext>
            </a:extLst>
          </p:cNvPr>
          <p:cNvSpPr/>
          <p:nvPr/>
        </p:nvSpPr>
        <p:spPr>
          <a:xfrm>
            <a:off x="4824547" y="2664996"/>
            <a:ext cx="512440" cy="387660"/>
          </a:xfrm>
          <a:prstGeom prst="rect">
            <a:avLst/>
          </a:prstGeom>
          <a:solidFill>
            <a:schemeClr val="tx1">
              <a:lumMod val="50000"/>
            </a:schemeClr>
          </a:solidFill>
          <a:ln w="381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100">
                <a:solidFill>
                  <a:schemeClr val="bg1"/>
                </a:solidFill>
                <a:latin typeface="Lato" panose="020F0502020204030203" pitchFamily="34" charset="0"/>
              </a:rPr>
              <a:t>ML Code</a:t>
            </a:r>
          </a:p>
        </p:txBody>
      </p:sp>
      <p:sp>
        <p:nvSpPr>
          <p:cNvPr id="7" name="Rectangle 6">
            <a:extLst>
              <a:ext uri="{FF2B5EF4-FFF2-40B4-BE49-F238E27FC236}">
                <a16:creationId xmlns:a16="http://schemas.microsoft.com/office/drawing/2014/main" id="{B8058719-EC22-48C1-B630-651B1A45D56B}"/>
              </a:ext>
            </a:extLst>
          </p:cNvPr>
          <p:cNvSpPr/>
          <p:nvPr/>
        </p:nvSpPr>
        <p:spPr>
          <a:xfrm>
            <a:off x="4743763" y="1446220"/>
            <a:ext cx="1296144" cy="1080120"/>
          </a:xfrm>
          <a:prstGeom prst="rect">
            <a:avLst/>
          </a:prstGeom>
          <a:solidFill>
            <a:schemeClr val="bg1">
              <a:lumMod val="95000"/>
              <a:alpha val="31000"/>
            </a:schemeClr>
          </a:solidFill>
          <a:ln w="38100">
            <a:solidFill>
              <a:schemeClr val="accent3">
                <a:lumMod val="25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Data Verification</a:t>
            </a:r>
          </a:p>
        </p:txBody>
      </p:sp>
      <p:sp>
        <p:nvSpPr>
          <p:cNvPr id="8" name="Rectangle 7">
            <a:extLst>
              <a:ext uri="{FF2B5EF4-FFF2-40B4-BE49-F238E27FC236}">
                <a16:creationId xmlns:a16="http://schemas.microsoft.com/office/drawing/2014/main" id="{F36E6D07-6588-49AA-9882-5E862E92EFFE}"/>
              </a:ext>
            </a:extLst>
          </p:cNvPr>
          <p:cNvSpPr/>
          <p:nvPr/>
        </p:nvSpPr>
        <p:spPr>
          <a:xfrm>
            <a:off x="5564691" y="2627582"/>
            <a:ext cx="2304256" cy="609600"/>
          </a:xfrm>
          <a:prstGeom prst="rect">
            <a:avLst/>
          </a:prstGeom>
          <a:solidFill>
            <a:schemeClr val="bg1">
              <a:lumMod val="95000"/>
              <a:alpha val="31000"/>
            </a:schemeClr>
          </a:solidFill>
          <a:ln w="38100">
            <a:solidFill>
              <a:schemeClr val="accent3">
                <a:lumMod val="25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Analysis Tools</a:t>
            </a:r>
          </a:p>
        </p:txBody>
      </p:sp>
      <p:sp>
        <p:nvSpPr>
          <p:cNvPr id="9" name="Rectangle 8">
            <a:extLst>
              <a:ext uri="{FF2B5EF4-FFF2-40B4-BE49-F238E27FC236}">
                <a16:creationId xmlns:a16="http://schemas.microsoft.com/office/drawing/2014/main" id="{63F10C7F-365E-4290-A3FD-A7E70F6828C2}"/>
              </a:ext>
            </a:extLst>
          </p:cNvPr>
          <p:cNvSpPr/>
          <p:nvPr/>
        </p:nvSpPr>
        <p:spPr>
          <a:xfrm>
            <a:off x="5399059" y="3338424"/>
            <a:ext cx="2304256" cy="877636"/>
          </a:xfrm>
          <a:prstGeom prst="rect">
            <a:avLst/>
          </a:prstGeom>
          <a:noFill/>
          <a:ln w="38100">
            <a:solidFill>
              <a:schemeClr val="accent3">
                <a:lumMod val="25000"/>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Process Management Tools</a:t>
            </a:r>
          </a:p>
        </p:txBody>
      </p:sp>
      <p:sp>
        <p:nvSpPr>
          <p:cNvPr id="10" name="Rectangle 9">
            <a:extLst>
              <a:ext uri="{FF2B5EF4-FFF2-40B4-BE49-F238E27FC236}">
                <a16:creationId xmlns:a16="http://schemas.microsoft.com/office/drawing/2014/main" id="{7ACF6CD6-8B91-4F93-B1AA-240A77C1DB28}"/>
              </a:ext>
            </a:extLst>
          </p:cNvPr>
          <p:cNvSpPr/>
          <p:nvPr/>
        </p:nvSpPr>
        <p:spPr>
          <a:xfrm>
            <a:off x="6183923" y="1584876"/>
            <a:ext cx="1685024" cy="833452"/>
          </a:xfrm>
          <a:prstGeom prst="rect">
            <a:avLst/>
          </a:prstGeom>
          <a:solidFill>
            <a:schemeClr val="bg1">
              <a:lumMod val="95000"/>
              <a:alpha val="31000"/>
            </a:schemeClr>
          </a:solidFill>
          <a:ln w="38100">
            <a:solidFill>
              <a:schemeClr val="accent3">
                <a:lumMod val="25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Machine Resource Management</a:t>
            </a:r>
          </a:p>
        </p:txBody>
      </p:sp>
      <p:sp>
        <p:nvSpPr>
          <p:cNvPr id="11" name="Rectangle 10">
            <a:extLst>
              <a:ext uri="{FF2B5EF4-FFF2-40B4-BE49-F238E27FC236}">
                <a16:creationId xmlns:a16="http://schemas.microsoft.com/office/drawing/2014/main" id="{DE81186F-E12D-43C4-82A0-5A2631B48A18}"/>
              </a:ext>
            </a:extLst>
          </p:cNvPr>
          <p:cNvSpPr/>
          <p:nvPr/>
        </p:nvSpPr>
        <p:spPr>
          <a:xfrm>
            <a:off x="7932539" y="1375994"/>
            <a:ext cx="1563752" cy="2986550"/>
          </a:xfrm>
          <a:prstGeom prst="rect">
            <a:avLst/>
          </a:prstGeom>
          <a:noFill/>
          <a:ln w="38100">
            <a:solidFill>
              <a:schemeClr val="accent3">
                <a:lumMod val="25000"/>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Serving Infrastructure</a:t>
            </a:r>
          </a:p>
        </p:txBody>
      </p:sp>
      <p:sp>
        <p:nvSpPr>
          <p:cNvPr id="12" name="Rectangle 11">
            <a:extLst>
              <a:ext uri="{FF2B5EF4-FFF2-40B4-BE49-F238E27FC236}">
                <a16:creationId xmlns:a16="http://schemas.microsoft.com/office/drawing/2014/main" id="{40B49813-ED68-40F1-889F-D6BEC11CFD76}"/>
              </a:ext>
            </a:extLst>
          </p:cNvPr>
          <p:cNvSpPr/>
          <p:nvPr/>
        </p:nvSpPr>
        <p:spPr>
          <a:xfrm>
            <a:off x="9559883" y="1422792"/>
            <a:ext cx="1296144" cy="1080120"/>
          </a:xfrm>
          <a:prstGeom prst="rect">
            <a:avLst/>
          </a:prstGeom>
          <a:solidFill>
            <a:schemeClr val="bg1">
              <a:lumMod val="95000"/>
              <a:alpha val="31000"/>
            </a:schemeClr>
          </a:solidFill>
          <a:ln w="38100">
            <a:solidFill>
              <a:schemeClr val="accent3">
                <a:lumMod val="25000"/>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chemeClr val="tx1"/>
                </a:solidFill>
                <a:latin typeface="Lato" panose="020F0502020204030203" pitchFamily="34" charset="0"/>
              </a:rPr>
              <a:t>Monitoring</a:t>
            </a:r>
          </a:p>
        </p:txBody>
      </p:sp>
      <p:sp>
        <p:nvSpPr>
          <p:cNvPr id="14" name="Title 3">
            <a:extLst>
              <a:ext uri="{FF2B5EF4-FFF2-40B4-BE49-F238E27FC236}">
                <a16:creationId xmlns:a16="http://schemas.microsoft.com/office/drawing/2014/main" id="{612FF22A-9B1B-41D0-958E-8B0CE5E5E95A}"/>
              </a:ext>
            </a:extLst>
          </p:cNvPr>
          <p:cNvSpPr txBox="1">
            <a:spLocks/>
          </p:cNvSpPr>
          <p:nvPr/>
        </p:nvSpPr>
        <p:spPr>
          <a:xfrm>
            <a:off x="147658" y="6429488"/>
            <a:ext cx="1883365" cy="323490"/>
          </a:xfrm>
          <a:prstGeom prst="rect">
            <a:avLst/>
          </a:prstGeom>
        </p:spPr>
        <p:txBody>
          <a:bodyPr/>
          <a:lstStyle>
            <a:lvl1pPr algn="ctr" defTabSz="896386" rtl="0" eaLnBrk="1" latinLnBrk="0" hangingPunct="1">
              <a:spcBef>
                <a:spcPct val="0"/>
              </a:spcBef>
              <a:buNone/>
              <a:defRPr sz="2800" kern="1200">
                <a:solidFill>
                  <a:schemeClr val="tx1"/>
                </a:solidFill>
                <a:latin typeface="+mj-lt"/>
                <a:ea typeface="+mj-ea"/>
                <a:cs typeface="+mj-cs"/>
              </a:defRPr>
            </a:lvl1pPr>
          </a:lstStyle>
          <a:p>
            <a:pPr algn="l"/>
            <a:r>
              <a:rPr lang="en-GB" sz="1600" i="1">
                <a:solidFill>
                  <a:schemeClr val="bg1">
                    <a:lumMod val="75000"/>
                  </a:schemeClr>
                </a:solidFill>
                <a:latin typeface="Lato" panose="020F0502020204030203" pitchFamily="34" charset="0"/>
              </a:rPr>
              <a:t>Scully et al, 2018</a:t>
            </a:r>
          </a:p>
        </p:txBody>
      </p:sp>
      <p:sp>
        <p:nvSpPr>
          <p:cNvPr id="16" name="Title 3">
            <a:extLst>
              <a:ext uri="{FF2B5EF4-FFF2-40B4-BE49-F238E27FC236}">
                <a16:creationId xmlns:a16="http://schemas.microsoft.com/office/drawing/2014/main" id="{D30E3BE1-C5C4-4D44-8A6A-E82796A8CB93}"/>
              </a:ext>
            </a:extLst>
          </p:cNvPr>
          <p:cNvSpPr txBox="1">
            <a:spLocks/>
          </p:cNvSpPr>
          <p:nvPr/>
        </p:nvSpPr>
        <p:spPr>
          <a:xfrm>
            <a:off x="230979" y="4879702"/>
            <a:ext cx="11813363" cy="1907831"/>
          </a:xfrm>
          <a:prstGeom prst="rect">
            <a:avLst/>
          </a:prstGeom>
        </p:spPr>
        <p:txBody>
          <a:bodyPr/>
          <a:lstStyle>
            <a:lvl1pPr algn="ctr" defTabSz="896386" rtl="0" eaLnBrk="1" latinLnBrk="0" hangingPunct="1">
              <a:spcBef>
                <a:spcPct val="0"/>
              </a:spcBef>
              <a:buNone/>
              <a:defRPr sz="2800" kern="1200">
                <a:solidFill>
                  <a:schemeClr val="tx1"/>
                </a:solidFill>
                <a:latin typeface="+mj-lt"/>
                <a:ea typeface="+mj-ea"/>
                <a:cs typeface="+mj-cs"/>
              </a:defRPr>
            </a:lvl1pPr>
          </a:lstStyle>
          <a:p>
            <a:pPr algn="l"/>
            <a:r>
              <a:rPr lang="en-GB" sz="1800">
                <a:latin typeface="Lato" panose="020F0502020204030203" pitchFamily="34" charset="0"/>
              </a:rPr>
              <a:t>After implementing common engineering patterns the complexity in most areas are reduced. This can be reduced further with a standard approach to Machine learning deployments   </a:t>
            </a:r>
            <a:endParaRPr lang="en-GB">
              <a:latin typeface="Lato" panose="020F0502020204030203" pitchFamily="34" charset="0"/>
            </a:endParaRPr>
          </a:p>
        </p:txBody>
      </p:sp>
      <p:pic>
        <p:nvPicPr>
          <p:cNvPr id="2" name="Picture 1">
            <a:extLst>
              <a:ext uri="{FF2B5EF4-FFF2-40B4-BE49-F238E27FC236}">
                <a16:creationId xmlns:a16="http://schemas.microsoft.com/office/drawing/2014/main" id="{8705ABCE-81F1-498B-A95F-D7BCAC5385D4}"/>
              </a:ext>
            </a:extLst>
          </p:cNvPr>
          <p:cNvPicPr>
            <a:picLocks noChangeAspect="1"/>
          </p:cNvPicPr>
          <p:nvPr/>
        </p:nvPicPr>
        <p:blipFill>
          <a:blip r:embed="rId2"/>
          <a:stretch>
            <a:fillRect/>
          </a:stretch>
        </p:blipFill>
        <p:spPr>
          <a:xfrm>
            <a:off x="5386297" y="1328500"/>
            <a:ext cx="612587" cy="601321"/>
          </a:xfrm>
          <a:prstGeom prst="rect">
            <a:avLst/>
          </a:prstGeom>
        </p:spPr>
      </p:pic>
      <p:pic>
        <p:nvPicPr>
          <p:cNvPr id="17" name="Picture 16">
            <a:extLst>
              <a:ext uri="{FF2B5EF4-FFF2-40B4-BE49-F238E27FC236}">
                <a16:creationId xmlns:a16="http://schemas.microsoft.com/office/drawing/2014/main" id="{7F33B3FD-12CC-4267-9DB2-75A0DA87217B}"/>
              </a:ext>
            </a:extLst>
          </p:cNvPr>
          <p:cNvPicPr>
            <a:picLocks noChangeAspect="1"/>
          </p:cNvPicPr>
          <p:nvPr/>
        </p:nvPicPr>
        <p:blipFill>
          <a:blip r:embed="rId2"/>
          <a:stretch>
            <a:fillRect/>
          </a:stretch>
        </p:blipFill>
        <p:spPr>
          <a:xfrm>
            <a:off x="9007455" y="1189133"/>
            <a:ext cx="612587" cy="601321"/>
          </a:xfrm>
          <a:prstGeom prst="rect">
            <a:avLst/>
          </a:prstGeom>
        </p:spPr>
      </p:pic>
      <p:pic>
        <p:nvPicPr>
          <p:cNvPr id="18" name="Picture 17">
            <a:extLst>
              <a:ext uri="{FF2B5EF4-FFF2-40B4-BE49-F238E27FC236}">
                <a16:creationId xmlns:a16="http://schemas.microsoft.com/office/drawing/2014/main" id="{D244E7D1-290C-4FA7-955E-2B4E8ED07CD0}"/>
              </a:ext>
            </a:extLst>
          </p:cNvPr>
          <p:cNvPicPr>
            <a:picLocks noChangeAspect="1"/>
          </p:cNvPicPr>
          <p:nvPr/>
        </p:nvPicPr>
        <p:blipFill>
          <a:blip r:embed="rId2"/>
          <a:stretch>
            <a:fillRect/>
          </a:stretch>
        </p:blipFill>
        <p:spPr>
          <a:xfrm>
            <a:off x="7288156" y="1343709"/>
            <a:ext cx="612587" cy="601321"/>
          </a:xfrm>
          <a:prstGeom prst="rect">
            <a:avLst/>
          </a:prstGeom>
        </p:spPr>
      </p:pic>
      <p:pic>
        <p:nvPicPr>
          <p:cNvPr id="19" name="Picture 18">
            <a:extLst>
              <a:ext uri="{FF2B5EF4-FFF2-40B4-BE49-F238E27FC236}">
                <a16:creationId xmlns:a16="http://schemas.microsoft.com/office/drawing/2014/main" id="{E80B7295-B0A3-4D06-B41F-4259B6B4A119}"/>
              </a:ext>
            </a:extLst>
          </p:cNvPr>
          <p:cNvPicPr>
            <a:picLocks noChangeAspect="1"/>
          </p:cNvPicPr>
          <p:nvPr/>
        </p:nvPicPr>
        <p:blipFill>
          <a:blip r:embed="rId2"/>
          <a:stretch>
            <a:fillRect/>
          </a:stretch>
        </p:blipFill>
        <p:spPr>
          <a:xfrm>
            <a:off x="3958687" y="1868498"/>
            <a:ext cx="612587" cy="601321"/>
          </a:xfrm>
          <a:prstGeom prst="rect">
            <a:avLst/>
          </a:prstGeom>
        </p:spPr>
      </p:pic>
      <p:pic>
        <p:nvPicPr>
          <p:cNvPr id="20" name="Picture 19">
            <a:extLst>
              <a:ext uri="{FF2B5EF4-FFF2-40B4-BE49-F238E27FC236}">
                <a16:creationId xmlns:a16="http://schemas.microsoft.com/office/drawing/2014/main" id="{EF36DBB2-2B00-45FD-BD1B-32DFA083C391}"/>
              </a:ext>
            </a:extLst>
          </p:cNvPr>
          <p:cNvPicPr>
            <a:picLocks noChangeAspect="1"/>
          </p:cNvPicPr>
          <p:nvPr/>
        </p:nvPicPr>
        <p:blipFill>
          <a:blip r:embed="rId2"/>
          <a:stretch>
            <a:fillRect/>
          </a:stretch>
        </p:blipFill>
        <p:spPr>
          <a:xfrm>
            <a:off x="4746856" y="3051606"/>
            <a:ext cx="612587" cy="601321"/>
          </a:xfrm>
          <a:prstGeom prst="rect">
            <a:avLst/>
          </a:prstGeom>
        </p:spPr>
      </p:pic>
      <p:pic>
        <p:nvPicPr>
          <p:cNvPr id="21" name="Picture 20">
            <a:extLst>
              <a:ext uri="{FF2B5EF4-FFF2-40B4-BE49-F238E27FC236}">
                <a16:creationId xmlns:a16="http://schemas.microsoft.com/office/drawing/2014/main" id="{31021666-339E-43AB-8C24-107674E56816}"/>
              </a:ext>
            </a:extLst>
          </p:cNvPr>
          <p:cNvPicPr>
            <a:picLocks noChangeAspect="1"/>
          </p:cNvPicPr>
          <p:nvPr/>
        </p:nvPicPr>
        <p:blipFill>
          <a:blip r:embed="rId3"/>
          <a:stretch>
            <a:fillRect/>
          </a:stretch>
        </p:blipFill>
        <p:spPr>
          <a:xfrm>
            <a:off x="2997308" y="1908032"/>
            <a:ext cx="498206" cy="498100"/>
          </a:xfrm>
          <a:prstGeom prst="rect">
            <a:avLst/>
          </a:prstGeom>
        </p:spPr>
      </p:pic>
      <p:pic>
        <p:nvPicPr>
          <p:cNvPr id="22" name="Picture 21">
            <a:extLst>
              <a:ext uri="{FF2B5EF4-FFF2-40B4-BE49-F238E27FC236}">
                <a16:creationId xmlns:a16="http://schemas.microsoft.com/office/drawing/2014/main" id="{AC504A2E-E892-42E9-A67A-0F13ED597839}"/>
              </a:ext>
            </a:extLst>
          </p:cNvPr>
          <p:cNvPicPr>
            <a:picLocks noChangeAspect="1"/>
          </p:cNvPicPr>
          <p:nvPr/>
        </p:nvPicPr>
        <p:blipFill>
          <a:blip r:embed="rId4"/>
          <a:stretch>
            <a:fillRect/>
          </a:stretch>
        </p:blipFill>
        <p:spPr>
          <a:xfrm>
            <a:off x="3339789" y="2077983"/>
            <a:ext cx="761963" cy="322300"/>
          </a:xfrm>
          <a:prstGeom prst="rect">
            <a:avLst/>
          </a:prstGeom>
        </p:spPr>
      </p:pic>
      <p:pic>
        <p:nvPicPr>
          <p:cNvPr id="23" name="Picture 22">
            <a:extLst>
              <a:ext uri="{FF2B5EF4-FFF2-40B4-BE49-F238E27FC236}">
                <a16:creationId xmlns:a16="http://schemas.microsoft.com/office/drawing/2014/main" id="{5C143C7C-60DA-4C8B-B914-8BC872CDEE24}"/>
              </a:ext>
            </a:extLst>
          </p:cNvPr>
          <p:cNvPicPr>
            <a:picLocks noChangeAspect="1"/>
          </p:cNvPicPr>
          <p:nvPr/>
        </p:nvPicPr>
        <p:blipFill>
          <a:blip r:embed="rId5"/>
          <a:stretch>
            <a:fillRect/>
          </a:stretch>
        </p:blipFill>
        <p:spPr>
          <a:xfrm>
            <a:off x="9766906" y="1182520"/>
            <a:ext cx="1152713" cy="527400"/>
          </a:xfrm>
          <a:prstGeom prst="rect">
            <a:avLst/>
          </a:prstGeom>
        </p:spPr>
      </p:pic>
      <p:pic>
        <p:nvPicPr>
          <p:cNvPr id="24" name="Picture 23">
            <a:extLst>
              <a:ext uri="{FF2B5EF4-FFF2-40B4-BE49-F238E27FC236}">
                <a16:creationId xmlns:a16="http://schemas.microsoft.com/office/drawing/2014/main" id="{A1CD5D70-4B01-4B9B-8A78-2C47800BA644}"/>
              </a:ext>
            </a:extLst>
          </p:cNvPr>
          <p:cNvPicPr>
            <a:picLocks noChangeAspect="1"/>
          </p:cNvPicPr>
          <p:nvPr/>
        </p:nvPicPr>
        <p:blipFill>
          <a:blip r:embed="rId2"/>
          <a:stretch>
            <a:fillRect/>
          </a:stretch>
        </p:blipFill>
        <p:spPr>
          <a:xfrm>
            <a:off x="7260655" y="2558165"/>
            <a:ext cx="612587" cy="601321"/>
          </a:xfrm>
          <a:prstGeom prst="rect">
            <a:avLst/>
          </a:prstGeom>
        </p:spPr>
      </p:pic>
      <p:pic>
        <p:nvPicPr>
          <p:cNvPr id="25" name="Picture 24">
            <a:extLst>
              <a:ext uri="{FF2B5EF4-FFF2-40B4-BE49-F238E27FC236}">
                <a16:creationId xmlns:a16="http://schemas.microsoft.com/office/drawing/2014/main" id="{26DB98E9-F961-4B9D-B114-C96B8C5BC1D4}"/>
              </a:ext>
            </a:extLst>
          </p:cNvPr>
          <p:cNvPicPr>
            <a:picLocks noChangeAspect="1"/>
          </p:cNvPicPr>
          <p:nvPr/>
        </p:nvPicPr>
        <p:blipFill>
          <a:blip r:embed="rId6"/>
          <a:stretch>
            <a:fillRect/>
          </a:stretch>
        </p:blipFill>
        <p:spPr>
          <a:xfrm>
            <a:off x="4398578" y="3110426"/>
            <a:ext cx="439594" cy="439500"/>
          </a:xfrm>
          <a:prstGeom prst="rect">
            <a:avLst/>
          </a:prstGeom>
        </p:spPr>
      </p:pic>
      <p:pic>
        <p:nvPicPr>
          <p:cNvPr id="26" name="Picture 25">
            <a:extLst>
              <a:ext uri="{FF2B5EF4-FFF2-40B4-BE49-F238E27FC236}">
                <a16:creationId xmlns:a16="http://schemas.microsoft.com/office/drawing/2014/main" id="{6F187DD9-E445-4D3A-91C8-5CBEE5F503BF}"/>
              </a:ext>
            </a:extLst>
          </p:cNvPr>
          <p:cNvPicPr>
            <a:picLocks noChangeAspect="1"/>
          </p:cNvPicPr>
          <p:nvPr/>
        </p:nvPicPr>
        <p:blipFill>
          <a:blip r:embed="rId7"/>
          <a:stretch>
            <a:fillRect/>
          </a:stretch>
        </p:blipFill>
        <p:spPr>
          <a:xfrm>
            <a:off x="8812227" y="3829048"/>
            <a:ext cx="1041947" cy="601321"/>
          </a:xfrm>
          <a:prstGeom prst="rect">
            <a:avLst/>
          </a:prstGeom>
        </p:spPr>
      </p:pic>
      <p:pic>
        <p:nvPicPr>
          <p:cNvPr id="27" name="Picture 26">
            <a:extLst>
              <a:ext uri="{FF2B5EF4-FFF2-40B4-BE49-F238E27FC236}">
                <a16:creationId xmlns:a16="http://schemas.microsoft.com/office/drawing/2014/main" id="{9B1C12EB-45CE-46D2-8930-7CD0F12E1762}"/>
              </a:ext>
            </a:extLst>
          </p:cNvPr>
          <p:cNvPicPr>
            <a:picLocks noChangeAspect="1"/>
          </p:cNvPicPr>
          <p:nvPr/>
        </p:nvPicPr>
        <p:blipFill>
          <a:blip r:embed="rId2"/>
          <a:stretch>
            <a:fillRect/>
          </a:stretch>
        </p:blipFill>
        <p:spPr>
          <a:xfrm>
            <a:off x="6165596" y="3150571"/>
            <a:ext cx="612587" cy="601321"/>
          </a:xfrm>
          <a:prstGeom prst="rect">
            <a:avLst/>
          </a:prstGeom>
        </p:spPr>
      </p:pic>
      <p:pic>
        <p:nvPicPr>
          <p:cNvPr id="28" name="Picture 27">
            <a:extLst>
              <a:ext uri="{FF2B5EF4-FFF2-40B4-BE49-F238E27FC236}">
                <a16:creationId xmlns:a16="http://schemas.microsoft.com/office/drawing/2014/main" id="{BA3A5FD4-8407-4DAE-92B3-9EFB12844E63}"/>
              </a:ext>
            </a:extLst>
          </p:cNvPr>
          <p:cNvPicPr>
            <a:picLocks noChangeAspect="1"/>
          </p:cNvPicPr>
          <p:nvPr/>
        </p:nvPicPr>
        <p:blipFill>
          <a:blip r:embed="rId8"/>
          <a:stretch>
            <a:fillRect/>
          </a:stretch>
        </p:blipFill>
        <p:spPr>
          <a:xfrm>
            <a:off x="6594260" y="3245332"/>
            <a:ext cx="1168352" cy="437143"/>
          </a:xfrm>
          <a:prstGeom prst="rect">
            <a:avLst/>
          </a:prstGeom>
        </p:spPr>
      </p:pic>
      <p:sp>
        <p:nvSpPr>
          <p:cNvPr id="15" name="Title 14">
            <a:extLst>
              <a:ext uri="{FF2B5EF4-FFF2-40B4-BE49-F238E27FC236}">
                <a16:creationId xmlns:a16="http://schemas.microsoft.com/office/drawing/2014/main" id="{74346BE6-51A6-4878-AF89-963735DD97E7}"/>
              </a:ext>
            </a:extLst>
          </p:cNvPr>
          <p:cNvSpPr>
            <a:spLocks noGrp="1"/>
          </p:cNvSpPr>
          <p:nvPr>
            <p:ph type="title"/>
          </p:nvPr>
        </p:nvSpPr>
        <p:spPr/>
        <p:txBody>
          <a:bodyPr>
            <a:normAutofit/>
          </a:bodyPr>
          <a:lstStyle/>
          <a:p>
            <a:r>
              <a:rPr lang="en-GB"/>
              <a:t>Hidden debt in ML Systems</a:t>
            </a:r>
          </a:p>
        </p:txBody>
      </p:sp>
    </p:spTree>
    <p:extLst>
      <p:ext uri="{BB962C8B-B14F-4D97-AF65-F5344CB8AC3E}">
        <p14:creationId xmlns:p14="http://schemas.microsoft.com/office/powerpoint/2010/main" val="1647652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999F2-49C5-4E7F-A57F-6C2AD8610E8B}"/>
              </a:ext>
            </a:extLst>
          </p:cNvPr>
          <p:cNvSpPr>
            <a:spLocks noGrp="1"/>
          </p:cNvSpPr>
          <p:nvPr>
            <p:ph type="title"/>
          </p:nvPr>
        </p:nvSpPr>
        <p:spPr>
          <a:xfrm rot="21413754">
            <a:off x="27503" y="2710857"/>
            <a:ext cx="11432033" cy="1325563"/>
          </a:xfrm>
        </p:spPr>
        <p:txBody>
          <a:bodyPr/>
          <a:lstStyle/>
          <a:p>
            <a:r>
              <a:rPr lang="en-GB"/>
              <a:t>Data Engineering vs BI</a:t>
            </a:r>
          </a:p>
        </p:txBody>
      </p:sp>
    </p:spTree>
    <p:extLst>
      <p:ext uri="{BB962C8B-B14F-4D97-AF65-F5344CB8AC3E}">
        <p14:creationId xmlns:p14="http://schemas.microsoft.com/office/powerpoint/2010/main" val="87231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43F58-99BC-4A1A-8841-1C5A129C97C5}"/>
              </a:ext>
            </a:extLst>
          </p:cNvPr>
          <p:cNvSpPr txBox="1"/>
          <p:nvPr/>
        </p:nvSpPr>
        <p:spPr>
          <a:xfrm>
            <a:off x="413083" y="642137"/>
            <a:ext cx="9621811" cy="1200329"/>
          </a:xfrm>
          <a:prstGeom prst="rect">
            <a:avLst/>
          </a:prstGeom>
          <a:noFill/>
        </p:spPr>
        <p:txBody>
          <a:bodyPr wrap="square" rtlCol="0">
            <a:spAutoFit/>
          </a:bodyPr>
          <a:lstStyle/>
          <a:p>
            <a:r>
              <a:rPr lang="en-GB"/>
              <a:t> </a:t>
            </a:r>
          </a:p>
          <a:p>
            <a:r>
              <a:rPr lang="en-GB"/>
              <a:t>Data Engineers need to understand data modelling but don’t necessarily have to implement data models:</a:t>
            </a:r>
          </a:p>
          <a:p>
            <a:endParaRPr lang="en-GB"/>
          </a:p>
        </p:txBody>
      </p:sp>
      <p:sp>
        <p:nvSpPr>
          <p:cNvPr id="16" name="Title 3">
            <a:extLst>
              <a:ext uri="{FF2B5EF4-FFF2-40B4-BE49-F238E27FC236}">
                <a16:creationId xmlns:a16="http://schemas.microsoft.com/office/drawing/2014/main" id="{17E79301-FEAA-4955-9EDD-F39266B8ED98}"/>
              </a:ext>
            </a:extLst>
          </p:cNvPr>
          <p:cNvSpPr txBox="1">
            <a:spLocks/>
          </p:cNvSpPr>
          <p:nvPr/>
        </p:nvSpPr>
        <p:spPr>
          <a:xfrm>
            <a:off x="225624" y="218558"/>
            <a:ext cx="9378686" cy="609600"/>
          </a:xfrm>
          <a:prstGeom prst="rect">
            <a:avLst/>
          </a:prstGeom>
        </p:spPr>
        <p:txBody>
          <a:bodyPr>
            <a:noAutofit/>
          </a:bodyPr>
          <a:lstStyle>
            <a:lvl1pPr algn="ctr" defTabSz="896386" rtl="0" eaLnBrk="1" latinLnBrk="0" hangingPunct="1">
              <a:spcBef>
                <a:spcPct val="0"/>
              </a:spcBef>
              <a:buNone/>
              <a:defRPr sz="4313" kern="1200">
                <a:solidFill>
                  <a:schemeClr val="tx1"/>
                </a:solidFill>
                <a:latin typeface="+mj-lt"/>
                <a:ea typeface="+mj-ea"/>
                <a:cs typeface="+mj-cs"/>
              </a:defRPr>
            </a:lvl1pPr>
          </a:lstStyle>
          <a:p>
            <a:r>
              <a:rPr lang="en-GB" sz="2900" b="1">
                <a:solidFill>
                  <a:srgbClr val="C00000"/>
                </a:solidFill>
              </a:rPr>
              <a:t>The skill sets can be very similar, so what’s the difference?</a:t>
            </a:r>
            <a:br>
              <a:rPr lang="en-GB" sz="2900" b="1">
                <a:solidFill>
                  <a:srgbClr val="C00000"/>
                </a:solidFill>
              </a:rPr>
            </a:br>
            <a:endParaRPr lang="en-GB" sz="2900"/>
          </a:p>
        </p:txBody>
      </p:sp>
      <p:pic>
        <p:nvPicPr>
          <p:cNvPr id="4" name="Picture 3">
            <a:extLst>
              <a:ext uri="{FF2B5EF4-FFF2-40B4-BE49-F238E27FC236}">
                <a16:creationId xmlns:a16="http://schemas.microsoft.com/office/drawing/2014/main" id="{5D2D9270-D2FB-4FB7-968D-75DC45E34BF5}"/>
              </a:ext>
            </a:extLst>
          </p:cNvPr>
          <p:cNvPicPr>
            <a:picLocks noChangeAspect="1"/>
          </p:cNvPicPr>
          <p:nvPr/>
        </p:nvPicPr>
        <p:blipFill>
          <a:blip r:embed="rId3"/>
          <a:stretch>
            <a:fillRect/>
          </a:stretch>
        </p:blipFill>
        <p:spPr>
          <a:xfrm>
            <a:off x="7192565" y="2465034"/>
            <a:ext cx="1947069" cy="1528079"/>
          </a:xfrm>
          <a:prstGeom prst="rect">
            <a:avLst/>
          </a:prstGeom>
        </p:spPr>
      </p:pic>
      <p:sp>
        <p:nvSpPr>
          <p:cNvPr id="5" name="Multiplication Sign 4">
            <a:extLst>
              <a:ext uri="{FF2B5EF4-FFF2-40B4-BE49-F238E27FC236}">
                <a16:creationId xmlns:a16="http://schemas.microsoft.com/office/drawing/2014/main" id="{9751B03C-6426-429A-9D04-7D5F29E084D0}"/>
              </a:ext>
            </a:extLst>
          </p:cNvPr>
          <p:cNvSpPr/>
          <p:nvPr/>
        </p:nvSpPr>
        <p:spPr>
          <a:xfrm>
            <a:off x="7010400" y="2127768"/>
            <a:ext cx="2319734" cy="2024613"/>
          </a:xfrm>
          <a:prstGeom prst="mathMultiply">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pic>
        <p:nvPicPr>
          <p:cNvPr id="8" name="Picture 7">
            <a:extLst>
              <a:ext uri="{FF2B5EF4-FFF2-40B4-BE49-F238E27FC236}">
                <a16:creationId xmlns:a16="http://schemas.microsoft.com/office/drawing/2014/main" id="{E4D3BDFC-12FD-44E9-B33F-898AEE1EAAFA}"/>
              </a:ext>
            </a:extLst>
          </p:cNvPr>
          <p:cNvPicPr>
            <a:picLocks noChangeAspect="1"/>
          </p:cNvPicPr>
          <p:nvPr/>
        </p:nvPicPr>
        <p:blipFill>
          <a:blip r:embed="rId4"/>
          <a:stretch>
            <a:fillRect/>
          </a:stretch>
        </p:blipFill>
        <p:spPr>
          <a:xfrm>
            <a:off x="1384301" y="2358077"/>
            <a:ext cx="1782762" cy="1433201"/>
          </a:xfrm>
          <a:prstGeom prst="rect">
            <a:avLst/>
          </a:prstGeom>
        </p:spPr>
      </p:pic>
      <p:pic>
        <p:nvPicPr>
          <p:cNvPr id="12" name="Graphic 11" descr="Question Mark with solid fill">
            <a:extLst>
              <a:ext uri="{FF2B5EF4-FFF2-40B4-BE49-F238E27FC236}">
                <a16:creationId xmlns:a16="http://schemas.microsoft.com/office/drawing/2014/main" id="{DE067F71-DBD4-4C03-B9B2-776AC90E68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44600" y="2266045"/>
            <a:ext cx="1617266" cy="1617266"/>
          </a:xfrm>
          <a:prstGeom prst="rect">
            <a:avLst/>
          </a:prstGeom>
        </p:spPr>
      </p:pic>
    </p:spTree>
    <p:extLst>
      <p:ext uri="{BB962C8B-B14F-4D97-AF65-F5344CB8AC3E}">
        <p14:creationId xmlns:p14="http://schemas.microsoft.com/office/powerpoint/2010/main" val="3073611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DF5C4-FE76-4520-A7E2-BB5251937C4C}"/>
              </a:ext>
            </a:extLst>
          </p:cNvPr>
          <p:cNvSpPr>
            <a:spLocks noGrp="1"/>
          </p:cNvSpPr>
          <p:nvPr>
            <p:ph type="title"/>
          </p:nvPr>
        </p:nvSpPr>
        <p:spPr/>
        <p:txBody>
          <a:bodyPr/>
          <a:lstStyle/>
          <a:p>
            <a:r>
              <a:rPr lang="en-GB"/>
              <a:t>DBA’s Journey</a:t>
            </a:r>
          </a:p>
        </p:txBody>
      </p:sp>
    </p:spTree>
    <p:extLst>
      <p:ext uri="{BB962C8B-B14F-4D97-AF65-F5344CB8AC3E}">
        <p14:creationId xmlns:p14="http://schemas.microsoft.com/office/powerpoint/2010/main" val="170328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3B576B-66E1-4714-A328-C996DD0DCEC5}"/>
              </a:ext>
            </a:extLst>
          </p:cNvPr>
          <p:cNvSpPr>
            <a:spLocks noGrp="1"/>
          </p:cNvSpPr>
          <p:nvPr>
            <p:ph type="title"/>
          </p:nvPr>
        </p:nvSpPr>
        <p:spPr/>
        <p:txBody>
          <a:bodyPr/>
          <a:lstStyle/>
          <a:p>
            <a:r>
              <a:rPr lang="en-GB"/>
              <a:t>Meet Mikey… as a DBA</a:t>
            </a:r>
          </a:p>
        </p:txBody>
      </p:sp>
      <p:pic>
        <p:nvPicPr>
          <p:cNvPr id="5" name="Picture 4" descr="A person holding a drink&#10;&#10;Description automatically generated with medium confidence">
            <a:extLst>
              <a:ext uri="{FF2B5EF4-FFF2-40B4-BE49-F238E27FC236}">
                <a16:creationId xmlns:a16="http://schemas.microsoft.com/office/drawing/2014/main" id="{B5551B7C-7FE7-4B4B-89FE-CC0DC731C980}"/>
              </a:ext>
            </a:extLst>
          </p:cNvPr>
          <p:cNvPicPr>
            <a:picLocks noChangeAspect="1"/>
          </p:cNvPicPr>
          <p:nvPr/>
        </p:nvPicPr>
        <p:blipFill>
          <a:blip r:embed="rId3"/>
          <a:stretch>
            <a:fillRect/>
          </a:stretch>
        </p:blipFill>
        <p:spPr>
          <a:xfrm>
            <a:off x="6931352" y="2953576"/>
            <a:ext cx="2236296" cy="2983876"/>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7" name="Picture 6" descr="A picture containing wall, indoor, person, room&#10;&#10;Description automatically generated">
            <a:extLst>
              <a:ext uri="{FF2B5EF4-FFF2-40B4-BE49-F238E27FC236}">
                <a16:creationId xmlns:a16="http://schemas.microsoft.com/office/drawing/2014/main" id="{C59E7B02-0821-4A92-98F5-C522BFF4B01D}"/>
              </a:ext>
            </a:extLst>
          </p:cNvPr>
          <p:cNvPicPr>
            <a:picLocks noChangeAspect="1"/>
          </p:cNvPicPr>
          <p:nvPr/>
        </p:nvPicPr>
        <p:blipFill>
          <a:blip r:embed="rId4"/>
          <a:stretch>
            <a:fillRect/>
          </a:stretch>
        </p:blipFill>
        <p:spPr>
          <a:xfrm>
            <a:off x="3707086" y="887856"/>
            <a:ext cx="3012965" cy="225473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descr="A person and a child petting a giraffe&#10;&#10;Description automatically generated">
            <a:extLst>
              <a:ext uri="{FF2B5EF4-FFF2-40B4-BE49-F238E27FC236}">
                <a16:creationId xmlns:a16="http://schemas.microsoft.com/office/drawing/2014/main" id="{188785DE-FA62-4DA0-888C-0DF99B1DC178}"/>
              </a:ext>
            </a:extLst>
          </p:cNvPr>
          <p:cNvPicPr>
            <a:picLocks noChangeAspect="1"/>
          </p:cNvPicPr>
          <p:nvPr/>
        </p:nvPicPr>
        <p:blipFill>
          <a:blip r:embed="rId5"/>
          <a:stretch>
            <a:fillRect/>
          </a:stretch>
        </p:blipFill>
        <p:spPr>
          <a:xfrm>
            <a:off x="388445" y="1182414"/>
            <a:ext cx="2902607" cy="217695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descr="A picture containing floor, yellow, aircraft&#10;&#10;Description automatically generated">
            <a:extLst>
              <a:ext uri="{FF2B5EF4-FFF2-40B4-BE49-F238E27FC236}">
                <a16:creationId xmlns:a16="http://schemas.microsoft.com/office/drawing/2014/main" id="{04373308-9F35-415F-942E-6A236ABA07C2}"/>
              </a:ext>
            </a:extLst>
          </p:cNvPr>
          <p:cNvPicPr>
            <a:picLocks noChangeAspect="1"/>
          </p:cNvPicPr>
          <p:nvPr/>
        </p:nvPicPr>
        <p:blipFill>
          <a:blip r:embed="rId6"/>
          <a:stretch>
            <a:fillRect/>
          </a:stretch>
        </p:blipFill>
        <p:spPr>
          <a:xfrm>
            <a:off x="6691805" y="1182414"/>
            <a:ext cx="2823997" cy="211799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3" name="Picture 12">
            <a:extLst>
              <a:ext uri="{FF2B5EF4-FFF2-40B4-BE49-F238E27FC236}">
                <a16:creationId xmlns:a16="http://schemas.microsoft.com/office/drawing/2014/main" id="{1CE1BE33-4AA0-4623-B289-E8FADD2E2332}"/>
              </a:ext>
            </a:extLst>
          </p:cNvPr>
          <p:cNvPicPr>
            <a:picLocks noChangeAspect="1"/>
          </p:cNvPicPr>
          <p:nvPr/>
        </p:nvPicPr>
        <p:blipFill>
          <a:blip r:embed="rId7"/>
          <a:stretch>
            <a:fillRect/>
          </a:stretch>
        </p:blipFill>
        <p:spPr>
          <a:xfrm rot="714738">
            <a:off x="3832914" y="3213622"/>
            <a:ext cx="2581603" cy="258160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5" name="Picture 14" descr="A group of people posing for a photo with a dog&#10;&#10;Description automatically generated">
            <a:extLst>
              <a:ext uri="{FF2B5EF4-FFF2-40B4-BE49-F238E27FC236}">
                <a16:creationId xmlns:a16="http://schemas.microsoft.com/office/drawing/2014/main" id="{E6A3C5F0-E2EA-46FF-B310-8898043447A0}"/>
              </a:ext>
            </a:extLst>
          </p:cNvPr>
          <p:cNvPicPr>
            <a:picLocks noChangeAspect="1"/>
          </p:cNvPicPr>
          <p:nvPr/>
        </p:nvPicPr>
        <p:blipFill>
          <a:blip r:embed="rId8"/>
          <a:stretch>
            <a:fillRect/>
          </a:stretch>
        </p:blipFill>
        <p:spPr>
          <a:xfrm>
            <a:off x="898636" y="3429000"/>
            <a:ext cx="2458028" cy="245033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Smiley Face 3">
            <a:extLst>
              <a:ext uri="{FF2B5EF4-FFF2-40B4-BE49-F238E27FC236}">
                <a16:creationId xmlns:a16="http://schemas.microsoft.com/office/drawing/2014/main" id="{3302FF32-2479-4528-BBB0-38DE7E0AC164}"/>
              </a:ext>
            </a:extLst>
          </p:cNvPr>
          <p:cNvSpPr/>
          <p:nvPr/>
        </p:nvSpPr>
        <p:spPr>
          <a:xfrm>
            <a:off x="4318000" y="4460240"/>
            <a:ext cx="690880" cy="731520"/>
          </a:xfrm>
          <a:prstGeom prst="smileyFac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pic>
        <p:nvPicPr>
          <p:cNvPr id="6" name="Picture 5">
            <a:extLst>
              <a:ext uri="{FF2B5EF4-FFF2-40B4-BE49-F238E27FC236}">
                <a16:creationId xmlns:a16="http://schemas.microsoft.com/office/drawing/2014/main" id="{BEE07479-3009-4DE1-9B1C-B6B43975FB9B}"/>
              </a:ext>
            </a:extLst>
          </p:cNvPr>
          <p:cNvPicPr>
            <a:picLocks noChangeAspect="1"/>
          </p:cNvPicPr>
          <p:nvPr/>
        </p:nvPicPr>
        <p:blipFill>
          <a:blip r:embed="rId9"/>
          <a:stretch>
            <a:fillRect/>
          </a:stretch>
        </p:blipFill>
        <p:spPr>
          <a:xfrm>
            <a:off x="5146597" y="1829466"/>
            <a:ext cx="707197" cy="743776"/>
          </a:xfrm>
          <a:prstGeom prst="rect">
            <a:avLst/>
          </a:prstGeom>
        </p:spPr>
      </p:pic>
      <p:sp>
        <p:nvSpPr>
          <p:cNvPr id="12" name="Smiley Face 11">
            <a:extLst>
              <a:ext uri="{FF2B5EF4-FFF2-40B4-BE49-F238E27FC236}">
                <a16:creationId xmlns:a16="http://schemas.microsoft.com/office/drawing/2014/main" id="{8C806972-6305-4CA4-B167-23BF00C8455A}"/>
              </a:ext>
            </a:extLst>
          </p:cNvPr>
          <p:cNvSpPr/>
          <p:nvPr/>
        </p:nvSpPr>
        <p:spPr>
          <a:xfrm>
            <a:off x="1494308" y="4138663"/>
            <a:ext cx="690880" cy="731520"/>
          </a:xfrm>
          <a:prstGeom prst="smileyFac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
        <p:nvSpPr>
          <p:cNvPr id="14" name="Smiley Face 13">
            <a:extLst>
              <a:ext uri="{FF2B5EF4-FFF2-40B4-BE49-F238E27FC236}">
                <a16:creationId xmlns:a16="http://schemas.microsoft.com/office/drawing/2014/main" id="{049D2E74-B750-4DF1-AFBD-DD44CDB2B7E4}"/>
              </a:ext>
            </a:extLst>
          </p:cNvPr>
          <p:cNvSpPr/>
          <p:nvPr/>
        </p:nvSpPr>
        <p:spPr>
          <a:xfrm>
            <a:off x="2326640" y="1412240"/>
            <a:ext cx="491890" cy="602984"/>
          </a:xfrm>
          <a:prstGeom prst="smileyFac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
        <p:nvSpPr>
          <p:cNvPr id="16" name="Smiley Face 15">
            <a:extLst>
              <a:ext uri="{FF2B5EF4-FFF2-40B4-BE49-F238E27FC236}">
                <a16:creationId xmlns:a16="http://schemas.microsoft.com/office/drawing/2014/main" id="{2649AEB2-FDEC-49F3-BFBF-AF93050C8FC7}"/>
              </a:ext>
            </a:extLst>
          </p:cNvPr>
          <p:cNvSpPr/>
          <p:nvPr/>
        </p:nvSpPr>
        <p:spPr>
          <a:xfrm>
            <a:off x="2185188" y="5191760"/>
            <a:ext cx="690880" cy="731520"/>
          </a:xfrm>
          <a:prstGeom prst="smileyFac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
        <p:nvSpPr>
          <p:cNvPr id="17" name="Smiley Face 16">
            <a:extLst>
              <a:ext uri="{FF2B5EF4-FFF2-40B4-BE49-F238E27FC236}">
                <a16:creationId xmlns:a16="http://schemas.microsoft.com/office/drawing/2014/main" id="{32D24495-1807-463E-9399-AE37AA5037A5}"/>
              </a:ext>
            </a:extLst>
          </p:cNvPr>
          <p:cNvSpPr/>
          <p:nvPr/>
        </p:nvSpPr>
        <p:spPr>
          <a:xfrm>
            <a:off x="1647881" y="4813276"/>
            <a:ext cx="599400" cy="617706"/>
          </a:xfrm>
          <a:prstGeom prst="smileyFac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
        <p:nvSpPr>
          <p:cNvPr id="18" name="Smiley Face 17">
            <a:extLst>
              <a:ext uri="{FF2B5EF4-FFF2-40B4-BE49-F238E27FC236}">
                <a16:creationId xmlns:a16="http://schemas.microsoft.com/office/drawing/2014/main" id="{D8B34DBA-46CC-42F4-AA66-B39B9EBB3539}"/>
              </a:ext>
            </a:extLst>
          </p:cNvPr>
          <p:cNvSpPr/>
          <p:nvPr/>
        </p:nvSpPr>
        <p:spPr>
          <a:xfrm>
            <a:off x="4129063" y="2015223"/>
            <a:ext cx="473418" cy="494983"/>
          </a:xfrm>
          <a:prstGeom prst="smileyFac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
        <p:nvSpPr>
          <p:cNvPr id="19" name="Smiley Face 18">
            <a:extLst>
              <a:ext uri="{FF2B5EF4-FFF2-40B4-BE49-F238E27FC236}">
                <a16:creationId xmlns:a16="http://schemas.microsoft.com/office/drawing/2014/main" id="{2B05F3BC-A290-4291-B220-6400D7F43A1D}"/>
              </a:ext>
            </a:extLst>
          </p:cNvPr>
          <p:cNvSpPr/>
          <p:nvPr/>
        </p:nvSpPr>
        <p:spPr>
          <a:xfrm>
            <a:off x="7848600" y="2266950"/>
            <a:ext cx="295910" cy="304800"/>
          </a:xfrm>
          <a:prstGeom prst="smileyFac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
        <p:nvSpPr>
          <p:cNvPr id="20" name="Smiley Face 19">
            <a:extLst>
              <a:ext uri="{FF2B5EF4-FFF2-40B4-BE49-F238E27FC236}">
                <a16:creationId xmlns:a16="http://schemas.microsoft.com/office/drawing/2014/main" id="{8729494B-F121-4DBA-B609-F048A074E20C}"/>
              </a:ext>
            </a:extLst>
          </p:cNvPr>
          <p:cNvSpPr/>
          <p:nvPr/>
        </p:nvSpPr>
        <p:spPr>
          <a:xfrm>
            <a:off x="8077200" y="1788160"/>
            <a:ext cx="355600" cy="436880"/>
          </a:xfrm>
          <a:prstGeom prst="smileyFac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dirty="0">
              <a:solidFill>
                <a:schemeClr val="bg1"/>
              </a:solidFill>
            </a:endParaRPr>
          </a:p>
        </p:txBody>
      </p:sp>
    </p:spTree>
    <p:extLst>
      <p:ext uri="{BB962C8B-B14F-4D97-AF65-F5344CB8AC3E}">
        <p14:creationId xmlns:p14="http://schemas.microsoft.com/office/powerpoint/2010/main" val="176055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F0A6C-9F3C-4852-A66B-459C7D8E86A0}"/>
              </a:ext>
            </a:extLst>
          </p:cNvPr>
          <p:cNvSpPr>
            <a:spLocks noGrp="1"/>
          </p:cNvSpPr>
          <p:nvPr>
            <p:ph type="title"/>
          </p:nvPr>
        </p:nvSpPr>
        <p:spPr/>
        <p:txBody>
          <a:bodyPr/>
          <a:lstStyle/>
          <a:p>
            <a:r>
              <a:rPr lang="en-GB"/>
              <a:t>My DBA Journey AS Explained By A Data </a:t>
            </a:r>
            <a:r>
              <a:rPr lang="en-GB" err="1"/>
              <a:t>EnGINEER</a:t>
            </a:r>
            <a:r>
              <a:rPr lang="en-GB"/>
              <a:t>…</a:t>
            </a:r>
          </a:p>
        </p:txBody>
      </p:sp>
      <p:grpSp>
        <p:nvGrpSpPr>
          <p:cNvPr id="9" name="Group 8">
            <a:extLst>
              <a:ext uri="{FF2B5EF4-FFF2-40B4-BE49-F238E27FC236}">
                <a16:creationId xmlns:a16="http://schemas.microsoft.com/office/drawing/2014/main" id="{A0F7B528-424C-478A-9949-F7444E06FEAC}"/>
              </a:ext>
            </a:extLst>
          </p:cNvPr>
          <p:cNvGrpSpPr/>
          <p:nvPr/>
        </p:nvGrpSpPr>
        <p:grpSpPr>
          <a:xfrm>
            <a:off x="33694" y="2258409"/>
            <a:ext cx="2875044" cy="3595992"/>
            <a:chOff x="33694" y="2258409"/>
            <a:chExt cx="2875044" cy="3595992"/>
          </a:xfrm>
        </p:grpSpPr>
        <p:grpSp>
          <p:nvGrpSpPr>
            <p:cNvPr id="2" name="Group 1">
              <a:extLst>
                <a:ext uri="{FF2B5EF4-FFF2-40B4-BE49-F238E27FC236}">
                  <a16:creationId xmlns:a16="http://schemas.microsoft.com/office/drawing/2014/main" id="{1F9F7C27-A116-4197-BB78-84747D6EC27E}"/>
                </a:ext>
              </a:extLst>
            </p:cNvPr>
            <p:cNvGrpSpPr/>
            <p:nvPr/>
          </p:nvGrpSpPr>
          <p:grpSpPr>
            <a:xfrm>
              <a:off x="33694" y="2258409"/>
              <a:ext cx="2875044" cy="2936329"/>
              <a:chOff x="265116" y="896929"/>
              <a:chExt cx="10048876" cy="5486406"/>
            </a:xfrm>
          </p:grpSpPr>
          <p:sp>
            <p:nvSpPr>
              <p:cNvPr id="11" name="Flowchart: Manual Input 10">
                <a:extLst>
                  <a:ext uri="{FF2B5EF4-FFF2-40B4-BE49-F238E27FC236}">
                    <a16:creationId xmlns:a16="http://schemas.microsoft.com/office/drawing/2014/main" id="{B11C451B-2A15-4BB5-8501-BFD3DB38F535}"/>
                  </a:ext>
                </a:extLst>
              </p:cNvPr>
              <p:cNvSpPr/>
              <p:nvPr/>
            </p:nvSpPr>
            <p:spPr>
              <a:xfrm rot="5400000">
                <a:off x="265116" y="896935"/>
                <a:ext cx="5486400" cy="5486400"/>
              </a:xfrm>
              <a:prstGeom prst="flowChartManualInpu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13" name="Flowchart: Manual Input 12">
                <a:extLst>
                  <a:ext uri="{FF2B5EF4-FFF2-40B4-BE49-F238E27FC236}">
                    <a16:creationId xmlns:a16="http://schemas.microsoft.com/office/drawing/2014/main" id="{2B74687F-C0F4-41C6-BDF0-B2B589568168}"/>
                  </a:ext>
                </a:extLst>
              </p:cNvPr>
              <p:cNvSpPr/>
              <p:nvPr/>
            </p:nvSpPr>
            <p:spPr>
              <a:xfrm rot="16200000">
                <a:off x="4721227" y="790568"/>
                <a:ext cx="5486404" cy="5699126"/>
              </a:xfrm>
              <a:prstGeom prst="flowChartManualInpu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grpSp>
        <p:sp>
          <p:nvSpPr>
            <p:cNvPr id="10" name="TextBox 9">
              <a:extLst>
                <a:ext uri="{FF2B5EF4-FFF2-40B4-BE49-F238E27FC236}">
                  <a16:creationId xmlns:a16="http://schemas.microsoft.com/office/drawing/2014/main" id="{553F400A-5440-47B5-BE26-DCC966DE5AA3}"/>
                </a:ext>
              </a:extLst>
            </p:cNvPr>
            <p:cNvSpPr txBox="1"/>
            <p:nvPr/>
          </p:nvSpPr>
          <p:spPr>
            <a:xfrm>
              <a:off x="961697" y="5269626"/>
              <a:ext cx="1355833" cy="584775"/>
            </a:xfrm>
            <a:prstGeom prst="rect">
              <a:avLst/>
            </a:prstGeom>
            <a:noFill/>
          </p:spPr>
          <p:txBody>
            <a:bodyPr wrap="square">
              <a:spAutoFit/>
            </a:bodyPr>
            <a:lstStyle/>
            <a:p>
              <a:r>
                <a:rPr lang="en-GB" sz="3200" b="1">
                  <a:solidFill>
                    <a:schemeClr val="accent1"/>
                  </a:solidFill>
                </a:rPr>
                <a:t>RAW</a:t>
              </a:r>
            </a:p>
          </p:txBody>
        </p:sp>
      </p:grpSp>
      <p:grpSp>
        <p:nvGrpSpPr>
          <p:cNvPr id="18" name="Group 17">
            <a:extLst>
              <a:ext uri="{FF2B5EF4-FFF2-40B4-BE49-F238E27FC236}">
                <a16:creationId xmlns:a16="http://schemas.microsoft.com/office/drawing/2014/main" id="{285F457F-B22B-4255-92A5-6D40B5EF8E58}"/>
              </a:ext>
            </a:extLst>
          </p:cNvPr>
          <p:cNvGrpSpPr/>
          <p:nvPr/>
        </p:nvGrpSpPr>
        <p:grpSpPr>
          <a:xfrm>
            <a:off x="2966599" y="2258403"/>
            <a:ext cx="2936325" cy="3577551"/>
            <a:chOff x="2966599" y="2258403"/>
            <a:chExt cx="2936325" cy="3577551"/>
          </a:xfrm>
        </p:grpSpPr>
        <p:pic>
          <p:nvPicPr>
            <p:cNvPr id="7" name="Picture 6" descr="A collage of a person wearing a party hat&#10;&#10;Description automatically generated with medium confidence">
              <a:extLst>
                <a:ext uri="{FF2B5EF4-FFF2-40B4-BE49-F238E27FC236}">
                  <a16:creationId xmlns:a16="http://schemas.microsoft.com/office/drawing/2014/main" id="{38C8D824-982C-425E-B4A0-C37E4EFF982B}"/>
                </a:ext>
              </a:extLst>
            </p:cNvPr>
            <p:cNvPicPr>
              <a:picLocks noChangeAspect="1"/>
            </p:cNvPicPr>
            <p:nvPr/>
          </p:nvPicPr>
          <p:blipFill>
            <a:blip r:embed="rId5"/>
            <a:stretch>
              <a:fillRect/>
            </a:stretch>
          </p:blipFill>
          <p:spPr>
            <a:xfrm>
              <a:off x="2966599" y="2258403"/>
              <a:ext cx="2936325" cy="2936325"/>
            </a:xfrm>
            <a:prstGeom prst="rect">
              <a:avLst/>
            </a:prstGeom>
          </p:spPr>
        </p:pic>
        <p:sp>
          <p:nvSpPr>
            <p:cNvPr id="12" name="TextBox 11">
              <a:extLst>
                <a:ext uri="{FF2B5EF4-FFF2-40B4-BE49-F238E27FC236}">
                  <a16:creationId xmlns:a16="http://schemas.microsoft.com/office/drawing/2014/main" id="{27864FAE-F80E-48A9-B8D2-C9EC18AC6A2C}"/>
                </a:ext>
              </a:extLst>
            </p:cNvPr>
            <p:cNvSpPr txBox="1"/>
            <p:nvPr/>
          </p:nvSpPr>
          <p:spPr>
            <a:xfrm>
              <a:off x="3756844" y="5251179"/>
              <a:ext cx="1355833" cy="584775"/>
            </a:xfrm>
            <a:prstGeom prst="rect">
              <a:avLst/>
            </a:prstGeom>
            <a:noFill/>
          </p:spPr>
          <p:txBody>
            <a:bodyPr wrap="square">
              <a:spAutoFit/>
            </a:bodyPr>
            <a:lstStyle/>
            <a:p>
              <a:r>
                <a:rPr lang="en-GB" sz="3200" b="1">
                  <a:solidFill>
                    <a:schemeClr val="accent1"/>
                  </a:solidFill>
                </a:rPr>
                <a:t>BASE</a:t>
              </a:r>
            </a:p>
          </p:txBody>
        </p:sp>
      </p:grpSp>
      <p:grpSp>
        <p:nvGrpSpPr>
          <p:cNvPr id="19" name="Group 18">
            <a:extLst>
              <a:ext uri="{FF2B5EF4-FFF2-40B4-BE49-F238E27FC236}">
                <a16:creationId xmlns:a16="http://schemas.microsoft.com/office/drawing/2014/main" id="{28E2C27B-6DCB-42C8-8496-A79CB24EC505}"/>
              </a:ext>
            </a:extLst>
          </p:cNvPr>
          <p:cNvGrpSpPr/>
          <p:nvPr/>
        </p:nvGrpSpPr>
        <p:grpSpPr>
          <a:xfrm>
            <a:off x="5960784" y="2258403"/>
            <a:ext cx="2909075" cy="3522541"/>
            <a:chOff x="5960784" y="2258403"/>
            <a:chExt cx="2909075" cy="3522541"/>
          </a:xfrm>
        </p:grpSpPr>
        <p:pic>
          <p:nvPicPr>
            <p:cNvPr id="8" name="Picture 7">
              <a:extLst>
                <a:ext uri="{FF2B5EF4-FFF2-40B4-BE49-F238E27FC236}">
                  <a16:creationId xmlns:a16="http://schemas.microsoft.com/office/drawing/2014/main" id="{D8625CA6-52A6-48AE-BCB0-773F9C0599DA}"/>
                </a:ext>
              </a:extLst>
            </p:cNvPr>
            <p:cNvPicPr>
              <a:picLocks noChangeAspect="1"/>
            </p:cNvPicPr>
            <p:nvPr/>
          </p:nvPicPr>
          <p:blipFill>
            <a:blip r:embed="rId6"/>
            <a:stretch>
              <a:fillRect/>
            </a:stretch>
          </p:blipFill>
          <p:spPr>
            <a:xfrm>
              <a:off x="5960784" y="2258403"/>
              <a:ext cx="2909075" cy="2936325"/>
            </a:xfrm>
            <a:prstGeom prst="rect">
              <a:avLst/>
            </a:prstGeom>
          </p:spPr>
        </p:pic>
        <p:sp>
          <p:nvSpPr>
            <p:cNvPr id="15" name="TextBox 14">
              <a:extLst>
                <a:ext uri="{FF2B5EF4-FFF2-40B4-BE49-F238E27FC236}">
                  <a16:creationId xmlns:a16="http://schemas.microsoft.com/office/drawing/2014/main" id="{C45A9644-07D9-421A-A7EC-860851A290F9}"/>
                </a:ext>
              </a:extLst>
            </p:cNvPr>
            <p:cNvSpPr txBox="1"/>
            <p:nvPr/>
          </p:nvSpPr>
          <p:spPr>
            <a:xfrm>
              <a:off x="6487511" y="5196169"/>
              <a:ext cx="1962202" cy="584775"/>
            </a:xfrm>
            <a:prstGeom prst="rect">
              <a:avLst/>
            </a:prstGeom>
            <a:noFill/>
          </p:spPr>
          <p:txBody>
            <a:bodyPr wrap="square">
              <a:spAutoFit/>
            </a:bodyPr>
            <a:lstStyle/>
            <a:p>
              <a:r>
                <a:rPr lang="en-GB" sz="3200" b="1">
                  <a:solidFill>
                    <a:schemeClr val="accent1"/>
                  </a:solidFill>
                </a:rPr>
                <a:t>ENRICHED</a:t>
              </a:r>
            </a:p>
          </p:txBody>
        </p:sp>
      </p:grpSp>
      <p:grpSp>
        <p:nvGrpSpPr>
          <p:cNvPr id="20" name="Group 19">
            <a:extLst>
              <a:ext uri="{FF2B5EF4-FFF2-40B4-BE49-F238E27FC236}">
                <a16:creationId xmlns:a16="http://schemas.microsoft.com/office/drawing/2014/main" id="{35C12394-3F65-4922-8FD2-CECDD1837CF0}"/>
              </a:ext>
            </a:extLst>
          </p:cNvPr>
          <p:cNvGrpSpPr/>
          <p:nvPr/>
        </p:nvGrpSpPr>
        <p:grpSpPr>
          <a:xfrm>
            <a:off x="8172000" y="2258403"/>
            <a:ext cx="3901014" cy="3510535"/>
            <a:chOff x="8172000" y="2258403"/>
            <a:chExt cx="3901014" cy="3510535"/>
          </a:xfrm>
        </p:grpSpPr>
        <p:sp>
          <p:nvSpPr>
            <p:cNvPr id="17" name="TextBox 16">
              <a:extLst>
                <a:ext uri="{FF2B5EF4-FFF2-40B4-BE49-F238E27FC236}">
                  <a16:creationId xmlns:a16="http://schemas.microsoft.com/office/drawing/2014/main" id="{1FD41F50-9B30-4216-BEB9-DCBE91044486}"/>
                </a:ext>
              </a:extLst>
            </p:cNvPr>
            <p:cNvSpPr txBox="1"/>
            <p:nvPr/>
          </p:nvSpPr>
          <p:spPr>
            <a:xfrm>
              <a:off x="9737885" y="5184163"/>
              <a:ext cx="1962202" cy="584775"/>
            </a:xfrm>
            <a:prstGeom prst="rect">
              <a:avLst/>
            </a:prstGeom>
            <a:noFill/>
          </p:spPr>
          <p:txBody>
            <a:bodyPr wrap="square">
              <a:spAutoFit/>
            </a:bodyPr>
            <a:lstStyle/>
            <a:p>
              <a:r>
                <a:rPr lang="en-GB" sz="3200" b="1">
                  <a:solidFill>
                    <a:schemeClr val="accent1"/>
                  </a:solidFill>
                </a:rPr>
                <a:t>CURATED</a:t>
              </a:r>
            </a:p>
          </p:txBody>
        </p:sp>
        <p:pic>
          <p:nvPicPr>
            <p:cNvPr id="6" name="Picture 5">
              <a:extLst>
                <a:ext uri="{FF2B5EF4-FFF2-40B4-BE49-F238E27FC236}">
                  <a16:creationId xmlns:a16="http://schemas.microsoft.com/office/drawing/2014/main" id="{ADF60D4B-8A70-4A4C-9C0B-01E4938689BB}"/>
                </a:ext>
              </a:extLst>
            </p:cNvPr>
            <p:cNvPicPr>
              <a:picLocks noChangeAspect="1"/>
            </p:cNvPicPr>
            <p:nvPr/>
          </p:nvPicPr>
          <p:blipFill rotWithShape="1">
            <a:blip r:embed="rId7"/>
            <a:srcRect l="-19376" r="19376" b="-896"/>
            <a:stretch/>
          </p:blipFill>
          <p:spPr>
            <a:xfrm>
              <a:off x="8172000" y="2258403"/>
              <a:ext cx="3901014" cy="2952000"/>
            </a:xfrm>
            <a:prstGeom prst="rect">
              <a:avLst/>
            </a:prstGeom>
          </p:spPr>
        </p:pic>
      </p:grpSp>
    </p:spTree>
    <p:extLst>
      <p:ext uri="{BB962C8B-B14F-4D97-AF65-F5344CB8AC3E}">
        <p14:creationId xmlns:p14="http://schemas.microsoft.com/office/powerpoint/2010/main" val="682111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6962-0CEE-47C7-B625-D3E05CA59C6A}"/>
              </a:ext>
            </a:extLst>
          </p:cNvPr>
          <p:cNvSpPr>
            <a:spLocks noGrp="1"/>
          </p:cNvSpPr>
          <p:nvPr>
            <p:ph type="title"/>
          </p:nvPr>
        </p:nvSpPr>
        <p:spPr/>
        <p:txBody>
          <a:bodyPr/>
          <a:lstStyle/>
          <a:p>
            <a:r>
              <a:rPr lang="en-GB"/>
              <a:t>Then…</a:t>
            </a:r>
          </a:p>
        </p:txBody>
      </p:sp>
      <p:pic>
        <p:nvPicPr>
          <p:cNvPr id="1028" name="Picture 4" descr="14,399 Surprised Dog Stock Photos, Pictures &amp; Royalty-Free Images - iStock">
            <a:extLst>
              <a:ext uri="{FF2B5EF4-FFF2-40B4-BE49-F238E27FC236}">
                <a16:creationId xmlns:a16="http://schemas.microsoft.com/office/drawing/2014/main" id="{6C406124-FCC6-4F65-98B8-11FDE2A74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205" y="727842"/>
            <a:ext cx="9195236" cy="613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45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24ACDC-067A-4B7D-A074-E1FF98825F60}"/>
              </a:ext>
            </a:extLst>
          </p:cNvPr>
          <p:cNvSpPr>
            <a:spLocks noGrp="1"/>
          </p:cNvSpPr>
          <p:nvPr>
            <p:ph type="title"/>
          </p:nvPr>
        </p:nvSpPr>
        <p:spPr/>
        <p:txBody>
          <a:bodyPr/>
          <a:lstStyle/>
          <a:p>
            <a:r>
              <a:rPr lang="en-GB"/>
              <a:t>The Journey</a:t>
            </a:r>
          </a:p>
        </p:txBody>
      </p:sp>
      <p:sp>
        <p:nvSpPr>
          <p:cNvPr id="3" name="Arrow: Right 2">
            <a:extLst>
              <a:ext uri="{FF2B5EF4-FFF2-40B4-BE49-F238E27FC236}">
                <a16:creationId xmlns:a16="http://schemas.microsoft.com/office/drawing/2014/main" id="{A0DA552D-9B98-4897-99BC-66C7857CBE46}"/>
              </a:ext>
            </a:extLst>
          </p:cNvPr>
          <p:cNvSpPr/>
          <p:nvPr/>
        </p:nvSpPr>
        <p:spPr>
          <a:xfrm>
            <a:off x="236375" y="1007707"/>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Server Admin</a:t>
            </a:r>
          </a:p>
        </p:txBody>
      </p:sp>
      <p:sp>
        <p:nvSpPr>
          <p:cNvPr id="4" name="Arrow: Right 3">
            <a:extLst>
              <a:ext uri="{FF2B5EF4-FFF2-40B4-BE49-F238E27FC236}">
                <a16:creationId xmlns:a16="http://schemas.microsoft.com/office/drawing/2014/main" id="{53BC35EF-269D-426E-AC90-B4958DA4B3C5}"/>
              </a:ext>
            </a:extLst>
          </p:cNvPr>
          <p:cNvSpPr/>
          <p:nvPr/>
        </p:nvSpPr>
        <p:spPr>
          <a:xfrm>
            <a:off x="2217575" y="1007707"/>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Accidental DBA</a:t>
            </a:r>
          </a:p>
        </p:txBody>
      </p:sp>
      <p:sp>
        <p:nvSpPr>
          <p:cNvPr id="5" name="Arrow: Right 4">
            <a:extLst>
              <a:ext uri="{FF2B5EF4-FFF2-40B4-BE49-F238E27FC236}">
                <a16:creationId xmlns:a16="http://schemas.microsoft.com/office/drawing/2014/main" id="{8CA1E836-12C7-43F2-B556-C871D5C1B26A}"/>
              </a:ext>
            </a:extLst>
          </p:cNvPr>
          <p:cNvSpPr/>
          <p:nvPr/>
        </p:nvSpPr>
        <p:spPr>
          <a:xfrm>
            <a:off x="4198775" y="1007707"/>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SQL DBA</a:t>
            </a:r>
          </a:p>
        </p:txBody>
      </p:sp>
      <p:sp>
        <p:nvSpPr>
          <p:cNvPr id="6" name="Arrow: Right 5">
            <a:extLst>
              <a:ext uri="{FF2B5EF4-FFF2-40B4-BE49-F238E27FC236}">
                <a16:creationId xmlns:a16="http://schemas.microsoft.com/office/drawing/2014/main" id="{E4A6E57B-A187-46CD-9093-80E1C6BD330E}"/>
              </a:ext>
            </a:extLst>
          </p:cNvPr>
          <p:cNvSpPr/>
          <p:nvPr/>
        </p:nvSpPr>
        <p:spPr>
          <a:xfrm>
            <a:off x="6179975" y="1007706"/>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Senior DBA</a:t>
            </a:r>
          </a:p>
        </p:txBody>
      </p:sp>
      <p:sp>
        <p:nvSpPr>
          <p:cNvPr id="7" name="Arrow: Right 6">
            <a:extLst>
              <a:ext uri="{FF2B5EF4-FFF2-40B4-BE49-F238E27FC236}">
                <a16:creationId xmlns:a16="http://schemas.microsoft.com/office/drawing/2014/main" id="{CE9EFE8F-8D25-45D4-B6F6-9920DE02C2F8}"/>
              </a:ext>
            </a:extLst>
          </p:cNvPr>
          <p:cNvSpPr/>
          <p:nvPr/>
        </p:nvSpPr>
        <p:spPr>
          <a:xfrm>
            <a:off x="8111412" y="1007706"/>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SAP BI </a:t>
            </a:r>
          </a:p>
        </p:txBody>
      </p:sp>
      <p:sp>
        <p:nvSpPr>
          <p:cNvPr id="8" name="Arrow: Right 7">
            <a:extLst>
              <a:ext uri="{FF2B5EF4-FFF2-40B4-BE49-F238E27FC236}">
                <a16:creationId xmlns:a16="http://schemas.microsoft.com/office/drawing/2014/main" id="{C8CFF584-7407-420C-98A8-B04EAB4735A5}"/>
              </a:ext>
            </a:extLst>
          </p:cNvPr>
          <p:cNvSpPr/>
          <p:nvPr/>
        </p:nvSpPr>
        <p:spPr>
          <a:xfrm>
            <a:off x="10092612" y="1007706"/>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Data Engineering Consultant</a:t>
            </a:r>
          </a:p>
        </p:txBody>
      </p:sp>
      <p:cxnSp>
        <p:nvCxnSpPr>
          <p:cNvPr id="11" name="Straight Connector 10">
            <a:extLst>
              <a:ext uri="{FF2B5EF4-FFF2-40B4-BE49-F238E27FC236}">
                <a16:creationId xmlns:a16="http://schemas.microsoft.com/office/drawing/2014/main" id="{4135F389-5F3D-4C75-8937-DC2291FD037C}"/>
              </a:ext>
            </a:extLst>
          </p:cNvPr>
          <p:cNvCxnSpPr>
            <a:cxnSpLocks/>
          </p:cNvCxnSpPr>
          <p:nvPr/>
        </p:nvCxnSpPr>
        <p:spPr>
          <a:xfrm>
            <a:off x="2142930" y="940837"/>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35AA441F-2256-45CB-B088-4380900B4943}"/>
              </a:ext>
            </a:extLst>
          </p:cNvPr>
          <p:cNvCxnSpPr>
            <a:cxnSpLocks/>
          </p:cNvCxnSpPr>
          <p:nvPr/>
        </p:nvCxnSpPr>
        <p:spPr>
          <a:xfrm>
            <a:off x="4124132" y="934617"/>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16740589-6FB0-42A9-BF3B-575C41DE1E1B}"/>
              </a:ext>
            </a:extLst>
          </p:cNvPr>
          <p:cNvCxnSpPr>
            <a:cxnSpLocks/>
          </p:cNvCxnSpPr>
          <p:nvPr/>
        </p:nvCxnSpPr>
        <p:spPr>
          <a:xfrm>
            <a:off x="6096000" y="901244"/>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79DB98E8-4A16-4AA0-9C8B-33345A88D51A}"/>
              </a:ext>
            </a:extLst>
          </p:cNvPr>
          <p:cNvCxnSpPr>
            <a:cxnSpLocks/>
          </p:cNvCxnSpPr>
          <p:nvPr/>
        </p:nvCxnSpPr>
        <p:spPr>
          <a:xfrm>
            <a:off x="8039877" y="888804"/>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178D5753-B7C2-4C08-86B0-A5E181369FDD}"/>
              </a:ext>
            </a:extLst>
          </p:cNvPr>
          <p:cNvCxnSpPr>
            <a:cxnSpLocks/>
          </p:cNvCxnSpPr>
          <p:nvPr/>
        </p:nvCxnSpPr>
        <p:spPr>
          <a:xfrm>
            <a:off x="9971314" y="901244"/>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8B7B3608-63DC-40EF-AA3B-B4420B2035C2}"/>
              </a:ext>
            </a:extLst>
          </p:cNvPr>
          <p:cNvSpPr txBox="1"/>
          <p:nvPr/>
        </p:nvSpPr>
        <p:spPr>
          <a:xfrm>
            <a:off x="199054" y="2779686"/>
            <a:ext cx="1859902" cy="2062103"/>
          </a:xfrm>
          <a:prstGeom prst="rect">
            <a:avLst/>
          </a:prstGeom>
          <a:noFill/>
        </p:spPr>
        <p:txBody>
          <a:bodyPr wrap="square" rtlCol="0">
            <a:spAutoFit/>
          </a:bodyPr>
          <a:lstStyle/>
          <a:p>
            <a:r>
              <a:rPr lang="en-GB" sz="1600"/>
              <a:t>Windows NT</a:t>
            </a:r>
          </a:p>
          <a:p>
            <a:r>
              <a:rPr lang="en-GB" sz="1600"/>
              <a:t>Netware</a:t>
            </a:r>
          </a:p>
          <a:p>
            <a:r>
              <a:rPr lang="en-GB" sz="1600"/>
              <a:t>Unix</a:t>
            </a:r>
          </a:p>
          <a:p>
            <a:r>
              <a:rPr lang="en-GB" sz="1600"/>
              <a:t>Security</a:t>
            </a:r>
          </a:p>
          <a:p>
            <a:r>
              <a:rPr lang="en-GB" sz="1600"/>
              <a:t>System maintenance</a:t>
            </a:r>
          </a:p>
          <a:p>
            <a:r>
              <a:rPr lang="en-GB" sz="1600"/>
              <a:t>Networks</a:t>
            </a:r>
          </a:p>
          <a:p>
            <a:r>
              <a:rPr lang="en-GB" sz="1600"/>
              <a:t>Storage</a:t>
            </a:r>
          </a:p>
        </p:txBody>
      </p:sp>
      <p:sp>
        <p:nvSpPr>
          <p:cNvPr id="20" name="TextBox 19">
            <a:extLst>
              <a:ext uri="{FF2B5EF4-FFF2-40B4-BE49-F238E27FC236}">
                <a16:creationId xmlns:a16="http://schemas.microsoft.com/office/drawing/2014/main" id="{C691544B-8642-41F6-A98B-8ECEFBA297D9}"/>
              </a:ext>
            </a:extLst>
          </p:cNvPr>
          <p:cNvSpPr txBox="1"/>
          <p:nvPr/>
        </p:nvSpPr>
        <p:spPr>
          <a:xfrm>
            <a:off x="2180254" y="2756355"/>
            <a:ext cx="1353960" cy="1077218"/>
          </a:xfrm>
          <a:prstGeom prst="rect">
            <a:avLst/>
          </a:prstGeom>
          <a:noFill/>
        </p:spPr>
        <p:txBody>
          <a:bodyPr wrap="none" rtlCol="0">
            <a:spAutoFit/>
          </a:bodyPr>
          <a:lstStyle/>
          <a:p>
            <a:r>
              <a:rPr lang="en-GB" sz="1600"/>
              <a:t>PL SQL</a:t>
            </a:r>
          </a:p>
          <a:p>
            <a:r>
              <a:rPr lang="en-GB" sz="1600"/>
              <a:t>Shell Scripting</a:t>
            </a:r>
          </a:p>
          <a:p>
            <a:endParaRPr lang="en-GB" sz="1600"/>
          </a:p>
          <a:p>
            <a:endParaRPr lang="en-GB" sz="1600"/>
          </a:p>
        </p:txBody>
      </p:sp>
      <p:sp>
        <p:nvSpPr>
          <p:cNvPr id="22" name="TextBox 21">
            <a:extLst>
              <a:ext uri="{FF2B5EF4-FFF2-40B4-BE49-F238E27FC236}">
                <a16:creationId xmlns:a16="http://schemas.microsoft.com/office/drawing/2014/main" id="{32AFC9C2-964E-49AE-9582-3FD217BAEBA4}"/>
              </a:ext>
            </a:extLst>
          </p:cNvPr>
          <p:cNvSpPr txBox="1"/>
          <p:nvPr/>
        </p:nvSpPr>
        <p:spPr>
          <a:xfrm>
            <a:off x="6119076" y="2756355"/>
            <a:ext cx="1920802" cy="1569660"/>
          </a:xfrm>
          <a:prstGeom prst="rect">
            <a:avLst/>
          </a:prstGeom>
          <a:noFill/>
        </p:spPr>
        <p:txBody>
          <a:bodyPr wrap="square" rtlCol="0">
            <a:spAutoFit/>
          </a:bodyPr>
          <a:lstStyle/>
          <a:p>
            <a:r>
              <a:rPr lang="en-GB" sz="1600"/>
              <a:t>SAAS, PAAS, IAAS</a:t>
            </a:r>
          </a:p>
          <a:p>
            <a:r>
              <a:rPr lang="en-GB" sz="1600"/>
              <a:t>Performance tuning</a:t>
            </a:r>
          </a:p>
          <a:p>
            <a:endParaRPr lang="en-GB" sz="1600"/>
          </a:p>
          <a:p>
            <a:r>
              <a:rPr lang="en-GB" sz="1600"/>
              <a:t>Process Definition &amp; Ownership</a:t>
            </a:r>
          </a:p>
          <a:p>
            <a:r>
              <a:rPr lang="en-GB" sz="1600"/>
              <a:t>Architecture</a:t>
            </a:r>
          </a:p>
        </p:txBody>
      </p:sp>
      <p:sp>
        <p:nvSpPr>
          <p:cNvPr id="25" name="TextBox 24">
            <a:extLst>
              <a:ext uri="{FF2B5EF4-FFF2-40B4-BE49-F238E27FC236}">
                <a16:creationId xmlns:a16="http://schemas.microsoft.com/office/drawing/2014/main" id="{79EABF40-D8EE-459A-9472-439A92DE8FD8}"/>
              </a:ext>
            </a:extLst>
          </p:cNvPr>
          <p:cNvSpPr txBox="1"/>
          <p:nvPr/>
        </p:nvSpPr>
        <p:spPr>
          <a:xfrm>
            <a:off x="8055427" y="2756355"/>
            <a:ext cx="1859901" cy="3293209"/>
          </a:xfrm>
          <a:prstGeom prst="rect">
            <a:avLst/>
          </a:prstGeom>
          <a:noFill/>
        </p:spPr>
        <p:txBody>
          <a:bodyPr wrap="square" rtlCol="0">
            <a:spAutoFit/>
          </a:bodyPr>
          <a:lstStyle/>
          <a:p>
            <a:r>
              <a:rPr lang="en-GB" sz="1600"/>
              <a:t>Warehousing</a:t>
            </a:r>
          </a:p>
          <a:p>
            <a:r>
              <a:rPr lang="en-GB" sz="1600"/>
              <a:t>Data Integration</a:t>
            </a:r>
          </a:p>
          <a:p>
            <a:r>
              <a:rPr lang="en-GB" sz="1600"/>
              <a:t>Data Modelling</a:t>
            </a:r>
          </a:p>
          <a:p>
            <a:r>
              <a:rPr lang="en-GB" sz="1600"/>
              <a:t>Reporting:</a:t>
            </a:r>
            <a:br>
              <a:rPr lang="en-GB" sz="1600"/>
            </a:br>
            <a:r>
              <a:rPr lang="en-GB" sz="1600"/>
              <a:t> Power Bi Business Objects </a:t>
            </a:r>
          </a:p>
          <a:p>
            <a:r>
              <a:rPr lang="en-GB" sz="1600"/>
              <a:t>Automation</a:t>
            </a:r>
          </a:p>
          <a:p>
            <a:r>
              <a:rPr lang="en-GB" sz="1600"/>
              <a:t>ETL</a:t>
            </a:r>
          </a:p>
          <a:p>
            <a:r>
              <a:rPr lang="en-GB" sz="1600"/>
              <a:t>Stakeholder Engagement</a:t>
            </a:r>
          </a:p>
          <a:p>
            <a:r>
              <a:rPr lang="en-GB" sz="1600"/>
              <a:t>SAP HANA</a:t>
            </a:r>
          </a:p>
          <a:p>
            <a:endParaRPr lang="en-GB" sz="1600"/>
          </a:p>
          <a:p>
            <a:endParaRPr lang="en-GB" sz="1600"/>
          </a:p>
        </p:txBody>
      </p:sp>
      <p:sp>
        <p:nvSpPr>
          <p:cNvPr id="30" name="TextBox 29">
            <a:extLst>
              <a:ext uri="{FF2B5EF4-FFF2-40B4-BE49-F238E27FC236}">
                <a16:creationId xmlns:a16="http://schemas.microsoft.com/office/drawing/2014/main" id="{07C44560-841E-4E6E-B956-FAD149415FF6}"/>
              </a:ext>
            </a:extLst>
          </p:cNvPr>
          <p:cNvSpPr txBox="1"/>
          <p:nvPr/>
        </p:nvSpPr>
        <p:spPr>
          <a:xfrm>
            <a:off x="10115687" y="2741576"/>
            <a:ext cx="184731" cy="830997"/>
          </a:xfrm>
          <a:prstGeom prst="rect">
            <a:avLst/>
          </a:prstGeom>
          <a:noFill/>
        </p:spPr>
        <p:txBody>
          <a:bodyPr wrap="none" rtlCol="0">
            <a:spAutoFit/>
          </a:bodyPr>
          <a:lstStyle/>
          <a:p>
            <a:endParaRPr lang="en-GB" sz="1600"/>
          </a:p>
          <a:p>
            <a:endParaRPr lang="en-GB" sz="1600"/>
          </a:p>
          <a:p>
            <a:endParaRPr lang="en-GB" sz="1600"/>
          </a:p>
        </p:txBody>
      </p:sp>
      <p:sp>
        <p:nvSpPr>
          <p:cNvPr id="28" name="TextBox 27">
            <a:extLst>
              <a:ext uri="{FF2B5EF4-FFF2-40B4-BE49-F238E27FC236}">
                <a16:creationId xmlns:a16="http://schemas.microsoft.com/office/drawing/2014/main" id="{A279A386-BADB-43CC-9C2C-0C38C7BC3C4F}"/>
              </a:ext>
            </a:extLst>
          </p:cNvPr>
          <p:cNvSpPr txBox="1"/>
          <p:nvPr/>
        </p:nvSpPr>
        <p:spPr>
          <a:xfrm>
            <a:off x="10042850" y="2756355"/>
            <a:ext cx="1859901" cy="2554545"/>
          </a:xfrm>
          <a:prstGeom prst="rect">
            <a:avLst/>
          </a:prstGeom>
          <a:noFill/>
        </p:spPr>
        <p:txBody>
          <a:bodyPr wrap="square" rtlCol="0">
            <a:spAutoFit/>
          </a:bodyPr>
          <a:lstStyle/>
          <a:p>
            <a:r>
              <a:rPr lang="en-GB" sz="1600"/>
              <a:t>Python</a:t>
            </a:r>
          </a:p>
          <a:p>
            <a:r>
              <a:rPr lang="en-GB" sz="1600"/>
              <a:t>SQL</a:t>
            </a:r>
          </a:p>
          <a:p>
            <a:r>
              <a:rPr lang="en-GB" sz="1600"/>
              <a:t>Spark</a:t>
            </a:r>
          </a:p>
          <a:p>
            <a:r>
              <a:rPr lang="en-GB" sz="1600"/>
              <a:t>Azure</a:t>
            </a:r>
          </a:p>
          <a:p>
            <a:r>
              <a:rPr lang="en-GB" sz="1600"/>
              <a:t>Streaming </a:t>
            </a:r>
            <a:br>
              <a:rPr lang="en-GB" sz="1600"/>
            </a:br>
            <a:r>
              <a:rPr lang="en-GB" sz="1600"/>
              <a:t>Orchestration</a:t>
            </a:r>
          </a:p>
          <a:p>
            <a:r>
              <a:rPr lang="en-GB" sz="1600"/>
              <a:t>Agile &amp; Scrum</a:t>
            </a:r>
          </a:p>
          <a:p>
            <a:r>
              <a:rPr lang="en-GB" sz="1600"/>
              <a:t>Strategy</a:t>
            </a:r>
          </a:p>
          <a:p>
            <a:r>
              <a:rPr lang="en-GB" sz="1600"/>
              <a:t>Architecture</a:t>
            </a:r>
          </a:p>
          <a:p>
            <a:endParaRPr lang="en-GB" sz="1600"/>
          </a:p>
        </p:txBody>
      </p:sp>
      <p:sp>
        <p:nvSpPr>
          <p:cNvPr id="23" name="TextBox 22">
            <a:extLst>
              <a:ext uri="{FF2B5EF4-FFF2-40B4-BE49-F238E27FC236}">
                <a16:creationId xmlns:a16="http://schemas.microsoft.com/office/drawing/2014/main" id="{FA027973-156D-411C-944E-B1FB34B59B90}"/>
              </a:ext>
            </a:extLst>
          </p:cNvPr>
          <p:cNvSpPr txBox="1"/>
          <p:nvPr/>
        </p:nvSpPr>
        <p:spPr>
          <a:xfrm>
            <a:off x="4114798" y="2779686"/>
            <a:ext cx="1920802" cy="2308324"/>
          </a:xfrm>
          <a:prstGeom prst="rect">
            <a:avLst/>
          </a:prstGeom>
          <a:noFill/>
        </p:spPr>
        <p:txBody>
          <a:bodyPr wrap="square" rtlCol="0">
            <a:spAutoFit/>
          </a:bodyPr>
          <a:lstStyle/>
          <a:p>
            <a:r>
              <a:rPr lang="en-GB" sz="1600"/>
              <a:t>SQL</a:t>
            </a:r>
          </a:p>
          <a:p>
            <a:r>
              <a:rPr lang="en-GB" sz="1600"/>
              <a:t>Backup and Recovery</a:t>
            </a:r>
          </a:p>
          <a:p>
            <a:r>
              <a:rPr lang="en-GB" sz="1600"/>
              <a:t>Security</a:t>
            </a:r>
          </a:p>
          <a:p>
            <a:r>
              <a:rPr lang="en-GB" sz="1600"/>
              <a:t>Data Integrity</a:t>
            </a:r>
          </a:p>
          <a:p>
            <a:r>
              <a:rPr lang="en-GB" sz="1600"/>
              <a:t>SSIS</a:t>
            </a:r>
          </a:p>
          <a:p>
            <a:r>
              <a:rPr lang="en-GB" sz="1600"/>
              <a:t>SSAS</a:t>
            </a:r>
          </a:p>
          <a:p>
            <a:r>
              <a:rPr lang="en-GB" sz="1600"/>
              <a:t>SSRS</a:t>
            </a:r>
            <a:br>
              <a:rPr lang="en-GB" sz="1600"/>
            </a:br>
            <a:endParaRPr lang="en-GB" sz="1600"/>
          </a:p>
        </p:txBody>
      </p:sp>
      <p:sp>
        <p:nvSpPr>
          <p:cNvPr id="27" name="Rectangle 26">
            <a:extLst>
              <a:ext uri="{FF2B5EF4-FFF2-40B4-BE49-F238E27FC236}">
                <a16:creationId xmlns:a16="http://schemas.microsoft.com/office/drawing/2014/main" id="{B4C6C1FF-D01C-42D3-AB15-EA610690D14D}"/>
              </a:ext>
            </a:extLst>
          </p:cNvPr>
          <p:cNvSpPr/>
          <p:nvPr/>
        </p:nvSpPr>
        <p:spPr>
          <a:xfrm>
            <a:off x="249604" y="4297266"/>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32" name="Rectangle 31">
            <a:extLst>
              <a:ext uri="{FF2B5EF4-FFF2-40B4-BE49-F238E27FC236}">
                <a16:creationId xmlns:a16="http://schemas.microsoft.com/office/drawing/2014/main" id="{C5C67779-3A1D-4D1C-9303-5D1D7848A78E}"/>
              </a:ext>
            </a:extLst>
          </p:cNvPr>
          <p:cNvSpPr/>
          <p:nvPr/>
        </p:nvSpPr>
        <p:spPr>
          <a:xfrm>
            <a:off x="8052324" y="4765192"/>
            <a:ext cx="1475151" cy="490433"/>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33" name="Rectangle 32">
            <a:extLst>
              <a:ext uri="{FF2B5EF4-FFF2-40B4-BE49-F238E27FC236}">
                <a16:creationId xmlns:a16="http://schemas.microsoft.com/office/drawing/2014/main" id="{A79416B7-F6FE-4D9A-B091-3F7FD2A95F00}"/>
              </a:ext>
            </a:extLst>
          </p:cNvPr>
          <p:cNvSpPr/>
          <p:nvPr/>
        </p:nvSpPr>
        <p:spPr>
          <a:xfrm>
            <a:off x="249604" y="4547474"/>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34" name="Rectangle 33">
            <a:extLst>
              <a:ext uri="{FF2B5EF4-FFF2-40B4-BE49-F238E27FC236}">
                <a16:creationId xmlns:a16="http://schemas.microsoft.com/office/drawing/2014/main" id="{F5E58FFC-77CC-48F4-B696-C606A2181D0D}"/>
              </a:ext>
            </a:extLst>
          </p:cNvPr>
          <p:cNvSpPr/>
          <p:nvPr/>
        </p:nvSpPr>
        <p:spPr>
          <a:xfrm>
            <a:off x="8043611" y="3055064"/>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35" name="Rectangle 34">
            <a:extLst>
              <a:ext uri="{FF2B5EF4-FFF2-40B4-BE49-F238E27FC236}">
                <a16:creationId xmlns:a16="http://schemas.microsoft.com/office/drawing/2014/main" id="{1669958B-44A4-4245-B8CF-70FC10CB2C8E}"/>
              </a:ext>
            </a:extLst>
          </p:cNvPr>
          <p:cNvSpPr/>
          <p:nvPr/>
        </p:nvSpPr>
        <p:spPr>
          <a:xfrm>
            <a:off x="8043612" y="3294964"/>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36" name="Rectangle 35">
            <a:extLst>
              <a:ext uri="{FF2B5EF4-FFF2-40B4-BE49-F238E27FC236}">
                <a16:creationId xmlns:a16="http://schemas.microsoft.com/office/drawing/2014/main" id="{D376D49C-D827-4E36-AE3F-77C0B8FAF602}"/>
              </a:ext>
            </a:extLst>
          </p:cNvPr>
          <p:cNvSpPr/>
          <p:nvPr/>
        </p:nvSpPr>
        <p:spPr>
          <a:xfrm>
            <a:off x="4124533" y="3800835"/>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37" name="Rectangle 36">
            <a:extLst>
              <a:ext uri="{FF2B5EF4-FFF2-40B4-BE49-F238E27FC236}">
                <a16:creationId xmlns:a16="http://schemas.microsoft.com/office/drawing/2014/main" id="{AB1D2C08-F786-4391-A334-E17E6C9D1BA6}"/>
              </a:ext>
            </a:extLst>
          </p:cNvPr>
          <p:cNvSpPr/>
          <p:nvPr/>
        </p:nvSpPr>
        <p:spPr>
          <a:xfrm>
            <a:off x="4126623" y="2822272"/>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38" name="Rectangle 37">
            <a:extLst>
              <a:ext uri="{FF2B5EF4-FFF2-40B4-BE49-F238E27FC236}">
                <a16:creationId xmlns:a16="http://schemas.microsoft.com/office/drawing/2014/main" id="{8ABDFB8A-EE0C-4C6A-8B14-92422E71AA66}"/>
              </a:ext>
            </a:extLst>
          </p:cNvPr>
          <p:cNvSpPr/>
          <p:nvPr/>
        </p:nvSpPr>
        <p:spPr>
          <a:xfrm>
            <a:off x="273185" y="3308393"/>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39" name="Rectangle 38">
            <a:extLst>
              <a:ext uri="{FF2B5EF4-FFF2-40B4-BE49-F238E27FC236}">
                <a16:creationId xmlns:a16="http://schemas.microsoft.com/office/drawing/2014/main" id="{C75C92F4-CB19-4B15-B1CF-C85C37D7B863}"/>
              </a:ext>
            </a:extLst>
          </p:cNvPr>
          <p:cNvSpPr/>
          <p:nvPr/>
        </p:nvSpPr>
        <p:spPr>
          <a:xfrm>
            <a:off x="2147160" y="3062172"/>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40" name="Rectangle 39">
            <a:extLst>
              <a:ext uri="{FF2B5EF4-FFF2-40B4-BE49-F238E27FC236}">
                <a16:creationId xmlns:a16="http://schemas.microsoft.com/office/drawing/2014/main" id="{6D076729-B25F-44F8-AE5D-45EB01DD1FFA}"/>
              </a:ext>
            </a:extLst>
          </p:cNvPr>
          <p:cNvSpPr/>
          <p:nvPr/>
        </p:nvSpPr>
        <p:spPr>
          <a:xfrm>
            <a:off x="6119076" y="4047057"/>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41" name="Rectangle 40">
            <a:extLst>
              <a:ext uri="{FF2B5EF4-FFF2-40B4-BE49-F238E27FC236}">
                <a16:creationId xmlns:a16="http://schemas.microsoft.com/office/drawing/2014/main" id="{0348B62D-28DC-4779-889D-90510DB8B417}"/>
              </a:ext>
            </a:extLst>
          </p:cNvPr>
          <p:cNvSpPr/>
          <p:nvPr/>
        </p:nvSpPr>
        <p:spPr>
          <a:xfrm>
            <a:off x="4124533" y="3563788"/>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42" name="Rectangle 41">
            <a:extLst>
              <a:ext uri="{FF2B5EF4-FFF2-40B4-BE49-F238E27FC236}">
                <a16:creationId xmlns:a16="http://schemas.microsoft.com/office/drawing/2014/main" id="{D9851CC7-B015-45BC-9C77-A68D387E73F5}"/>
              </a:ext>
            </a:extLst>
          </p:cNvPr>
          <p:cNvSpPr/>
          <p:nvPr/>
        </p:nvSpPr>
        <p:spPr>
          <a:xfrm>
            <a:off x="8047965" y="4272741"/>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43" name="Rectangle 42">
            <a:extLst>
              <a:ext uri="{FF2B5EF4-FFF2-40B4-BE49-F238E27FC236}">
                <a16:creationId xmlns:a16="http://schemas.microsoft.com/office/drawing/2014/main" id="{B4BA4C93-0FAA-4C26-B3F0-A82DD3076285}"/>
              </a:ext>
            </a:extLst>
          </p:cNvPr>
          <p:cNvSpPr/>
          <p:nvPr/>
        </p:nvSpPr>
        <p:spPr>
          <a:xfrm>
            <a:off x="6179972" y="2807271"/>
            <a:ext cx="1475151" cy="23279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244890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1000"/>
                                        <p:tgtEl>
                                          <p:spTgt spid="32"/>
                                        </p:tgtEl>
                                      </p:cBhvr>
                                    </p:animEffect>
                                    <p:anim calcmode="lin" valueType="num">
                                      <p:cBhvr>
                                        <p:cTn id="13" dur="1000" fill="hold"/>
                                        <p:tgtEl>
                                          <p:spTgt spid="32"/>
                                        </p:tgtEl>
                                        <p:attrNameLst>
                                          <p:attrName>ppt_x</p:attrName>
                                        </p:attrNameLst>
                                      </p:cBhvr>
                                      <p:tavLst>
                                        <p:tav tm="0">
                                          <p:val>
                                            <p:strVal val="#ppt_x"/>
                                          </p:val>
                                        </p:tav>
                                        <p:tav tm="100000">
                                          <p:val>
                                            <p:strVal val="#ppt_x"/>
                                          </p:val>
                                        </p:tav>
                                      </p:tavLst>
                                    </p:anim>
                                    <p:anim calcmode="lin" valueType="num">
                                      <p:cBhvr>
                                        <p:cTn id="14" dur="1000" fill="hold"/>
                                        <p:tgtEl>
                                          <p:spTgt spid="3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1000"/>
                                        <p:tgtEl>
                                          <p:spTgt spid="33"/>
                                        </p:tgtEl>
                                      </p:cBhvr>
                                    </p:animEffect>
                                    <p:anim calcmode="lin" valueType="num">
                                      <p:cBhvr>
                                        <p:cTn id="18" dur="1000" fill="hold"/>
                                        <p:tgtEl>
                                          <p:spTgt spid="33"/>
                                        </p:tgtEl>
                                        <p:attrNameLst>
                                          <p:attrName>ppt_x</p:attrName>
                                        </p:attrNameLst>
                                      </p:cBhvr>
                                      <p:tavLst>
                                        <p:tav tm="0">
                                          <p:val>
                                            <p:strVal val="#ppt_x"/>
                                          </p:val>
                                        </p:tav>
                                        <p:tav tm="100000">
                                          <p:val>
                                            <p:strVal val="#ppt_x"/>
                                          </p:val>
                                        </p:tav>
                                      </p:tavLst>
                                    </p:anim>
                                    <p:anim calcmode="lin" valueType="num">
                                      <p:cBhvr>
                                        <p:cTn id="19" dur="10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1000"/>
                                        <p:tgtEl>
                                          <p:spTgt spid="35"/>
                                        </p:tgtEl>
                                      </p:cBhvr>
                                    </p:animEffect>
                                    <p:anim calcmode="lin" valueType="num">
                                      <p:cBhvr>
                                        <p:cTn id="28" dur="1000" fill="hold"/>
                                        <p:tgtEl>
                                          <p:spTgt spid="35"/>
                                        </p:tgtEl>
                                        <p:attrNameLst>
                                          <p:attrName>ppt_x</p:attrName>
                                        </p:attrNameLst>
                                      </p:cBhvr>
                                      <p:tavLst>
                                        <p:tav tm="0">
                                          <p:val>
                                            <p:strVal val="#ppt_x"/>
                                          </p:val>
                                        </p:tav>
                                        <p:tav tm="100000">
                                          <p:val>
                                            <p:strVal val="#ppt_x"/>
                                          </p:val>
                                        </p:tav>
                                      </p:tavLst>
                                    </p:anim>
                                    <p:anim calcmode="lin" valueType="num">
                                      <p:cBhvr>
                                        <p:cTn id="29" dur="100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1000"/>
                                        <p:tgtEl>
                                          <p:spTgt spid="36"/>
                                        </p:tgtEl>
                                      </p:cBhvr>
                                    </p:animEffect>
                                    <p:anim calcmode="lin" valueType="num">
                                      <p:cBhvr>
                                        <p:cTn id="33" dur="1000" fill="hold"/>
                                        <p:tgtEl>
                                          <p:spTgt spid="36"/>
                                        </p:tgtEl>
                                        <p:attrNameLst>
                                          <p:attrName>ppt_x</p:attrName>
                                        </p:attrNameLst>
                                      </p:cBhvr>
                                      <p:tavLst>
                                        <p:tav tm="0">
                                          <p:val>
                                            <p:strVal val="#ppt_x"/>
                                          </p:val>
                                        </p:tav>
                                        <p:tav tm="100000">
                                          <p:val>
                                            <p:strVal val="#ppt_x"/>
                                          </p:val>
                                        </p:tav>
                                      </p:tavLst>
                                    </p:anim>
                                    <p:anim calcmode="lin" valueType="num">
                                      <p:cBhvr>
                                        <p:cTn id="34" dur="1000" fill="hold"/>
                                        <p:tgtEl>
                                          <p:spTgt spid="3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1000"/>
                                        <p:tgtEl>
                                          <p:spTgt spid="37"/>
                                        </p:tgtEl>
                                      </p:cBhvr>
                                    </p:animEffect>
                                    <p:anim calcmode="lin" valueType="num">
                                      <p:cBhvr>
                                        <p:cTn id="38" dur="1000" fill="hold"/>
                                        <p:tgtEl>
                                          <p:spTgt spid="37"/>
                                        </p:tgtEl>
                                        <p:attrNameLst>
                                          <p:attrName>ppt_x</p:attrName>
                                        </p:attrNameLst>
                                      </p:cBhvr>
                                      <p:tavLst>
                                        <p:tav tm="0">
                                          <p:val>
                                            <p:strVal val="#ppt_x"/>
                                          </p:val>
                                        </p:tav>
                                        <p:tav tm="100000">
                                          <p:val>
                                            <p:strVal val="#ppt_x"/>
                                          </p:val>
                                        </p:tav>
                                      </p:tavLst>
                                    </p:anim>
                                    <p:anim calcmode="lin" valueType="num">
                                      <p:cBhvr>
                                        <p:cTn id="39" dur="1000" fill="hold"/>
                                        <p:tgtEl>
                                          <p:spTgt spid="37"/>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1000"/>
                                        <p:tgtEl>
                                          <p:spTgt spid="38"/>
                                        </p:tgtEl>
                                      </p:cBhvr>
                                    </p:animEffect>
                                    <p:anim calcmode="lin" valueType="num">
                                      <p:cBhvr>
                                        <p:cTn id="43" dur="1000" fill="hold"/>
                                        <p:tgtEl>
                                          <p:spTgt spid="38"/>
                                        </p:tgtEl>
                                        <p:attrNameLst>
                                          <p:attrName>ppt_x</p:attrName>
                                        </p:attrNameLst>
                                      </p:cBhvr>
                                      <p:tavLst>
                                        <p:tav tm="0">
                                          <p:val>
                                            <p:strVal val="#ppt_x"/>
                                          </p:val>
                                        </p:tav>
                                        <p:tav tm="100000">
                                          <p:val>
                                            <p:strVal val="#ppt_x"/>
                                          </p:val>
                                        </p:tav>
                                      </p:tavLst>
                                    </p:anim>
                                    <p:anim calcmode="lin" valueType="num">
                                      <p:cBhvr>
                                        <p:cTn id="44" dur="1000" fill="hold"/>
                                        <p:tgtEl>
                                          <p:spTgt spid="38"/>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1000"/>
                                        <p:tgtEl>
                                          <p:spTgt spid="39"/>
                                        </p:tgtEl>
                                      </p:cBhvr>
                                    </p:animEffect>
                                    <p:anim calcmode="lin" valueType="num">
                                      <p:cBhvr>
                                        <p:cTn id="48" dur="1000" fill="hold"/>
                                        <p:tgtEl>
                                          <p:spTgt spid="39"/>
                                        </p:tgtEl>
                                        <p:attrNameLst>
                                          <p:attrName>ppt_x</p:attrName>
                                        </p:attrNameLst>
                                      </p:cBhvr>
                                      <p:tavLst>
                                        <p:tav tm="0">
                                          <p:val>
                                            <p:strVal val="#ppt_x"/>
                                          </p:val>
                                        </p:tav>
                                        <p:tav tm="100000">
                                          <p:val>
                                            <p:strVal val="#ppt_x"/>
                                          </p:val>
                                        </p:tav>
                                      </p:tavLst>
                                    </p:anim>
                                    <p:anim calcmode="lin" valueType="num">
                                      <p:cBhvr>
                                        <p:cTn id="49" dur="1000" fill="hold"/>
                                        <p:tgtEl>
                                          <p:spTgt spid="3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1000"/>
                                        <p:tgtEl>
                                          <p:spTgt spid="40"/>
                                        </p:tgtEl>
                                      </p:cBhvr>
                                    </p:animEffect>
                                    <p:anim calcmode="lin" valueType="num">
                                      <p:cBhvr>
                                        <p:cTn id="53" dur="1000" fill="hold"/>
                                        <p:tgtEl>
                                          <p:spTgt spid="40"/>
                                        </p:tgtEl>
                                        <p:attrNameLst>
                                          <p:attrName>ppt_x</p:attrName>
                                        </p:attrNameLst>
                                      </p:cBhvr>
                                      <p:tavLst>
                                        <p:tav tm="0">
                                          <p:val>
                                            <p:strVal val="#ppt_x"/>
                                          </p:val>
                                        </p:tav>
                                        <p:tav tm="100000">
                                          <p:val>
                                            <p:strVal val="#ppt_x"/>
                                          </p:val>
                                        </p:tav>
                                      </p:tavLst>
                                    </p:anim>
                                    <p:anim calcmode="lin" valueType="num">
                                      <p:cBhvr>
                                        <p:cTn id="54" dur="1000" fill="hold"/>
                                        <p:tgtEl>
                                          <p:spTgt spid="4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1000"/>
                                        <p:tgtEl>
                                          <p:spTgt spid="41"/>
                                        </p:tgtEl>
                                      </p:cBhvr>
                                    </p:animEffect>
                                    <p:anim calcmode="lin" valueType="num">
                                      <p:cBhvr>
                                        <p:cTn id="58" dur="1000" fill="hold"/>
                                        <p:tgtEl>
                                          <p:spTgt spid="41"/>
                                        </p:tgtEl>
                                        <p:attrNameLst>
                                          <p:attrName>ppt_x</p:attrName>
                                        </p:attrNameLst>
                                      </p:cBhvr>
                                      <p:tavLst>
                                        <p:tav tm="0">
                                          <p:val>
                                            <p:strVal val="#ppt_x"/>
                                          </p:val>
                                        </p:tav>
                                        <p:tav tm="100000">
                                          <p:val>
                                            <p:strVal val="#ppt_x"/>
                                          </p:val>
                                        </p:tav>
                                      </p:tavLst>
                                    </p:anim>
                                    <p:anim calcmode="lin" valueType="num">
                                      <p:cBhvr>
                                        <p:cTn id="59" dur="1000" fill="hold"/>
                                        <p:tgtEl>
                                          <p:spTgt spid="41"/>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1000"/>
                                        <p:tgtEl>
                                          <p:spTgt spid="42"/>
                                        </p:tgtEl>
                                      </p:cBhvr>
                                    </p:animEffect>
                                    <p:anim calcmode="lin" valueType="num">
                                      <p:cBhvr>
                                        <p:cTn id="63" dur="1000" fill="hold"/>
                                        <p:tgtEl>
                                          <p:spTgt spid="42"/>
                                        </p:tgtEl>
                                        <p:attrNameLst>
                                          <p:attrName>ppt_x</p:attrName>
                                        </p:attrNameLst>
                                      </p:cBhvr>
                                      <p:tavLst>
                                        <p:tav tm="0">
                                          <p:val>
                                            <p:strVal val="#ppt_x"/>
                                          </p:val>
                                        </p:tav>
                                        <p:tav tm="100000">
                                          <p:val>
                                            <p:strVal val="#ppt_x"/>
                                          </p:val>
                                        </p:tav>
                                      </p:tavLst>
                                    </p:anim>
                                    <p:anim calcmode="lin" valueType="num">
                                      <p:cBhvr>
                                        <p:cTn id="64" dur="1000" fill="hold"/>
                                        <p:tgtEl>
                                          <p:spTgt spid="4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1000"/>
                                        <p:tgtEl>
                                          <p:spTgt spid="43"/>
                                        </p:tgtEl>
                                      </p:cBhvr>
                                    </p:animEffect>
                                    <p:anim calcmode="lin" valueType="num">
                                      <p:cBhvr>
                                        <p:cTn id="68" dur="1000" fill="hold"/>
                                        <p:tgtEl>
                                          <p:spTgt spid="43"/>
                                        </p:tgtEl>
                                        <p:attrNameLst>
                                          <p:attrName>ppt_x</p:attrName>
                                        </p:attrNameLst>
                                      </p:cBhvr>
                                      <p:tavLst>
                                        <p:tav tm="0">
                                          <p:val>
                                            <p:strVal val="#ppt_x"/>
                                          </p:val>
                                        </p:tav>
                                        <p:tav tm="100000">
                                          <p:val>
                                            <p:strVal val="#ppt_x"/>
                                          </p:val>
                                        </p:tav>
                                      </p:tavLst>
                                    </p:anim>
                                    <p:anim calcmode="lin" valueType="num">
                                      <p:cBhvr>
                                        <p:cTn id="6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A08BE-D5DF-41B9-828A-73537618A76A}"/>
              </a:ext>
            </a:extLst>
          </p:cNvPr>
          <p:cNvSpPr>
            <a:spLocks noGrp="1"/>
          </p:cNvSpPr>
          <p:nvPr>
            <p:ph type="title"/>
          </p:nvPr>
        </p:nvSpPr>
        <p:spPr/>
        <p:txBody>
          <a:bodyPr/>
          <a:lstStyle/>
          <a:p>
            <a:endParaRPr lang="en-GB"/>
          </a:p>
        </p:txBody>
      </p:sp>
      <p:pic>
        <p:nvPicPr>
          <p:cNvPr id="4" name="Picture 3" descr="A group of people posing for a photo&#10;&#10;Description automatically generated">
            <a:extLst>
              <a:ext uri="{FF2B5EF4-FFF2-40B4-BE49-F238E27FC236}">
                <a16:creationId xmlns:a16="http://schemas.microsoft.com/office/drawing/2014/main" id="{FF9DEBF0-0B41-448C-AAB0-29A443608ECD}"/>
              </a:ext>
            </a:extLst>
          </p:cNvPr>
          <p:cNvPicPr>
            <a:picLocks noChangeAspect="1"/>
          </p:cNvPicPr>
          <p:nvPr/>
        </p:nvPicPr>
        <p:blipFill>
          <a:blip r:embed="rId3"/>
          <a:stretch>
            <a:fillRect/>
          </a:stretch>
        </p:blipFill>
        <p:spPr>
          <a:xfrm>
            <a:off x="1189038" y="820676"/>
            <a:ext cx="8296603" cy="5432662"/>
          </a:xfrm>
          <a:prstGeom prst="rect">
            <a:avLst/>
          </a:prstGeom>
        </p:spPr>
      </p:pic>
      <p:grpSp>
        <p:nvGrpSpPr>
          <p:cNvPr id="12" name="Group 11">
            <a:extLst>
              <a:ext uri="{FF2B5EF4-FFF2-40B4-BE49-F238E27FC236}">
                <a16:creationId xmlns:a16="http://schemas.microsoft.com/office/drawing/2014/main" id="{485D740E-9090-475D-A192-AE6E97A0B6FD}"/>
              </a:ext>
            </a:extLst>
          </p:cNvPr>
          <p:cNvGrpSpPr/>
          <p:nvPr/>
        </p:nvGrpSpPr>
        <p:grpSpPr>
          <a:xfrm>
            <a:off x="566236" y="791527"/>
            <a:ext cx="5862247" cy="4075523"/>
            <a:chOff x="566236" y="791527"/>
            <a:chExt cx="5862247" cy="4075523"/>
          </a:xfrm>
        </p:grpSpPr>
        <p:sp>
          <p:nvSpPr>
            <p:cNvPr id="5" name="Arrow: Right 4">
              <a:extLst>
                <a:ext uri="{FF2B5EF4-FFF2-40B4-BE49-F238E27FC236}">
                  <a16:creationId xmlns:a16="http://schemas.microsoft.com/office/drawing/2014/main" id="{D11A9CD0-6224-4B50-B3CF-2CCC2CF96EC3}"/>
                </a:ext>
              </a:extLst>
            </p:cNvPr>
            <p:cNvSpPr/>
            <p:nvPr/>
          </p:nvSpPr>
          <p:spPr>
            <a:xfrm rot="2841967">
              <a:off x="-146830" y="1813298"/>
              <a:ext cx="2465957" cy="10398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solidFill>
                    <a:srgbClr val="FFFFFF"/>
                  </a:solidFill>
                  <a:latin typeface="Calibri"/>
                </a:rPr>
                <a:t>The Software Engineer</a:t>
              </a:r>
              <a:endParaRPr kumimoji="0" lang="en-GB" b="0" i="0" u="none" strike="noStrike" kern="1200" cap="none" spc="0" normalizeH="0" baseline="0" noProof="0">
                <a:ln>
                  <a:noFill/>
                </a:ln>
                <a:solidFill>
                  <a:srgbClr val="FFFFFF"/>
                </a:solidFill>
                <a:effectLst/>
                <a:uLnTx/>
                <a:uFillTx/>
                <a:latin typeface="Calibri"/>
              </a:endParaRPr>
            </a:p>
          </p:txBody>
        </p:sp>
        <p:grpSp>
          <p:nvGrpSpPr>
            <p:cNvPr id="9" name="Group 8">
              <a:extLst>
                <a:ext uri="{FF2B5EF4-FFF2-40B4-BE49-F238E27FC236}">
                  <a16:creationId xmlns:a16="http://schemas.microsoft.com/office/drawing/2014/main" id="{FE506B2E-DFFC-4406-9037-27DB06C04691}"/>
                </a:ext>
              </a:extLst>
            </p:cNvPr>
            <p:cNvGrpSpPr/>
            <p:nvPr/>
          </p:nvGrpSpPr>
          <p:grpSpPr>
            <a:xfrm>
              <a:off x="3557710" y="791527"/>
              <a:ext cx="2870773" cy="4075523"/>
              <a:chOff x="3557710" y="791527"/>
              <a:chExt cx="2870773" cy="4075523"/>
            </a:xfrm>
          </p:grpSpPr>
          <p:sp>
            <p:nvSpPr>
              <p:cNvPr id="6" name="Arrow: Right 5">
                <a:extLst>
                  <a:ext uri="{FF2B5EF4-FFF2-40B4-BE49-F238E27FC236}">
                    <a16:creationId xmlns:a16="http://schemas.microsoft.com/office/drawing/2014/main" id="{1F7194C0-D7AC-4D4C-9A03-8B2A36C44E1B}"/>
                  </a:ext>
                </a:extLst>
              </p:cNvPr>
              <p:cNvSpPr/>
              <p:nvPr/>
            </p:nvSpPr>
            <p:spPr>
              <a:xfrm rot="18347875">
                <a:off x="3283834" y="3780948"/>
                <a:ext cx="1359978" cy="8122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solidFill>
                      <a:srgbClr val="FFFFFF"/>
                    </a:solidFill>
                    <a:latin typeface="Calibri"/>
                  </a:rPr>
                  <a:t>The DBA</a:t>
                </a:r>
                <a:endParaRPr kumimoji="0" lang="en-GB" b="0" i="0" u="none" strike="noStrike" kern="1200" cap="none" spc="0" normalizeH="0" baseline="0" noProof="0">
                  <a:ln>
                    <a:noFill/>
                  </a:ln>
                  <a:solidFill>
                    <a:srgbClr val="FFFFFF"/>
                  </a:solidFill>
                  <a:effectLst/>
                  <a:uLnTx/>
                  <a:uFillTx/>
                  <a:latin typeface="Calibri"/>
                  <a:ea typeface="+mn-ea"/>
                  <a:cs typeface="+mn-cs"/>
                </a:endParaRPr>
              </a:p>
            </p:txBody>
          </p:sp>
          <p:sp>
            <p:nvSpPr>
              <p:cNvPr id="8" name="Arrow: Right 7">
                <a:extLst>
                  <a:ext uri="{FF2B5EF4-FFF2-40B4-BE49-F238E27FC236}">
                    <a16:creationId xmlns:a16="http://schemas.microsoft.com/office/drawing/2014/main" id="{296B7D45-6B11-4B35-BB6E-3FD7245955A6}"/>
                  </a:ext>
                </a:extLst>
              </p:cNvPr>
              <p:cNvSpPr/>
              <p:nvPr/>
            </p:nvSpPr>
            <p:spPr>
              <a:xfrm rot="2841967">
                <a:off x="4675590" y="1504594"/>
                <a:ext cx="2465957" cy="10398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solidFill>
                      <a:srgbClr val="FFFFFF"/>
                    </a:solidFill>
                    <a:latin typeface="Calibri"/>
                  </a:rPr>
                  <a:t>The Bi and Data Generalist</a:t>
                </a:r>
                <a:endParaRPr kumimoji="0" lang="en-GB" b="0" i="0" u="none" strike="noStrike" kern="1200" cap="none" spc="0" normalizeH="0" baseline="0" noProof="0">
                  <a:ln>
                    <a:noFill/>
                  </a:ln>
                  <a:solidFill>
                    <a:srgbClr val="FFFFFF"/>
                  </a:solidFill>
                  <a:effectLst/>
                  <a:uLnTx/>
                  <a:uFillTx/>
                  <a:latin typeface="Calibri"/>
                </a:endParaRPr>
              </a:p>
            </p:txBody>
          </p:sp>
          <p:sp>
            <p:nvSpPr>
              <p:cNvPr id="10" name="Arrow: Right 9">
                <a:extLst>
                  <a:ext uri="{FF2B5EF4-FFF2-40B4-BE49-F238E27FC236}">
                    <a16:creationId xmlns:a16="http://schemas.microsoft.com/office/drawing/2014/main" id="{2D3F5689-F945-459A-A391-D488F93B73BE}"/>
                  </a:ext>
                </a:extLst>
              </p:cNvPr>
              <p:cNvSpPr/>
              <p:nvPr/>
            </p:nvSpPr>
            <p:spPr>
              <a:xfrm rot="18347875">
                <a:off x="3283835" y="3780947"/>
                <a:ext cx="1359978" cy="8122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solidFill>
                      <a:srgbClr val="FFFFFF"/>
                    </a:solidFill>
                    <a:latin typeface="Calibri"/>
                  </a:rPr>
                  <a:t>The DBA</a:t>
                </a:r>
                <a:endParaRPr kumimoji="0" lang="en-GB" b="0" i="0" u="none" strike="noStrike" kern="1200" cap="none" spc="0" normalizeH="0" baseline="0" noProof="0">
                  <a:ln>
                    <a:noFill/>
                  </a:ln>
                  <a:solidFill>
                    <a:srgbClr val="FFFFFF"/>
                  </a:solidFill>
                  <a:effectLst/>
                  <a:uLnTx/>
                  <a:uFillTx/>
                  <a:latin typeface="Calibri"/>
                  <a:ea typeface="+mn-ea"/>
                  <a:cs typeface="+mn-cs"/>
                </a:endParaRPr>
              </a:p>
            </p:txBody>
          </p:sp>
          <p:sp>
            <p:nvSpPr>
              <p:cNvPr id="11" name="Arrow: Right 10">
                <a:extLst>
                  <a:ext uri="{FF2B5EF4-FFF2-40B4-BE49-F238E27FC236}">
                    <a16:creationId xmlns:a16="http://schemas.microsoft.com/office/drawing/2014/main" id="{2B3D6E41-8C57-4E5E-ABC1-F4CAC617C79D}"/>
                  </a:ext>
                </a:extLst>
              </p:cNvPr>
              <p:cNvSpPr/>
              <p:nvPr/>
            </p:nvSpPr>
            <p:spPr>
              <a:xfrm rot="2841967">
                <a:off x="4675591" y="1504593"/>
                <a:ext cx="2465957" cy="10398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GB">
                    <a:solidFill>
                      <a:srgbClr val="FFFFFF"/>
                    </a:solidFill>
                    <a:latin typeface="Calibri"/>
                  </a:rPr>
                  <a:t>The BI and Data Generalist</a:t>
                </a:r>
                <a:endParaRPr kumimoji="0" lang="en-GB" b="0" i="0" u="none" strike="noStrike" kern="1200" cap="none" spc="0" normalizeH="0" baseline="0" noProof="0">
                  <a:ln>
                    <a:noFill/>
                  </a:ln>
                  <a:solidFill>
                    <a:srgbClr val="FFFFFF"/>
                  </a:solidFill>
                  <a:effectLst/>
                  <a:uLnTx/>
                  <a:uFillTx/>
                  <a:latin typeface="Calibri"/>
                </a:endParaRPr>
              </a:p>
            </p:txBody>
          </p:sp>
        </p:grpSp>
      </p:grpSp>
      <p:pic>
        <p:nvPicPr>
          <p:cNvPr id="7" name="Picture 6" descr="Logo&#10;&#10;Description automatically generated with medium confidence">
            <a:extLst>
              <a:ext uri="{FF2B5EF4-FFF2-40B4-BE49-F238E27FC236}">
                <a16:creationId xmlns:a16="http://schemas.microsoft.com/office/drawing/2014/main" id="{85F119A8-E5AD-41D1-A39D-F7358C36BBE4}"/>
              </a:ext>
            </a:extLst>
          </p:cNvPr>
          <p:cNvPicPr>
            <a:picLocks noChangeAspect="1"/>
          </p:cNvPicPr>
          <p:nvPr/>
        </p:nvPicPr>
        <p:blipFill>
          <a:blip r:embed="rId4"/>
          <a:stretch>
            <a:fillRect/>
          </a:stretch>
        </p:blipFill>
        <p:spPr>
          <a:xfrm>
            <a:off x="1562600" y="3833328"/>
            <a:ext cx="851680" cy="1035535"/>
          </a:xfrm>
          <a:prstGeom prst="rect">
            <a:avLst/>
          </a:prstGeom>
        </p:spPr>
      </p:pic>
    </p:spTree>
    <p:extLst>
      <p:ext uri="{BB962C8B-B14F-4D97-AF65-F5344CB8AC3E}">
        <p14:creationId xmlns:p14="http://schemas.microsoft.com/office/powerpoint/2010/main" val="37037893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A6D88-079E-4FB3-AE3D-E66C12C462FC}"/>
              </a:ext>
            </a:extLst>
          </p:cNvPr>
          <p:cNvSpPr>
            <a:spLocks noGrp="1"/>
          </p:cNvSpPr>
          <p:nvPr>
            <p:ph type="title"/>
          </p:nvPr>
        </p:nvSpPr>
        <p:spPr/>
        <p:txBody>
          <a:bodyPr/>
          <a:lstStyle/>
          <a:p>
            <a:r>
              <a:rPr lang="en-GB"/>
              <a:t>Data Engineer vs DBA</a:t>
            </a:r>
          </a:p>
        </p:txBody>
      </p:sp>
    </p:spTree>
    <p:extLst>
      <p:ext uri="{BB962C8B-B14F-4D97-AF65-F5344CB8AC3E}">
        <p14:creationId xmlns:p14="http://schemas.microsoft.com/office/powerpoint/2010/main" val="29688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43F58-99BC-4A1A-8841-1C5A129C97C5}"/>
              </a:ext>
            </a:extLst>
          </p:cNvPr>
          <p:cNvSpPr txBox="1"/>
          <p:nvPr/>
        </p:nvSpPr>
        <p:spPr>
          <a:xfrm>
            <a:off x="413083" y="578637"/>
            <a:ext cx="9621811" cy="646331"/>
          </a:xfrm>
          <a:prstGeom prst="rect">
            <a:avLst/>
          </a:prstGeom>
          <a:noFill/>
        </p:spPr>
        <p:txBody>
          <a:bodyPr wrap="square" rtlCol="0">
            <a:spAutoFit/>
          </a:bodyPr>
          <a:lstStyle/>
          <a:p>
            <a:r>
              <a:rPr lang="en-GB"/>
              <a:t> </a:t>
            </a:r>
          </a:p>
          <a:p>
            <a:r>
              <a:rPr lang="en-GB"/>
              <a:t>DBA’s are heavily invested in Data and your skills reflect this </a:t>
            </a:r>
          </a:p>
        </p:txBody>
      </p:sp>
      <p:sp>
        <p:nvSpPr>
          <p:cNvPr id="7" name="TextBox 6">
            <a:extLst>
              <a:ext uri="{FF2B5EF4-FFF2-40B4-BE49-F238E27FC236}">
                <a16:creationId xmlns:a16="http://schemas.microsoft.com/office/drawing/2014/main" id="{C0FC8CEC-DE51-46BA-B10E-CECE09FA23C6}"/>
              </a:ext>
            </a:extLst>
          </p:cNvPr>
          <p:cNvSpPr txBox="1"/>
          <p:nvPr/>
        </p:nvSpPr>
        <p:spPr>
          <a:xfrm>
            <a:off x="515178" y="1494611"/>
            <a:ext cx="6097162" cy="369332"/>
          </a:xfrm>
          <a:prstGeom prst="rect">
            <a:avLst/>
          </a:prstGeom>
          <a:noFill/>
        </p:spPr>
        <p:txBody>
          <a:bodyPr wrap="square">
            <a:spAutoFit/>
          </a:bodyPr>
          <a:lstStyle/>
          <a:p>
            <a:r>
              <a:rPr lang="en-GB" b="1"/>
              <a:t>Relational</a:t>
            </a:r>
          </a:p>
        </p:txBody>
      </p:sp>
      <p:sp>
        <p:nvSpPr>
          <p:cNvPr id="9" name="TextBox 8">
            <a:extLst>
              <a:ext uri="{FF2B5EF4-FFF2-40B4-BE49-F238E27FC236}">
                <a16:creationId xmlns:a16="http://schemas.microsoft.com/office/drawing/2014/main" id="{425E6E13-E3E9-4146-96E4-177CC2A0A21E}"/>
              </a:ext>
            </a:extLst>
          </p:cNvPr>
          <p:cNvSpPr txBox="1"/>
          <p:nvPr/>
        </p:nvSpPr>
        <p:spPr>
          <a:xfrm>
            <a:off x="5579660" y="1484336"/>
            <a:ext cx="6097162" cy="369332"/>
          </a:xfrm>
          <a:prstGeom prst="rect">
            <a:avLst/>
          </a:prstGeom>
          <a:noFill/>
        </p:spPr>
        <p:txBody>
          <a:bodyPr wrap="square">
            <a:spAutoFit/>
          </a:bodyPr>
          <a:lstStyle/>
          <a:p>
            <a:r>
              <a:rPr lang="en-GB" b="1"/>
              <a:t>Cloud</a:t>
            </a:r>
          </a:p>
        </p:txBody>
      </p:sp>
      <p:sp>
        <p:nvSpPr>
          <p:cNvPr id="11" name="TextBox 10">
            <a:extLst>
              <a:ext uri="{FF2B5EF4-FFF2-40B4-BE49-F238E27FC236}">
                <a16:creationId xmlns:a16="http://schemas.microsoft.com/office/drawing/2014/main" id="{BE5076BD-1BB4-41E5-BA85-E1BB8F161ACD}"/>
              </a:ext>
            </a:extLst>
          </p:cNvPr>
          <p:cNvSpPr txBox="1"/>
          <p:nvPr/>
        </p:nvSpPr>
        <p:spPr>
          <a:xfrm>
            <a:off x="515178" y="3429000"/>
            <a:ext cx="1677864" cy="369332"/>
          </a:xfrm>
          <a:prstGeom prst="rect">
            <a:avLst/>
          </a:prstGeom>
          <a:noFill/>
        </p:spPr>
        <p:txBody>
          <a:bodyPr wrap="square">
            <a:spAutoFit/>
          </a:bodyPr>
          <a:lstStyle/>
          <a:p>
            <a:r>
              <a:rPr lang="en-GB" b="1"/>
              <a:t>Services</a:t>
            </a:r>
          </a:p>
        </p:txBody>
      </p:sp>
      <p:pic>
        <p:nvPicPr>
          <p:cNvPr id="8194" name="Picture 2" descr="Introducing SQL Server 2019 - WARDY IT Solutions">
            <a:extLst>
              <a:ext uri="{FF2B5EF4-FFF2-40B4-BE49-F238E27FC236}">
                <a16:creationId xmlns:a16="http://schemas.microsoft.com/office/drawing/2014/main" id="{61C91425-C5CF-46C8-B710-CD2A26F7FF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61" y="1995767"/>
            <a:ext cx="1318710" cy="8791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DC &amp; Oracle Webinar">
            <a:extLst>
              <a:ext uri="{FF2B5EF4-FFF2-40B4-BE49-F238E27FC236}">
                <a16:creationId xmlns:a16="http://schemas.microsoft.com/office/drawing/2014/main" id="{8EE857D3-63DA-4FAA-95C9-5308AC490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889" y="2120549"/>
            <a:ext cx="1341081" cy="75435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F33BC66-D302-47B9-A912-B2C1AD085036}"/>
              </a:ext>
            </a:extLst>
          </p:cNvPr>
          <p:cNvSpPr txBox="1"/>
          <p:nvPr/>
        </p:nvSpPr>
        <p:spPr>
          <a:xfrm>
            <a:off x="5528667" y="3429000"/>
            <a:ext cx="1697590" cy="369332"/>
          </a:xfrm>
          <a:prstGeom prst="rect">
            <a:avLst/>
          </a:prstGeom>
          <a:noFill/>
        </p:spPr>
        <p:txBody>
          <a:bodyPr wrap="square">
            <a:spAutoFit/>
          </a:bodyPr>
          <a:lstStyle/>
          <a:p>
            <a:r>
              <a:rPr lang="en-GB" b="1"/>
              <a:t>Programming</a:t>
            </a:r>
          </a:p>
        </p:txBody>
      </p:sp>
      <p:sp>
        <p:nvSpPr>
          <p:cNvPr id="16" name="Title 3">
            <a:extLst>
              <a:ext uri="{FF2B5EF4-FFF2-40B4-BE49-F238E27FC236}">
                <a16:creationId xmlns:a16="http://schemas.microsoft.com/office/drawing/2014/main" id="{17E79301-FEAA-4955-9EDD-F39266B8ED98}"/>
              </a:ext>
            </a:extLst>
          </p:cNvPr>
          <p:cNvSpPr txBox="1">
            <a:spLocks/>
          </p:cNvSpPr>
          <p:nvPr/>
        </p:nvSpPr>
        <p:spPr>
          <a:xfrm>
            <a:off x="225624" y="218558"/>
            <a:ext cx="9378686" cy="609600"/>
          </a:xfrm>
          <a:prstGeom prst="rect">
            <a:avLst/>
          </a:prstGeom>
        </p:spPr>
        <p:txBody>
          <a:bodyPr>
            <a:noAutofit/>
          </a:bodyPr>
          <a:lstStyle>
            <a:lvl1pPr algn="ctr" defTabSz="896386" rtl="0" eaLnBrk="1" latinLnBrk="0" hangingPunct="1">
              <a:spcBef>
                <a:spcPct val="0"/>
              </a:spcBef>
              <a:buNone/>
              <a:defRPr sz="4313" kern="1200">
                <a:solidFill>
                  <a:schemeClr val="tx1"/>
                </a:solidFill>
                <a:latin typeface="+mj-lt"/>
                <a:ea typeface="+mj-ea"/>
                <a:cs typeface="+mj-cs"/>
              </a:defRPr>
            </a:lvl1pPr>
          </a:lstStyle>
          <a:p>
            <a:r>
              <a:rPr lang="en-GB" sz="2900" b="1">
                <a:solidFill>
                  <a:srgbClr val="C00000"/>
                </a:solidFill>
              </a:rPr>
              <a:t>What you may be using today</a:t>
            </a:r>
            <a:br>
              <a:rPr lang="en-GB" sz="2900" b="1">
                <a:solidFill>
                  <a:srgbClr val="C00000"/>
                </a:solidFill>
              </a:rPr>
            </a:br>
            <a:endParaRPr lang="en-GB" sz="2900"/>
          </a:p>
        </p:txBody>
      </p:sp>
      <p:pic>
        <p:nvPicPr>
          <p:cNvPr id="3" name="Picture 2">
            <a:extLst>
              <a:ext uri="{FF2B5EF4-FFF2-40B4-BE49-F238E27FC236}">
                <a16:creationId xmlns:a16="http://schemas.microsoft.com/office/drawing/2014/main" id="{0BB655AD-169B-4324-B690-4DD5F08B9842}"/>
              </a:ext>
            </a:extLst>
          </p:cNvPr>
          <p:cNvPicPr>
            <a:picLocks noChangeAspect="1"/>
          </p:cNvPicPr>
          <p:nvPr/>
        </p:nvPicPr>
        <p:blipFill>
          <a:blip r:embed="rId5"/>
          <a:stretch>
            <a:fillRect/>
          </a:stretch>
        </p:blipFill>
        <p:spPr>
          <a:xfrm>
            <a:off x="5651738" y="2318252"/>
            <a:ext cx="658408" cy="397178"/>
          </a:xfrm>
          <a:prstGeom prst="rect">
            <a:avLst/>
          </a:prstGeom>
        </p:spPr>
      </p:pic>
      <p:pic>
        <p:nvPicPr>
          <p:cNvPr id="17" name="Picture 4" descr="Microsoft Azure Down? Current status overview | Downdetector">
            <a:extLst>
              <a:ext uri="{FF2B5EF4-FFF2-40B4-BE49-F238E27FC236}">
                <a16:creationId xmlns:a16="http://schemas.microsoft.com/office/drawing/2014/main" id="{5434E370-D05B-4C13-8678-B682B5F24D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067" y="2287745"/>
            <a:ext cx="1160161" cy="3353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CA5FA2F-1662-4510-A89B-5A98A73B9B87}"/>
              </a:ext>
            </a:extLst>
          </p:cNvPr>
          <p:cNvPicPr>
            <a:picLocks noChangeAspect="1"/>
          </p:cNvPicPr>
          <p:nvPr/>
        </p:nvPicPr>
        <p:blipFill>
          <a:blip r:embed="rId7"/>
          <a:stretch>
            <a:fillRect/>
          </a:stretch>
        </p:blipFill>
        <p:spPr>
          <a:xfrm>
            <a:off x="360424" y="3973011"/>
            <a:ext cx="2471832" cy="483421"/>
          </a:xfrm>
          <a:prstGeom prst="rect">
            <a:avLst/>
          </a:prstGeom>
        </p:spPr>
      </p:pic>
      <p:pic>
        <p:nvPicPr>
          <p:cNvPr id="19" name="Picture 2" descr="The Best Way to Learn SQL - Learn to code in 30 Days">
            <a:extLst>
              <a:ext uri="{FF2B5EF4-FFF2-40B4-BE49-F238E27FC236}">
                <a16:creationId xmlns:a16="http://schemas.microsoft.com/office/drawing/2014/main" id="{54B73083-BAD3-4467-8455-8D8A3DD05E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0012" y="4136888"/>
            <a:ext cx="1217309" cy="6390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Welcome to Python.org">
            <a:extLst>
              <a:ext uri="{FF2B5EF4-FFF2-40B4-BE49-F238E27FC236}">
                <a16:creationId xmlns:a16="http://schemas.microsoft.com/office/drawing/2014/main" id="{19C85918-2CEE-4075-8537-EDDA4EE832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04147" y="4177723"/>
            <a:ext cx="1754590" cy="496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D8D6930-1616-41A8-9561-9698097CB8DE}"/>
              </a:ext>
            </a:extLst>
          </p:cNvPr>
          <p:cNvPicPr>
            <a:picLocks noChangeAspect="1"/>
          </p:cNvPicPr>
          <p:nvPr/>
        </p:nvPicPr>
        <p:blipFill>
          <a:blip r:embed="rId10"/>
          <a:stretch>
            <a:fillRect/>
          </a:stretch>
        </p:blipFill>
        <p:spPr>
          <a:xfrm>
            <a:off x="6123604" y="4139772"/>
            <a:ext cx="977472" cy="609199"/>
          </a:xfrm>
          <a:prstGeom prst="rect">
            <a:avLst/>
          </a:prstGeom>
        </p:spPr>
      </p:pic>
      <p:pic>
        <p:nvPicPr>
          <p:cNvPr id="23" name="Picture 2" descr="A Journey of Data Engineer to the Cloud — Data Lake | by Arvind Kumar | The  Startup | Medium">
            <a:extLst>
              <a:ext uri="{FF2B5EF4-FFF2-40B4-BE49-F238E27FC236}">
                <a16:creationId xmlns:a16="http://schemas.microsoft.com/office/drawing/2014/main" id="{E95E7D62-DF58-48EB-9967-34CC3FA5C4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481" y="4528188"/>
            <a:ext cx="1897353" cy="10947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Moving to SQL Azure is not a simple connection string change - BizTalk  Server Monitoring &amp; Management Solution | BizTalk360">
            <a:extLst>
              <a:ext uri="{FF2B5EF4-FFF2-40B4-BE49-F238E27FC236}">
                <a16:creationId xmlns:a16="http://schemas.microsoft.com/office/drawing/2014/main" id="{2727217C-CBC9-4418-BCEF-6E1D005446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24057" y="4405011"/>
            <a:ext cx="1936630" cy="67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685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43F58-99BC-4A1A-8841-1C5A129C97C5}"/>
              </a:ext>
            </a:extLst>
          </p:cNvPr>
          <p:cNvSpPr txBox="1"/>
          <p:nvPr/>
        </p:nvSpPr>
        <p:spPr>
          <a:xfrm>
            <a:off x="1672198" y="1211263"/>
            <a:ext cx="7966013" cy="2308324"/>
          </a:xfrm>
          <a:prstGeom prst="rect">
            <a:avLst/>
          </a:prstGeom>
          <a:noFill/>
        </p:spPr>
        <p:txBody>
          <a:bodyPr wrap="square" rtlCol="0">
            <a:spAutoFit/>
          </a:bodyPr>
          <a:lstStyle/>
          <a:p>
            <a:r>
              <a:rPr lang="en-GB" sz="3600">
                <a:solidFill>
                  <a:schemeClr val="accent1"/>
                </a:solidFill>
              </a:rPr>
              <a:t> </a:t>
            </a:r>
            <a:r>
              <a:rPr lang="en-GB" sz="2800">
                <a:solidFill>
                  <a:schemeClr val="accent1"/>
                </a:solidFill>
                <a:latin typeface="+mj-lt"/>
              </a:rPr>
              <a:t>DBA</a:t>
            </a:r>
            <a:endParaRPr lang="en-GB" sz="2800">
              <a:solidFill>
                <a:schemeClr val="accent1"/>
              </a:solidFill>
            </a:endParaRPr>
          </a:p>
          <a:p>
            <a:pPr marL="285750" indent="-285750">
              <a:buClr>
                <a:schemeClr val="accent1"/>
              </a:buClr>
              <a:buFont typeface="Wingdings 2" panose="05020102010507070707" pitchFamily="18" charset="2"/>
              <a:buChar char="Ã"/>
            </a:pPr>
            <a:r>
              <a:rPr lang="en-GB"/>
              <a:t>Most DBA’s will work with relational platforms</a:t>
            </a:r>
          </a:p>
          <a:p>
            <a:pPr marL="285750" indent="-285750">
              <a:buClr>
                <a:schemeClr val="accent1"/>
              </a:buClr>
              <a:buFont typeface="Wingdings 2" panose="05020102010507070707" pitchFamily="18" charset="2"/>
              <a:buChar char="Ã"/>
            </a:pPr>
            <a:r>
              <a:rPr lang="en-GB"/>
              <a:t>High priority on the incoming data being correct shape and size</a:t>
            </a:r>
          </a:p>
          <a:p>
            <a:pPr marL="285750" indent="-285750">
              <a:buClr>
                <a:schemeClr val="accent1"/>
              </a:buClr>
              <a:buFont typeface="Wingdings 2" panose="05020102010507070707" pitchFamily="18" charset="2"/>
              <a:buChar char="Ã"/>
            </a:pPr>
            <a:r>
              <a:rPr lang="en-GB"/>
              <a:t>Thinking operationally how you manage the systems</a:t>
            </a:r>
          </a:p>
          <a:p>
            <a:endParaRPr lang="en-GB"/>
          </a:p>
          <a:p>
            <a:endParaRPr lang="en-GB"/>
          </a:p>
          <a:p>
            <a:endParaRPr lang="en-GB"/>
          </a:p>
        </p:txBody>
      </p:sp>
      <p:sp>
        <p:nvSpPr>
          <p:cNvPr id="4" name="Title 3">
            <a:extLst>
              <a:ext uri="{FF2B5EF4-FFF2-40B4-BE49-F238E27FC236}">
                <a16:creationId xmlns:a16="http://schemas.microsoft.com/office/drawing/2014/main" id="{E42E6A6A-6F76-4A38-9B00-5687D9167CB5}"/>
              </a:ext>
            </a:extLst>
          </p:cNvPr>
          <p:cNvSpPr>
            <a:spLocks noGrp="1"/>
          </p:cNvSpPr>
          <p:nvPr>
            <p:ph type="title"/>
          </p:nvPr>
        </p:nvSpPr>
        <p:spPr/>
        <p:txBody>
          <a:bodyPr>
            <a:normAutofit fontScale="90000"/>
          </a:bodyPr>
          <a:lstStyle/>
          <a:p>
            <a:br>
              <a:rPr lang="en-GB" b="1">
                <a:solidFill>
                  <a:srgbClr val="C00000"/>
                </a:solidFill>
              </a:rPr>
            </a:br>
            <a:endParaRPr lang="en-GB"/>
          </a:p>
        </p:txBody>
      </p:sp>
      <p:sp>
        <p:nvSpPr>
          <p:cNvPr id="5" name="TextBox 4">
            <a:extLst>
              <a:ext uri="{FF2B5EF4-FFF2-40B4-BE49-F238E27FC236}">
                <a16:creationId xmlns:a16="http://schemas.microsoft.com/office/drawing/2014/main" id="{45B2588C-8672-4A7D-B9DD-1F6E4413351D}"/>
              </a:ext>
            </a:extLst>
          </p:cNvPr>
          <p:cNvSpPr txBox="1"/>
          <p:nvPr/>
        </p:nvSpPr>
        <p:spPr>
          <a:xfrm>
            <a:off x="3516811" y="3429000"/>
            <a:ext cx="6355322" cy="190821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2800">
                <a:solidFill>
                  <a:srgbClr val="B12740"/>
                </a:solidFill>
                <a:latin typeface="Bebas Neue"/>
              </a:rPr>
              <a:t>Data Engineer</a:t>
            </a:r>
            <a:endParaRPr kumimoji="0" lang="en-GB" sz="2800" b="0" i="0" u="none" strike="noStrike" kern="1200" cap="none" spc="0" normalizeH="0" baseline="0" noProof="0">
              <a:ln>
                <a:noFill/>
              </a:ln>
              <a:solidFill>
                <a:srgbClr val="B12740"/>
              </a:solidFill>
              <a:effectLst/>
              <a:uLnTx/>
              <a:uFillTx/>
              <a:latin typeface="Calibri"/>
              <a:ea typeface="+mn-ea"/>
              <a:cs typeface="+mn-cs"/>
            </a:endParaRPr>
          </a:p>
          <a:p>
            <a:pPr marL="285750" marR="0" lvl="0" indent="-285750" algn="l" defTabSz="457200" rtl="0" eaLnBrk="1" fontAlgn="auto" latinLnBrk="0" hangingPunct="1">
              <a:lnSpc>
                <a:spcPct val="100000"/>
              </a:lnSpc>
              <a:spcBef>
                <a:spcPts val="0"/>
              </a:spcBef>
              <a:spcAft>
                <a:spcPts val="0"/>
              </a:spcAft>
              <a:buClr>
                <a:srgbClr val="B12740"/>
              </a:buClr>
              <a:buSzTx/>
              <a:buFont typeface="Wingdings 2" panose="05020102010507070707" pitchFamily="18" charset="2"/>
              <a:buChar char="Ã"/>
              <a:tabLst/>
              <a:defRPr/>
            </a:pPr>
            <a:r>
              <a:rPr lang="en-GB">
                <a:solidFill>
                  <a:srgbClr val="505151"/>
                </a:solidFill>
                <a:latin typeface="Calibri"/>
              </a:rPr>
              <a:t>Data from and stored in structured and no-structured formats</a:t>
            </a:r>
          </a:p>
          <a:p>
            <a:pPr marL="285750" marR="0" lvl="0" indent="-285750" algn="l" defTabSz="457200" rtl="0" eaLnBrk="1" fontAlgn="auto" latinLnBrk="0" hangingPunct="1">
              <a:lnSpc>
                <a:spcPct val="100000"/>
              </a:lnSpc>
              <a:spcBef>
                <a:spcPts val="0"/>
              </a:spcBef>
              <a:spcAft>
                <a:spcPts val="0"/>
              </a:spcAft>
              <a:buClr>
                <a:srgbClr val="B12740"/>
              </a:buClr>
              <a:buSzTx/>
              <a:buFont typeface="Wingdings 2" panose="05020102010507070707" pitchFamily="18" charset="2"/>
              <a:buChar char="Ã"/>
              <a:tabLst/>
              <a:defRPr/>
            </a:pPr>
            <a:r>
              <a:rPr kumimoji="0" lang="en-GB" sz="1800" b="0" i="0" u="none" strike="noStrike" kern="1200" cap="none" spc="0" normalizeH="0" baseline="0" noProof="0">
                <a:ln>
                  <a:noFill/>
                </a:ln>
                <a:solidFill>
                  <a:srgbClr val="505151"/>
                </a:solidFill>
                <a:effectLst/>
                <a:uLnTx/>
                <a:uFillTx/>
                <a:latin typeface="Calibri"/>
                <a:ea typeface="+mn-ea"/>
                <a:cs typeface="+mn-cs"/>
              </a:rPr>
              <a:t>How we make data useable</a:t>
            </a:r>
          </a:p>
          <a:p>
            <a:pPr marL="285750" marR="0" lvl="0" indent="-285750" algn="l" defTabSz="457200" rtl="0" eaLnBrk="1" fontAlgn="auto" latinLnBrk="0" hangingPunct="1">
              <a:lnSpc>
                <a:spcPct val="100000"/>
              </a:lnSpc>
              <a:spcBef>
                <a:spcPts val="0"/>
              </a:spcBef>
              <a:spcAft>
                <a:spcPts val="0"/>
              </a:spcAft>
              <a:buClr>
                <a:srgbClr val="B12740"/>
              </a:buClr>
              <a:buSzTx/>
              <a:buFont typeface="Wingdings 2" panose="05020102010507070707" pitchFamily="18" charset="2"/>
              <a:buChar char="Ã"/>
              <a:tabLst/>
              <a:defRPr/>
            </a:pPr>
            <a:r>
              <a:rPr kumimoji="0" lang="en-GB" sz="1800" b="0" i="0" u="none" strike="noStrike" kern="1200" cap="none" spc="0" normalizeH="0" baseline="0" noProof="0">
                <a:ln>
                  <a:noFill/>
                </a:ln>
                <a:solidFill>
                  <a:srgbClr val="505151"/>
                </a:solidFill>
                <a:effectLst/>
                <a:uLnTx/>
                <a:uFillTx/>
                <a:latin typeface="Calibri"/>
                <a:ea typeface="+mn-ea"/>
                <a:cs typeface="+mn-cs"/>
              </a:rPr>
              <a:t>Think </a:t>
            </a:r>
            <a:r>
              <a:rPr kumimoji="0" lang="en-GB" sz="1800" b="1" i="0" u="none" strike="noStrike" kern="1200" cap="none" spc="0" normalizeH="0" baseline="0" noProof="0">
                <a:ln>
                  <a:noFill/>
                </a:ln>
                <a:solidFill>
                  <a:srgbClr val="505151"/>
                </a:solidFill>
                <a:effectLst/>
                <a:uLnTx/>
                <a:uFillTx/>
                <a:latin typeface="Calibri"/>
                <a:ea typeface="+mn-ea"/>
                <a:cs typeface="+mn-cs"/>
              </a:rPr>
              <a:t>parallel</a:t>
            </a:r>
            <a:r>
              <a:rPr lang="en-GB">
                <a:solidFill>
                  <a:srgbClr val="505151"/>
                </a:solidFill>
                <a:latin typeface="Calibri"/>
              </a:rPr>
              <a:t>, will it </a:t>
            </a:r>
            <a:r>
              <a:rPr lang="en-GB" b="1">
                <a:solidFill>
                  <a:srgbClr val="505151"/>
                </a:solidFill>
                <a:latin typeface="Calibri"/>
              </a:rPr>
              <a:t>scale</a:t>
            </a:r>
            <a:endParaRPr kumimoji="0" lang="en-GB" sz="1800" b="1" i="0" u="none" strike="noStrike" kern="1200" cap="none" spc="0" normalizeH="0" baseline="0" noProof="0">
              <a:ln>
                <a:noFill/>
              </a:ln>
              <a:solidFill>
                <a:srgbClr val="505151"/>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151"/>
              </a:solidFill>
              <a:effectLst/>
              <a:uLnTx/>
              <a:uFillTx/>
              <a:latin typeface="Calibr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505151"/>
              </a:solidFill>
              <a:effectLst/>
              <a:uLnTx/>
              <a:uFillTx/>
              <a:latin typeface="Calibri"/>
              <a:ea typeface="+mn-ea"/>
              <a:cs typeface="+mn-cs"/>
            </a:endParaRPr>
          </a:p>
        </p:txBody>
      </p:sp>
      <p:sp>
        <p:nvSpPr>
          <p:cNvPr id="7" name="TextBox 6">
            <a:extLst>
              <a:ext uri="{FF2B5EF4-FFF2-40B4-BE49-F238E27FC236}">
                <a16:creationId xmlns:a16="http://schemas.microsoft.com/office/drawing/2014/main" id="{DC4AC80D-38A1-48D0-96C8-2633763209F9}"/>
              </a:ext>
            </a:extLst>
          </p:cNvPr>
          <p:cNvSpPr txBox="1"/>
          <p:nvPr/>
        </p:nvSpPr>
        <p:spPr>
          <a:xfrm>
            <a:off x="753534" y="308753"/>
            <a:ext cx="6096000" cy="584775"/>
          </a:xfrm>
          <a:prstGeom prst="rect">
            <a:avLst/>
          </a:prstGeom>
          <a:noFill/>
        </p:spPr>
        <p:txBody>
          <a:bodyPr wrap="square">
            <a:spAutoFit/>
          </a:bodyPr>
          <a:lstStyle/>
          <a:p>
            <a:r>
              <a:rPr lang="en-GB" sz="3200">
                <a:solidFill>
                  <a:srgbClr val="B52741"/>
                </a:solidFill>
                <a:latin typeface="Bebas Neue"/>
                <a:ea typeface="+mj-ea"/>
                <a:cs typeface="+mj-cs"/>
              </a:rPr>
              <a:t>What Changes</a:t>
            </a:r>
            <a:endParaRPr lang="en-GB"/>
          </a:p>
        </p:txBody>
      </p:sp>
    </p:spTree>
    <p:extLst>
      <p:ext uri="{BB962C8B-B14F-4D97-AF65-F5344CB8AC3E}">
        <p14:creationId xmlns:p14="http://schemas.microsoft.com/office/powerpoint/2010/main" val="214941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23EBF2-12EE-49DB-B9AB-0B1200296024}"/>
              </a:ext>
            </a:extLst>
          </p:cNvPr>
          <p:cNvSpPr>
            <a:spLocks noGrp="1"/>
          </p:cNvSpPr>
          <p:nvPr>
            <p:ph type="title"/>
          </p:nvPr>
        </p:nvSpPr>
        <p:spPr/>
        <p:txBody>
          <a:bodyPr>
            <a:normAutofit/>
          </a:bodyPr>
          <a:lstStyle/>
          <a:p>
            <a:r>
              <a:rPr lang="en-GB"/>
              <a:t>Soft skills you might not know you have</a:t>
            </a:r>
          </a:p>
        </p:txBody>
      </p:sp>
      <p:sp>
        <p:nvSpPr>
          <p:cNvPr id="4" name="Text Placeholder 3">
            <a:extLst>
              <a:ext uri="{FF2B5EF4-FFF2-40B4-BE49-F238E27FC236}">
                <a16:creationId xmlns:a16="http://schemas.microsoft.com/office/drawing/2014/main" id="{606F7E00-BDEB-4F50-8C7C-40B3A457C60D}"/>
              </a:ext>
            </a:extLst>
          </p:cNvPr>
          <p:cNvSpPr>
            <a:spLocks noGrp="1"/>
          </p:cNvSpPr>
          <p:nvPr>
            <p:ph type="body" sz="quarter" idx="10"/>
          </p:nvPr>
        </p:nvSpPr>
        <p:spPr/>
        <p:txBody>
          <a:bodyPr/>
          <a:lstStyle/>
          <a:p>
            <a:pPr>
              <a:buClr>
                <a:schemeClr val="accent1"/>
              </a:buClr>
              <a:buFont typeface="Wingdings 2" panose="05020102010507070707" pitchFamily="18" charset="2"/>
              <a:buChar char="Ã"/>
            </a:pPr>
            <a:r>
              <a:rPr lang="en-GB"/>
              <a:t>You can talk to tech’s</a:t>
            </a:r>
          </a:p>
          <a:p>
            <a:pPr>
              <a:buClr>
                <a:schemeClr val="accent1"/>
              </a:buClr>
              <a:buFont typeface="Wingdings 2" panose="05020102010507070707" pitchFamily="18" charset="2"/>
              <a:buChar char="Ã"/>
            </a:pPr>
            <a:r>
              <a:rPr lang="en-GB"/>
              <a:t>Engage with business </a:t>
            </a:r>
          </a:p>
          <a:p>
            <a:pPr>
              <a:buClr>
                <a:schemeClr val="accent1"/>
              </a:buClr>
              <a:buFont typeface="Wingdings 2" panose="05020102010507070707" pitchFamily="18" charset="2"/>
              <a:buChar char="Ã"/>
            </a:pPr>
            <a:r>
              <a:rPr lang="en-GB"/>
              <a:t>Explain why </a:t>
            </a:r>
          </a:p>
          <a:p>
            <a:pPr>
              <a:buClr>
                <a:schemeClr val="accent1"/>
              </a:buClr>
              <a:buFont typeface="Wingdings 2" panose="05020102010507070707" pitchFamily="18" charset="2"/>
              <a:buChar char="Ã"/>
            </a:pPr>
            <a:endParaRPr lang="en-GB"/>
          </a:p>
          <a:p>
            <a:pPr>
              <a:buClr>
                <a:schemeClr val="accent1"/>
              </a:buClr>
              <a:buFont typeface="Wingdings 2" panose="05020102010507070707" pitchFamily="18" charset="2"/>
              <a:buChar char="Ã"/>
            </a:pPr>
            <a:endParaRPr lang="en-GB"/>
          </a:p>
          <a:p>
            <a:pPr>
              <a:buClr>
                <a:schemeClr val="accent1"/>
              </a:buClr>
              <a:buFont typeface="Wingdings 2" panose="05020102010507070707" pitchFamily="18" charset="2"/>
              <a:buChar char="Ã"/>
            </a:pPr>
            <a:endParaRPr lang="en-GB"/>
          </a:p>
          <a:p>
            <a:pPr>
              <a:buClr>
                <a:schemeClr val="accent1"/>
              </a:buClr>
              <a:buFont typeface="Wingdings 2" panose="05020102010507070707" pitchFamily="18" charset="2"/>
              <a:buChar char="Ã"/>
            </a:pPr>
            <a:endParaRPr lang="en-GB"/>
          </a:p>
          <a:p>
            <a:pPr>
              <a:buClr>
                <a:schemeClr val="accent1"/>
              </a:buClr>
              <a:buFont typeface="Wingdings 2" panose="05020102010507070707" pitchFamily="18" charset="2"/>
              <a:buChar char="Ã"/>
            </a:pPr>
            <a:endParaRPr lang="en-GB"/>
          </a:p>
        </p:txBody>
      </p:sp>
    </p:spTree>
    <p:extLst>
      <p:ext uri="{BB962C8B-B14F-4D97-AF65-F5344CB8AC3E}">
        <p14:creationId xmlns:p14="http://schemas.microsoft.com/office/powerpoint/2010/main" val="90964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8B95-C84F-4DC1-87DB-D4564EED7902}"/>
              </a:ext>
            </a:extLst>
          </p:cNvPr>
          <p:cNvSpPr>
            <a:spLocks noGrp="1"/>
          </p:cNvSpPr>
          <p:nvPr>
            <p:ph type="title"/>
          </p:nvPr>
        </p:nvSpPr>
        <p:spPr/>
        <p:txBody>
          <a:bodyPr/>
          <a:lstStyle/>
          <a:p>
            <a:r>
              <a:rPr lang="en-GB"/>
              <a:t>A Software Engineers Journey</a:t>
            </a:r>
          </a:p>
        </p:txBody>
      </p:sp>
    </p:spTree>
    <p:extLst>
      <p:ext uri="{BB962C8B-B14F-4D97-AF65-F5344CB8AC3E}">
        <p14:creationId xmlns:p14="http://schemas.microsoft.com/office/powerpoint/2010/main" val="810975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DC5D38-F821-4327-938F-ED7BA3706C4C}"/>
              </a:ext>
            </a:extLst>
          </p:cNvPr>
          <p:cNvSpPr>
            <a:spLocks noGrp="1"/>
          </p:cNvSpPr>
          <p:nvPr>
            <p:ph type="title"/>
          </p:nvPr>
        </p:nvSpPr>
        <p:spPr/>
        <p:txBody>
          <a:bodyPr/>
          <a:lstStyle/>
          <a:p>
            <a:r>
              <a:rPr lang="en-GB"/>
              <a:t>Where is all began</a:t>
            </a:r>
          </a:p>
        </p:txBody>
      </p:sp>
      <p:pic>
        <p:nvPicPr>
          <p:cNvPr id="1026" name="Picture 2" descr="No photo description available.">
            <a:extLst>
              <a:ext uri="{FF2B5EF4-FFF2-40B4-BE49-F238E27FC236}">
                <a16:creationId xmlns:a16="http://schemas.microsoft.com/office/drawing/2014/main" id="{11D5D540-C8AC-4E5A-8E30-379EB5649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560" y="1566862"/>
            <a:ext cx="57531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48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24ACDC-067A-4B7D-A074-E1FF98825F60}"/>
              </a:ext>
            </a:extLst>
          </p:cNvPr>
          <p:cNvSpPr>
            <a:spLocks noGrp="1"/>
          </p:cNvSpPr>
          <p:nvPr>
            <p:ph type="title"/>
          </p:nvPr>
        </p:nvSpPr>
        <p:spPr/>
        <p:txBody>
          <a:bodyPr/>
          <a:lstStyle/>
          <a:p>
            <a:r>
              <a:rPr lang="en-GB"/>
              <a:t>The Journey</a:t>
            </a:r>
          </a:p>
        </p:txBody>
      </p:sp>
      <p:sp>
        <p:nvSpPr>
          <p:cNvPr id="3" name="Arrow: Right 2">
            <a:extLst>
              <a:ext uri="{FF2B5EF4-FFF2-40B4-BE49-F238E27FC236}">
                <a16:creationId xmlns:a16="http://schemas.microsoft.com/office/drawing/2014/main" id="{A0DA552D-9B98-4897-99BC-66C7857CBE46}"/>
              </a:ext>
            </a:extLst>
          </p:cNvPr>
          <p:cNvSpPr/>
          <p:nvPr/>
        </p:nvSpPr>
        <p:spPr>
          <a:xfrm>
            <a:off x="236375" y="1007707"/>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Lab Technician (photography)</a:t>
            </a:r>
          </a:p>
        </p:txBody>
      </p:sp>
      <p:sp>
        <p:nvSpPr>
          <p:cNvPr id="4" name="Arrow: Right 3">
            <a:extLst>
              <a:ext uri="{FF2B5EF4-FFF2-40B4-BE49-F238E27FC236}">
                <a16:creationId xmlns:a16="http://schemas.microsoft.com/office/drawing/2014/main" id="{53BC35EF-269D-426E-AC90-B4958DA4B3C5}"/>
              </a:ext>
            </a:extLst>
          </p:cNvPr>
          <p:cNvSpPr/>
          <p:nvPr/>
        </p:nvSpPr>
        <p:spPr>
          <a:xfrm>
            <a:off x="2217575" y="1007707"/>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Graphic Artist</a:t>
            </a:r>
          </a:p>
        </p:txBody>
      </p:sp>
      <p:sp>
        <p:nvSpPr>
          <p:cNvPr id="5" name="Arrow: Right 4">
            <a:extLst>
              <a:ext uri="{FF2B5EF4-FFF2-40B4-BE49-F238E27FC236}">
                <a16:creationId xmlns:a16="http://schemas.microsoft.com/office/drawing/2014/main" id="{8CA1E836-12C7-43F2-B556-C871D5C1B26A}"/>
              </a:ext>
            </a:extLst>
          </p:cNvPr>
          <p:cNvSpPr/>
          <p:nvPr/>
        </p:nvSpPr>
        <p:spPr>
          <a:xfrm>
            <a:off x="4198775" y="1007707"/>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Application Developer </a:t>
            </a:r>
          </a:p>
        </p:txBody>
      </p:sp>
      <p:sp>
        <p:nvSpPr>
          <p:cNvPr id="6" name="Arrow: Right 5">
            <a:extLst>
              <a:ext uri="{FF2B5EF4-FFF2-40B4-BE49-F238E27FC236}">
                <a16:creationId xmlns:a16="http://schemas.microsoft.com/office/drawing/2014/main" id="{E4A6E57B-A187-46CD-9093-80E1C6BD330E}"/>
              </a:ext>
            </a:extLst>
          </p:cNvPr>
          <p:cNvSpPr/>
          <p:nvPr/>
        </p:nvSpPr>
        <p:spPr>
          <a:xfrm>
            <a:off x="6179975" y="1007706"/>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Software Developer/</a:t>
            </a:r>
          </a:p>
          <a:p>
            <a:pPr algn="ctr"/>
            <a:r>
              <a:rPr lang="en-GB" sz="1600">
                <a:solidFill>
                  <a:schemeClr val="bg1"/>
                </a:solidFill>
              </a:rPr>
              <a:t>Engineer</a:t>
            </a:r>
          </a:p>
        </p:txBody>
      </p:sp>
      <p:sp>
        <p:nvSpPr>
          <p:cNvPr id="7" name="Arrow: Right 6">
            <a:extLst>
              <a:ext uri="{FF2B5EF4-FFF2-40B4-BE49-F238E27FC236}">
                <a16:creationId xmlns:a16="http://schemas.microsoft.com/office/drawing/2014/main" id="{CE9EFE8F-8D25-45D4-B6F6-9920DE02C2F8}"/>
              </a:ext>
            </a:extLst>
          </p:cNvPr>
          <p:cNvSpPr/>
          <p:nvPr/>
        </p:nvSpPr>
        <p:spPr>
          <a:xfrm>
            <a:off x="8111412" y="1007706"/>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Data Engineer</a:t>
            </a:r>
          </a:p>
        </p:txBody>
      </p:sp>
      <p:sp>
        <p:nvSpPr>
          <p:cNvPr id="8" name="Arrow: Right 7">
            <a:extLst>
              <a:ext uri="{FF2B5EF4-FFF2-40B4-BE49-F238E27FC236}">
                <a16:creationId xmlns:a16="http://schemas.microsoft.com/office/drawing/2014/main" id="{C8CFF584-7407-420C-98A8-B04EAB4735A5}"/>
              </a:ext>
            </a:extLst>
          </p:cNvPr>
          <p:cNvSpPr/>
          <p:nvPr/>
        </p:nvSpPr>
        <p:spPr>
          <a:xfrm>
            <a:off x="10092612" y="1007706"/>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Data Engineering Consultant</a:t>
            </a:r>
          </a:p>
        </p:txBody>
      </p:sp>
      <p:cxnSp>
        <p:nvCxnSpPr>
          <p:cNvPr id="11" name="Straight Connector 10">
            <a:extLst>
              <a:ext uri="{FF2B5EF4-FFF2-40B4-BE49-F238E27FC236}">
                <a16:creationId xmlns:a16="http://schemas.microsoft.com/office/drawing/2014/main" id="{4135F389-5F3D-4C75-8937-DC2291FD037C}"/>
              </a:ext>
            </a:extLst>
          </p:cNvPr>
          <p:cNvCxnSpPr>
            <a:cxnSpLocks/>
          </p:cNvCxnSpPr>
          <p:nvPr/>
        </p:nvCxnSpPr>
        <p:spPr>
          <a:xfrm>
            <a:off x="2142930" y="940837"/>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35AA441F-2256-45CB-B088-4380900B4943}"/>
              </a:ext>
            </a:extLst>
          </p:cNvPr>
          <p:cNvCxnSpPr>
            <a:cxnSpLocks/>
          </p:cNvCxnSpPr>
          <p:nvPr/>
        </p:nvCxnSpPr>
        <p:spPr>
          <a:xfrm>
            <a:off x="4124132" y="934617"/>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16740589-6FB0-42A9-BF3B-575C41DE1E1B}"/>
              </a:ext>
            </a:extLst>
          </p:cNvPr>
          <p:cNvCxnSpPr>
            <a:cxnSpLocks/>
          </p:cNvCxnSpPr>
          <p:nvPr/>
        </p:nvCxnSpPr>
        <p:spPr>
          <a:xfrm>
            <a:off x="6096000" y="901244"/>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79DB98E8-4A16-4AA0-9C8B-33345A88D51A}"/>
              </a:ext>
            </a:extLst>
          </p:cNvPr>
          <p:cNvCxnSpPr>
            <a:cxnSpLocks/>
          </p:cNvCxnSpPr>
          <p:nvPr/>
        </p:nvCxnSpPr>
        <p:spPr>
          <a:xfrm>
            <a:off x="8039877" y="888804"/>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178D5753-B7C2-4C08-86B0-A5E181369FDD}"/>
              </a:ext>
            </a:extLst>
          </p:cNvPr>
          <p:cNvCxnSpPr>
            <a:cxnSpLocks/>
          </p:cNvCxnSpPr>
          <p:nvPr/>
        </p:nvCxnSpPr>
        <p:spPr>
          <a:xfrm>
            <a:off x="9971314" y="901244"/>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8B7B3608-63DC-40EF-AA3B-B4420B2035C2}"/>
              </a:ext>
            </a:extLst>
          </p:cNvPr>
          <p:cNvSpPr txBox="1"/>
          <p:nvPr/>
        </p:nvSpPr>
        <p:spPr>
          <a:xfrm>
            <a:off x="199054" y="2779687"/>
            <a:ext cx="1555106" cy="584775"/>
          </a:xfrm>
          <a:prstGeom prst="rect">
            <a:avLst/>
          </a:prstGeom>
          <a:noFill/>
        </p:spPr>
        <p:txBody>
          <a:bodyPr wrap="none" rtlCol="0">
            <a:spAutoFit/>
          </a:bodyPr>
          <a:lstStyle/>
          <a:p>
            <a:r>
              <a:rPr lang="en-GB" sz="1600"/>
              <a:t>Hanging around </a:t>
            </a:r>
          </a:p>
          <a:p>
            <a:r>
              <a:rPr lang="en-GB" sz="1600"/>
              <a:t>in dark places </a:t>
            </a:r>
          </a:p>
        </p:txBody>
      </p:sp>
      <p:sp>
        <p:nvSpPr>
          <p:cNvPr id="20" name="TextBox 19">
            <a:extLst>
              <a:ext uri="{FF2B5EF4-FFF2-40B4-BE49-F238E27FC236}">
                <a16:creationId xmlns:a16="http://schemas.microsoft.com/office/drawing/2014/main" id="{C691544B-8642-41F6-A98B-8ECEFBA297D9}"/>
              </a:ext>
            </a:extLst>
          </p:cNvPr>
          <p:cNvSpPr txBox="1"/>
          <p:nvPr/>
        </p:nvSpPr>
        <p:spPr>
          <a:xfrm>
            <a:off x="2276668" y="2779687"/>
            <a:ext cx="1526187" cy="338554"/>
          </a:xfrm>
          <a:prstGeom prst="rect">
            <a:avLst/>
          </a:prstGeom>
          <a:noFill/>
        </p:spPr>
        <p:txBody>
          <a:bodyPr wrap="none" rtlCol="0">
            <a:spAutoFit/>
          </a:bodyPr>
          <a:lstStyle/>
          <a:p>
            <a:r>
              <a:rPr lang="en-GB" sz="1600"/>
              <a:t>Adobe Software</a:t>
            </a:r>
          </a:p>
        </p:txBody>
      </p:sp>
      <p:sp>
        <p:nvSpPr>
          <p:cNvPr id="21" name="TextBox 20">
            <a:extLst>
              <a:ext uri="{FF2B5EF4-FFF2-40B4-BE49-F238E27FC236}">
                <a16:creationId xmlns:a16="http://schemas.microsoft.com/office/drawing/2014/main" id="{F05B830E-9951-4659-8DFD-F0634EF3AF13}"/>
              </a:ext>
            </a:extLst>
          </p:cNvPr>
          <p:cNvSpPr txBox="1"/>
          <p:nvPr/>
        </p:nvSpPr>
        <p:spPr>
          <a:xfrm>
            <a:off x="4303427" y="2756355"/>
            <a:ext cx="1488806" cy="1569660"/>
          </a:xfrm>
          <a:prstGeom prst="rect">
            <a:avLst/>
          </a:prstGeom>
          <a:noFill/>
        </p:spPr>
        <p:txBody>
          <a:bodyPr wrap="none" rtlCol="0">
            <a:spAutoFit/>
          </a:bodyPr>
          <a:lstStyle/>
          <a:p>
            <a:r>
              <a:rPr lang="en-GB" sz="1600"/>
              <a:t>XML</a:t>
            </a:r>
          </a:p>
          <a:p>
            <a:r>
              <a:rPr lang="en-GB" sz="1600"/>
              <a:t>JavaScript</a:t>
            </a:r>
          </a:p>
          <a:p>
            <a:r>
              <a:rPr lang="en-GB" sz="1600"/>
              <a:t>HTML</a:t>
            </a:r>
          </a:p>
          <a:p>
            <a:r>
              <a:rPr lang="en-GB" sz="1600"/>
              <a:t>C#</a:t>
            </a:r>
          </a:p>
          <a:p>
            <a:r>
              <a:rPr lang="en-GB" sz="1600"/>
              <a:t>SQL (Relational </a:t>
            </a:r>
          </a:p>
          <a:p>
            <a:r>
              <a:rPr lang="en-GB" sz="1600"/>
              <a:t>Databases)</a:t>
            </a:r>
          </a:p>
        </p:txBody>
      </p:sp>
      <p:sp>
        <p:nvSpPr>
          <p:cNvPr id="22" name="TextBox 21">
            <a:extLst>
              <a:ext uri="{FF2B5EF4-FFF2-40B4-BE49-F238E27FC236}">
                <a16:creationId xmlns:a16="http://schemas.microsoft.com/office/drawing/2014/main" id="{32AFC9C2-964E-49AE-9582-3FD217BAEBA4}"/>
              </a:ext>
            </a:extLst>
          </p:cNvPr>
          <p:cNvSpPr txBox="1"/>
          <p:nvPr/>
        </p:nvSpPr>
        <p:spPr>
          <a:xfrm>
            <a:off x="6247304" y="2756355"/>
            <a:ext cx="1488806" cy="2062103"/>
          </a:xfrm>
          <a:prstGeom prst="rect">
            <a:avLst/>
          </a:prstGeom>
          <a:noFill/>
        </p:spPr>
        <p:txBody>
          <a:bodyPr wrap="none" rtlCol="0">
            <a:spAutoFit/>
          </a:bodyPr>
          <a:lstStyle/>
          <a:p>
            <a:r>
              <a:rPr lang="en-GB" sz="1600"/>
              <a:t>XML</a:t>
            </a:r>
          </a:p>
          <a:p>
            <a:r>
              <a:rPr lang="en-GB" sz="1600"/>
              <a:t>JavaScript</a:t>
            </a:r>
          </a:p>
          <a:p>
            <a:r>
              <a:rPr lang="en-GB" sz="1600"/>
              <a:t>HTML</a:t>
            </a:r>
          </a:p>
          <a:p>
            <a:r>
              <a:rPr lang="en-GB" sz="1600"/>
              <a:t>C#</a:t>
            </a:r>
          </a:p>
          <a:p>
            <a:r>
              <a:rPr lang="en-GB" sz="1600"/>
              <a:t>SQL (Relational </a:t>
            </a:r>
          </a:p>
          <a:p>
            <a:r>
              <a:rPr lang="en-GB" sz="1600"/>
              <a:t>Databases)</a:t>
            </a:r>
          </a:p>
          <a:p>
            <a:endParaRPr lang="en-GB" sz="1600"/>
          </a:p>
          <a:p>
            <a:endParaRPr lang="en-GB" sz="1600"/>
          </a:p>
        </p:txBody>
      </p:sp>
      <p:sp>
        <p:nvSpPr>
          <p:cNvPr id="23" name="TextBox 22">
            <a:extLst>
              <a:ext uri="{FF2B5EF4-FFF2-40B4-BE49-F238E27FC236}">
                <a16:creationId xmlns:a16="http://schemas.microsoft.com/office/drawing/2014/main" id="{7576EE1B-07F0-4A01-8245-850433ED4DDF}"/>
              </a:ext>
            </a:extLst>
          </p:cNvPr>
          <p:cNvSpPr txBox="1"/>
          <p:nvPr/>
        </p:nvSpPr>
        <p:spPr>
          <a:xfrm>
            <a:off x="6224229" y="4601500"/>
            <a:ext cx="1646989" cy="1569660"/>
          </a:xfrm>
          <a:prstGeom prst="rect">
            <a:avLst/>
          </a:prstGeom>
          <a:noFill/>
        </p:spPr>
        <p:txBody>
          <a:bodyPr wrap="none" rtlCol="0">
            <a:spAutoFit/>
          </a:bodyPr>
          <a:lstStyle/>
          <a:p>
            <a:r>
              <a:rPr lang="en-GB" sz="1600"/>
              <a:t>JSON</a:t>
            </a:r>
          </a:p>
          <a:p>
            <a:r>
              <a:rPr lang="en-GB" sz="1600"/>
              <a:t>Scala</a:t>
            </a:r>
          </a:p>
          <a:p>
            <a:r>
              <a:rPr lang="en-GB" sz="1600"/>
              <a:t>YML</a:t>
            </a:r>
          </a:p>
          <a:p>
            <a:r>
              <a:rPr lang="en-GB" sz="1600"/>
              <a:t>NoSQL Databases</a:t>
            </a:r>
          </a:p>
          <a:p>
            <a:r>
              <a:rPr lang="en-GB" sz="1600"/>
              <a:t>Kafka</a:t>
            </a:r>
          </a:p>
          <a:p>
            <a:endParaRPr lang="en-GB" sz="1600"/>
          </a:p>
        </p:txBody>
      </p:sp>
      <p:sp>
        <p:nvSpPr>
          <p:cNvPr id="24" name="TextBox 23">
            <a:extLst>
              <a:ext uri="{FF2B5EF4-FFF2-40B4-BE49-F238E27FC236}">
                <a16:creationId xmlns:a16="http://schemas.microsoft.com/office/drawing/2014/main" id="{1EE21897-2F64-4140-BCE9-4C77101DAE37}"/>
              </a:ext>
            </a:extLst>
          </p:cNvPr>
          <p:cNvSpPr txBox="1"/>
          <p:nvPr/>
        </p:nvSpPr>
        <p:spPr>
          <a:xfrm>
            <a:off x="6466137" y="4220548"/>
            <a:ext cx="1433213" cy="584775"/>
          </a:xfrm>
          <a:prstGeom prst="rect">
            <a:avLst/>
          </a:prstGeom>
          <a:noFill/>
        </p:spPr>
        <p:txBody>
          <a:bodyPr wrap="none" rtlCol="0">
            <a:spAutoFit/>
          </a:bodyPr>
          <a:lstStyle/>
          <a:p>
            <a:r>
              <a:rPr lang="en-GB" sz="1600"/>
              <a:t>*Warehousing </a:t>
            </a:r>
          </a:p>
          <a:p>
            <a:endParaRPr lang="en-GB" sz="1600"/>
          </a:p>
        </p:txBody>
      </p:sp>
      <p:grpSp>
        <p:nvGrpSpPr>
          <p:cNvPr id="32" name="Group 31">
            <a:extLst>
              <a:ext uri="{FF2B5EF4-FFF2-40B4-BE49-F238E27FC236}">
                <a16:creationId xmlns:a16="http://schemas.microsoft.com/office/drawing/2014/main" id="{C393AF41-F270-4A37-B12B-60D586C03965}"/>
              </a:ext>
            </a:extLst>
          </p:cNvPr>
          <p:cNvGrpSpPr/>
          <p:nvPr/>
        </p:nvGrpSpPr>
        <p:grpSpPr>
          <a:xfrm>
            <a:off x="8131107" y="2756355"/>
            <a:ext cx="1646989" cy="3414805"/>
            <a:chOff x="8131107" y="2756355"/>
            <a:chExt cx="1646989" cy="3414805"/>
          </a:xfrm>
        </p:grpSpPr>
        <p:sp>
          <p:nvSpPr>
            <p:cNvPr id="25" name="TextBox 24">
              <a:extLst>
                <a:ext uri="{FF2B5EF4-FFF2-40B4-BE49-F238E27FC236}">
                  <a16:creationId xmlns:a16="http://schemas.microsoft.com/office/drawing/2014/main" id="{79EABF40-D8EE-459A-9472-439A92DE8FD8}"/>
                </a:ext>
              </a:extLst>
            </p:cNvPr>
            <p:cNvSpPr txBox="1"/>
            <p:nvPr/>
          </p:nvSpPr>
          <p:spPr>
            <a:xfrm>
              <a:off x="8154182" y="2756355"/>
              <a:ext cx="1488806" cy="2062103"/>
            </a:xfrm>
            <a:prstGeom prst="rect">
              <a:avLst/>
            </a:prstGeom>
            <a:noFill/>
          </p:spPr>
          <p:txBody>
            <a:bodyPr wrap="none" rtlCol="0">
              <a:spAutoFit/>
            </a:bodyPr>
            <a:lstStyle/>
            <a:p>
              <a:r>
                <a:rPr lang="en-GB" sz="1600"/>
                <a:t>XML</a:t>
              </a:r>
            </a:p>
            <a:p>
              <a:r>
                <a:rPr lang="en-GB" sz="1600"/>
                <a:t>JavaScript</a:t>
              </a:r>
            </a:p>
            <a:p>
              <a:r>
                <a:rPr lang="en-GB" sz="1600"/>
                <a:t>HTML</a:t>
              </a:r>
            </a:p>
            <a:p>
              <a:r>
                <a:rPr lang="en-GB" sz="1600"/>
                <a:t>C#</a:t>
              </a:r>
            </a:p>
            <a:p>
              <a:r>
                <a:rPr lang="en-GB" sz="1600"/>
                <a:t>SQL (Relational </a:t>
              </a:r>
            </a:p>
            <a:p>
              <a:r>
                <a:rPr lang="en-GB" sz="1600"/>
                <a:t>Databases)</a:t>
              </a:r>
            </a:p>
            <a:p>
              <a:endParaRPr lang="en-GB" sz="1600"/>
            </a:p>
            <a:p>
              <a:endParaRPr lang="en-GB" sz="1600"/>
            </a:p>
          </p:txBody>
        </p:sp>
        <p:sp>
          <p:nvSpPr>
            <p:cNvPr id="26" name="TextBox 25">
              <a:extLst>
                <a:ext uri="{FF2B5EF4-FFF2-40B4-BE49-F238E27FC236}">
                  <a16:creationId xmlns:a16="http://schemas.microsoft.com/office/drawing/2014/main" id="{77AF90C2-2674-49D0-BF9D-A256DD92CA19}"/>
                </a:ext>
              </a:extLst>
            </p:cNvPr>
            <p:cNvSpPr txBox="1"/>
            <p:nvPr/>
          </p:nvSpPr>
          <p:spPr>
            <a:xfrm>
              <a:off x="8131107" y="4601500"/>
              <a:ext cx="1646989" cy="1569660"/>
            </a:xfrm>
            <a:prstGeom prst="rect">
              <a:avLst/>
            </a:prstGeom>
            <a:noFill/>
          </p:spPr>
          <p:txBody>
            <a:bodyPr wrap="none" rtlCol="0">
              <a:spAutoFit/>
            </a:bodyPr>
            <a:lstStyle/>
            <a:p>
              <a:r>
                <a:rPr lang="en-GB" sz="1600"/>
                <a:t>JSON</a:t>
              </a:r>
            </a:p>
            <a:p>
              <a:r>
                <a:rPr lang="en-GB" sz="1600"/>
                <a:t>Scala</a:t>
              </a:r>
            </a:p>
            <a:p>
              <a:r>
                <a:rPr lang="en-GB" sz="1600"/>
                <a:t>YML</a:t>
              </a:r>
            </a:p>
            <a:p>
              <a:r>
                <a:rPr lang="en-GB" sz="1600"/>
                <a:t>NoSQL Databases</a:t>
              </a:r>
            </a:p>
            <a:p>
              <a:r>
                <a:rPr lang="en-GB" sz="1600"/>
                <a:t>Kafka</a:t>
              </a:r>
            </a:p>
            <a:p>
              <a:endParaRPr lang="en-GB" sz="1600"/>
            </a:p>
          </p:txBody>
        </p:sp>
        <p:sp>
          <p:nvSpPr>
            <p:cNvPr id="27" name="TextBox 26">
              <a:extLst>
                <a:ext uri="{FF2B5EF4-FFF2-40B4-BE49-F238E27FC236}">
                  <a16:creationId xmlns:a16="http://schemas.microsoft.com/office/drawing/2014/main" id="{C33EF02B-6E8B-455B-8175-A6F6B5BE7C13}"/>
                </a:ext>
              </a:extLst>
            </p:cNvPr>
            <p:cNvSpPr txBox="1"/>
            <p:nvPr/>
          </p:nvSpPr>
          <p:spPr>
            <a:xfrm>
              <a:off x="8270423" y="4218904"/>
              <a:ext cx="1433213" cy="584775"/>
            </a:xfrm>
            <a:prstGeom prst="rect">
              <a:avLst/>
            </a:prstGeom>
            <a:noFill/>
          </p:spPr>
          <p:txBody>
            <a:bodyPr wrap="none" rtlCol="0">
              <a:spAutoFit/>
            </a:bodyPr>
            <a:lstStyle/>
            <a:p>
              <a:r>
                <a:rPr lang="en-GB" sz="1600"/>
                <a:t>*Warehousing </a:t>
              </a:r>
            </a:p>
            <a:p>
              <a:endParaRPr lang="en-GB" sz="1600"/>
            </a:p>
          </p:txBody>
        </p:sp>
      </p:grpSp>
      <p:grpSp>
        <p:nvGrpSpPr>
          <p:cNvPr id="2" name="Group 1">
            <a:extLst>
              <a:ext uri="{FF2B5EF4-FFF2-40B4-BE49-F238E27FC236}">
                <a16:creationId xmlns:a16="http://schemas.microsoft.com/office/drawing/2014/main" id="{BA5745E5-835F-437D-A927-D4C895B20EC1}"/>
              </a:ext>
            </a:extLst>
          </p:cNvPr>
          <p:cNvGrpSpPr/>
          <p:nvPr/>
        </p:nvGrpSpPr>
        <p:grpSpPr>
          <a:xfrm>
            <a:off x="10115687" y="2741576"/>
            <a:ext cx="1646989" cy="2062103"/>
            <a:chOff x="10115687" y="2741576"/>
            <a:chExt cx="1646989" cy="2062103"/>
          </a:xfrm>
        </p:grpSpPr>
        <p:sp>
          <p:nvSpPr>
            <p:cNvPr id="28" name="TextBox 27">
              <a:extLst>
                <a:ext uri="{FF2B5EF4-FFF2-40B4-BE49-F238E27FC236}">
                  <a16:creationId xmlns:a16="http://schemas.microsoft.com/office/drawing/2014/main" id="{FB812D33-DD14-40F7-9C09-2562F05C9EBD}"/>
                </a:ext>
              </a:extLst>
            </p:cNvPr>
            <p:cNvSpPr txBox="1"/>
            <p:nvPr/>
          </p:nvSpPr>
          <p:spPr>
            <a:xfrm>
              <a:off x="10329463" y="4190210"/>
              <a:ext cx="1433213" cy="584775"/>
            </a:xfrm>
            <a:prstGeom prst="rect">
              <a:avLst/>
            </a:prstGeom>
            <a:noFill/>
          </p:spPr>
          <p:txBody>
            <a:bodyPr wrap="none" rtlCol="0">
              <a:spAutoFit/>
            </a:bodyPr>
            <a:lstStyle/>
            <a:p>
              <a:r>
                <a:rPr lang="en-GB" sz="1600"/>
                <a:t>*Warehousing </a:t>
              </a:r>
            </a:p>
            <a:p>
              <a:endParaRPr lang="en-GB" sz="1600"/>
            </a:p>
          </p:txBody>
        </p:sp>
        <p:sp>
          <p:nvSpPr>
            <p:cNvPr id="30" name="TextBox 29">
              <a:extLst>
                <a:ext uri="{FF2B5EF4-FFF2-40B4-BE49-F238E27FC236}">
                  <a16:creationId xmlns:a16="http://schemas.microsoft.com/office/drawing/2014/main" id="{07C44560-841E-4E6E-B956-FAD149415FF6}"/>
                </a:ext>
              </a:extLst>
            </p:cNvPr>
            <p:cNvSpPr txBox="1"/>
            <p:nvPr/>
          </p:nvSpPr>
          <p:spPr>
            <a:xfrm>
              <a:off x="10115687" y="2741576"/>
              <a:ext cx="1488806" cy="2062103"/>
            </a:xfrm>
            <a:prstGeom prst="rect">
              <a:avLst/>
            </a:prstGeom>
            <a:noFill/>
          </p:spPr>
          <p:txBody>
            <a:bodyPr wrap="none" rtlCol="0">
              <a:spAutoFit/>
            </a:bodyPr>
            <a:lstStyle/>
            <a:p>
              <a:r>
                <a:rPr lang="en-GB" sz="1600"/>
                <a:t>XML</a:t>
              </a:r>
            </a:p>
            <a:p>
              <a:r>
                <a:rPr lang="en-GB" sz="1600"/>
                <a:t>JavaScript</a:t>
              </a:r>
            </a:p>
            <a:p>
              <a:r>
                <a:rPr lang="en-GB" sz="1600"/>
                <a:t>HTML</a:t>
              </a:r>
            </a:p>
            <a:p>
              <a:r>
                <a:rPr lang="en-GB" sz="1600"/>
                <a:t>C#</a:t>
              </a:r>
            </a:p>
            <a:p>
              <a:r>
                <a:rPr lang="en-GB" sz="1600"/>
                <a:t>SQL (Relational </a:t>
              </a:r>
            </a:p>
            <a:p>
              <a:r>
                <a:rPr lang="en-GB" sz="1600"/>
                <a:t>Databases)</a:t>
              </a:r>
            </a:p>
            <a:p>
              <a:endParaRPr lang="en-GB" sz="1600"/>
            </a:p>
            <a:p>
              <a:endParaRPr lang="en-GB" sz="1600"/>
            </a:p>
          </p:txBody>
        </p:sp>
      </p:grpSp>
      <p:sp>
        <p:nvSpPr>
          <p:cNvPr id="31" name="TextBox 30">
            <a:extLst>
              <a:ext uri="{FF2B5EF4-FFF2-40B4-BE49-F238E27FC236}">
                <a16:creationId xmlns:a16="http://schemas.microsoft.com/office/drawing/2014/main" id="{68AFE172-3933-4B13-B53B-33A994023F7C}"/>
              </a:ext>
            </a:extLst>
          </p:cNvPr>
          <p:cNvSpPr txBox="1"/>
          <p:nvPr/>
        </p:nvSpPr>
        <p:spPr>
          <a:xfrm>
            <a:off x="10092612" y="4586721"/>
            <a:ext cx="1646989" cy="1569660"/>
          </a:xfrm>
          <a:prstGeom prst="rect">
            <a:avLst/>
          </a:prstGeom>
          <a:noFill/>
        </p:spPr>
        <p:txBody>
          <a:bodyPr wrap="none" rtlCol="0">
            <a:spAutoFit/>
          </a:bodyPr>
          <a:lstStyle/>
          <a:p>
            <a:r>
              <a:rPr lang="en-GB" sz="1600"/>
              <a:t>JSON</a:t>
            </a:r>
          </a:p>
          <a:p>
            <a:r>
              <a:rPr lang="en-GB" sz="1600"/>
              <a:t>Scala</a:t>
            </a:r>
          </a:p>
          <a:p>
            <a:r>
              <a:rPr lang="en-GB" sz="1600"/>
              <a:t>YML</a:t>
            </a:r>
          </a:p>
          <a:p>
            <a:r>
              <a:rPr lang="en-GB" sz="1600"/>
              <a:t>NoSQL Databases</a:t>
            </a:r>
          </a:p>
          <a:p>
            <a:r>
              <a:rPr lang="en-GB" sz="1600"/>
              <a:t>Kafka</a:t>
            </a:r>
          </a:p>
          <a:p>
            <a:endParaRPr lang="en-GB" sz="1600"/>
          </a:p>
        </p:txBody>
      </p:sp>
      <p:sp>
        <p:nvSpPr>
          <p:cNvPr id="29" name="TextBox 28">
            <a:extLst>
              <a:ext uri="{FF2B5EF4-FFF2-40B4-BE49-F238E27FC236}">
                <a16:creationId xmlns:a16="http://schemas.microsoft.com/office/drawing/2014/main" id="{5F60F9B4-377D-43AC-B71D-CC43F5582125}"/>
              </a:ext>
            </a:extLst>
          </p:cNvPr>
          <p:cNvSpPr txBox="1"/>
          <p:nvPr/>
        </p:nvSpPr>
        <p:spPr>
          <a:xfrm>
            <a:off x="9045828" y="2493240"/>
            <a:ext cx="2370750" cy="3539430"/>
          </a:xfrm>
          <a:prstGeom prst="rect">
            <a:avLst/>
          </a:prstGeom>
          <a:solidFill>
            <a:schemeClr val="bg1">
              <a:lumMod val="95000"/>
            </a:schemeClr>
          </a:solidFill>
          <a:ln>
            <a:solidFill>
              <a:schemeClr val="tx1">
                <a:lumMod val="50000"/>
              </a:schemeClr>
            </a:solidFill>
          </a:ln>
        </p:spPr>
        <p:txBody>
          <a:bodyPr wrap="square" rtlCol="0">
            <a:spAutoFit/>
          </a:bodyPr>
          <a:lstStyle/>
          <a:p>
            <a:r>
              <a:rPr lang="en-GB" sz="1600"/>
              <a:t>Spark</a:t>
            </a:r>
          </a:p>
          <a:p>
            <a:r>
              <a:rPr lang="en-GB" sz="1600" err="1"/>
              <a:t>BigQuery</a:t>
            </a:r>
            <a:endParaRPr lang="en-GB" sz="1600"/>
          </a:p>
          <a:p>
            <a:r>
              <a:rPr lang="en-GB" sz="1600"/>
              <a:t>Synapse</a:t>
            </a:r>
          </a:p>
          <a:p>
            <a:endParaRPr lang="en-GB" sz="1600"/>
          </a:p>
          <a:p>
            <a:r>
              <a:rPr lang="en-GB" sz="1600"/>
              <a:t>Kimball</a:t>
            </a:r>
          </a:p>
          <a:p>
            <a:r>
              <a:rPr lang="en-GB" sz="1600"/>
              <a:t>Kappa</a:t>
            </a:r>
          </a:p>
          <a:p>
            <a:r>
              <a:rPr lang="en-GB" sz="1600"/>
              <a:t>Delta</a:t>
            </a:r>
          </a:p>
          <a:p>
            <a:r>
              <a:rPr lang="en-GB" sz="1600"/>
              <a:t>Lambda Architectures</a:t>
            </a:r>
          </a:p>
          <a:p>
            <a:endParaRPr lang="en-GB" sz="1600"/>
          </a:p>
          <a:p>
            <a:r>
              <a:rPr lang="en-GB" sz="1600"/>
              <a:t>Agile &amp; Scrum</a:t>
            </a:r>
          </a:p>
          <a:p>
            <a:endParaRPr lang="en-GB" sz="1600"/>
          </a:p>
          <a:p>
            <a:r>
              <a:rPr lang="en-GB" sz="1600"/>
              <a:t>Python</a:t>
            </a:r>
          </a:p>
          <a:p>
            <a:endParaRPr lang="en-GB" sz="1600"/>
          </a:p>
          <a:p>
            <a:r>
              <a:rPr lang="en-GB" sz="1600" err="1"/>
              <a:t>DataOps</a:t>
            </a:r>
            <a:r>
              <a:rPr lang="en-GB" sz="1600"/>
              <a:t> and </a:t>
            </a:r>
            <a:r>
              <a:rPr lang="en-GB" sz="1600" err="1"/>
              <a:t>MLOps</a:t>
            </a:r>
            <a:endParaRPr lang="en-GB" sz="1600"/>
          </a:p>
        </p:txBody>
      </p:sp>
    </p:spTree>
    <p:extLst>
      <p:ext uri="{BB962C8B-B14F-4D97-AF65-F5344CB8AC3E}">
        <p14:creationId xmlns:p14="http://schemas.microsoft.com/office/powerpoint/2010/main" val="30858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9" grpId="0"/>
      <p:bldP spid="20" grpId="0"/>
      <p:bldP spid="21" grpId="0"/>
      <p:bldP spid="22" grpId="0"/>
      <p:bldP spid="23" grpId="0"/>
      <p:bldP spid="24" grpId="0"/>
      <p:bldP spid="31" grpId="0"/>
      <p:bldP spid="2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F86719-A2DC-44E6-8DBC-81DEE9CF96BE}"/>
              </a:ext>
            </a:extLst>
          </p:cNvPr>
          <p:cNvSpPr>
            <a:spLocks noGrp="1"/>
          </p:cNvSpPr>
          <p:nvPr>
            <p:ph type="title"/>
          </p:nvPr>
        </p:nvSpPr>
        <p:spPr/>
        <p:txBody>
          <a:bodyPr>
            <a:normAutofit/>
          </a:bodyPr>
          <a:lstStyle/>
          <a:p>
            <a:r>
              <a:rPr lang="en-GB"/>
              <a:t>Software Engineer to Data Engineer</a:t>
            </a:r>
          </a:p>
        </p:txBody>
      </p:sp>
      <p:sp>
        <p:nvSpPr>
          <p:cNvPr id="4" name="Text Placeholder 3">
            <a:extLst>
              <a:ext uri="{FF2B5EF4-FFF2-40B4-BE49-F238E27FC236}">
                <a16:creationId xmlns:a16="http://schemas.microsoft.com/office/drawing/2014/main" id="{5E153C2C-E49B-4787-96A3-684559308BB8}"/>
              </a:ext>
            </a:extLst>
          </p:cNvPr>
          <p:cNvSpPr>
            <a:spLocks noGrp="1"/>
          </p:cNvSpPr>
          <p:nvPr>
            <p:ph type="body" sz="quarter" idx="10"/>
          </p:nvPr>
        </p:nvSpPr>
        <p:spPr>
          <a:xfrm>
            <a:off x="225425" y="1044576"/>
            <a:ext cx="7961313" cy="2146494"/>
          </a:xfrm>
        </p:spPr>
        <p:txBody>
          <a:bodyPr/>
          <a:lstStyle/>
          <a:p>
            <a:r>
              <a:rPr lang="en-GB" sz="2400"/>
              <a:t>Already had a lot of the core skillsets required</a:t>
            </a:r>
          </a:p>
          <a:p>
            <a:pPr marL="0" indent="0">
              <a:buNone/>
            </a:pPr>
            <a:endParaRPr lang="en-GB" sz="2400"/>
          </a:p>
          <a:p>
            <a:r>
              <a:rPr lang="en-GB" sz="2400"/>
              <a:t>Used to working with CI (Continuous Integration)/CD (Continuous Deployment), </a:t>
            </a:r>
            <a:r>
              <a:rPr lang="en-GB" sz="2400" err="1"/>
              <a:t>IaC</a:t>
            </a:r>
            <a:r>
              <a:rPr lang="en-GB" sz="2400"/>
              <a:t> (Infrastructure as Code)</a:t>
            </a:r>
          </a:p>
          <a:p>
            <a:pPr marL="0" indent="0">
              <a:buNone/>
            </a:pPr>
            <a:endParaRPr lang="en-GB" sz="2400"/>
          </a:p>
          <a:p>
            <a:r>
              <a:rPr lang="en-GB" sz="2400"/>
              <a:t>Brought Software standards and processes into Data Engineering</a:t>
            </a:r>
          </a:p>
        </p:txBody>
      </p:sp>
    </p:spTree>
    <p:extLst>
      <p:ext uri="{BB962C8B-B14F-4D97-AF65-F5344CB8AC3E}">
        <p14:creationId xmlns:p14="http://schemas.microsoft.com/office/powerpoint/2010/main" val="267725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A28B5-5326-4A73-BD09-ABD3070F3A7C}"/>
              </a:ext>
            </a:extLst>
          </p:cNvPr>
          <p:cNvSpPr>
            <a:spLocks noGrp="1"/>
          </p:cNvSpPr>
          <p:nvPr>
            <p:ph type="title"/>
          </p:nvPr>
        </p:nvSpPr>
        <p:spPr>
          <a:xfrm rot="21413754">
            <a:off x="216226" y="2993495"/>
            <a:ext cx="10872421" cy="731053"/>
          </a:xfrm>
        </p:spPr>
        <p:txBody>
          <a:bodyPr/>
          <a:lstStyle/>
          <a:p>
            <a:r>
              <a:rPr lang="en-GB" sz="4800"/>
              <a:t>Data Engineering vs Software Engineering</a:t>
            </a:r>
          </a:p>
        </p:txBody>
      </p:sp>
    </p:spTree>
    <p:extLst>
      <p:ext uri="{BB962C8B-B14F-4D97-AF65-F5344CB8AC3E}">
        <p14:creationId xmlns:p14="http://schemas.microsoft.com/office/powerpoint/2010/main" val="189333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43F58-99BC-4A1A-8841-1C5A129C97C5}"/>
              </a:ext>
            </a:extLst>
          </p:cNvPr>
          <p:cNvSpPr txBox="1"/>
          <p:nvPr/>
        </p:nvSpPr>
        <p:spPr>
          <a:xfrm>
            <a:off x="1794014" y="1110698"/>
            <a:ext cx="7966013" cy="2308324"/>
          </a:xfrm>
          <a:prstGeom prst="rect">
            <a:avLst/>
          </a:prstGeom>
          <a:noFill/>
        </p:spPr>
        <p:txBody>
          <a:bodyPr wrap="square" rtlCol="0">
            <a:spAutoFit/>
          </a:bodyPr>
          <a:lstStyle/>
          <a:p>
            <a:r>
              <a:rPr lang="en-GB"/>
              <a:t> </a:t>
            </a:r>
          </a:p>
          <a:p>
            <a:r>
              <a:rPr lang="en-GB"/>
              <a:t>OO Programmers are expected to know about </a:t>
            </a:r>
            <a:r>
              <a:rPr lang="en-GB">
                <a:solidFill>
                  <a:srgbClr val="C00000"/>
                </a:solidFill>
              </a:rPr>
              <a:t>Design Patterns</a:t>
            </a:r>
            <a:r>
              <a:rPr lang="en-GB"/>
              <a:t>, Functional Programmers are expected to know about </a:t>
            </a:r>
            <a:r>
              <a:rPr lang="en-GB">
                <a:solidFill>
                  <a:srgbClr val="C00000"/>
                </a:solidFill>
              </a:rPr>
              <a:t>Category Theory</a:t>
            </a:r>
            <a:r>
              <a:rPr lang="en-GB"/>
              <a:t>. </a:t>
            </a:r>
          </a:p>
          <a:p>
            <a:endParaRPr lang="en-GB"/>
          </a:p>
          <a:p>
            <a:r>
              <a:rPr lang="en-GB"/>
              <a:t>So on the same note a Data Engineer should know about the different </a:t>
            </a:r>
            <a:r>
              <a:rPr lang="en-GB">
                <a:solidFill>
                  <a:srgbClr val="C00000"/>
                </a:solidFill>
              </a:rPr>
              <a:t>Data processing and storage architectures</a:t>
            </a:r>
            <a:r>
              <a:rPr lang="en-GB"/>
              <a:t>, including:</a:t>
            </a:r>
          </a:p>
          <a:p>
            <a:endParaRPr lang="en-GB"/>
          </a:p>
          <a:p>
            <a:endParaRPr lang="en-GB"/>
          </a:p>
        </p:txBody>
      </p:sp>
      <p:sp>
        <p:nvSpPr>
          <p:cNvPr id="5" name="TextBox 4">
            <a:extLst>
              <a:ext uri="{FF2B5EF4-FFF2-40B4-BE49-F238E27FC236}">
                <a16:creationId xmlns:a16="http://schemas.microsoft.com/office/drawing/2014/main" id="{34A410AD-8FB0-4A24-88BE-EA735F76ECCE}"/>
              </a:ext>
            </a:extLst>
          </p:cNvPr>
          <p:cNvSpPr txBox="1"/>
          <p:nvPr/>
        </p:nvSpPr>
        <p:spPr>
          <a:xfrm>
            <a:off x="3156283" y="3509865"/>
            <a:ext cx="6097162" cy="369332"/>
          </a:xfrm>
          <a:prstGeom prst="rect">
            <a:avLst/>
          </a:prstGeom>
          <a:noFill/>
        </p:spPr>
        <p:txBody>
          <a:bodyPr wrap="square">
            <a:spAutoFit/>
          </a:bodyPr>
          <a:lstStyle/>
          <a:p>
            <a:pPr marL="285750" indent="-285750">
              <a:buFont typeface="Arial" panose="020B0604020202020204" pitchFamily="34" charset="0"/>
              <a:buChar char="•"/>
            </a:pPr>
            <a:r>
              <a:rPr lang="en-GB"/>
              <a:t>Kappa</a:t>
            </a:r>
          </a:p>
        </p:txBody>
      </p:sp>
      <p:sp>
        <p:nvSpPr>
          <p:cNvPr id="7" name="TextBox 6">
            <a:extLst>
              <a:ext uri="{FF2B5EF4-FFF2-40B4-BE49-F238E27FC236}">
                <a16:creationId xmlns:a16="http://schemas.microsoft.com/office/drawing/2014/main" id="{7B33662D-E9A1-4127-922C-1FAFFA326BE7}"/>
              </a:ext>
            </a:extLst>
          </p:cNvPr>
          <p:cNvSpPr txBox="1"/>
          <p:nvPr/>
        </p:nvSpPr>
        <p:spPr>
          <a:xfrm>
            <a:off x="3156283" y="3850228"/>
            <a:ext cx="6097162" cy="369332"/>
          </a:xfrm>
          <a:prstGeom prst="rect">
            <a:avLst/>
          </a:prstGeom>
          <a:noFill/>
        </p:spPr>
        <p:txBody>
          <a:bodyPr wrap="square">
            <a:spAutoFit/>
          </a:bodyPr>
          <a:lstStyle/>
          <a:p>
            <a:pPr marL="285750" indent="-285750">
              <a:buFont typeface="Arial" panose="020B0604020202020204" pitchFamily="34" charset="0"/>
              <a:buChar char="•"/>
            </a:pPr>
            <a:r>
              <a:rPr lang="en-GB"/>
              <a:t>Delta</a:t>
            </a:r>
          </a:p>
        </p:txBody>
      </p:sp>
      <p:sp>
        <p:nvSpPr>
          <p:cNvPr id="9" name="TextBox 8">
            <a:extLst>
              <a:ext uri="{FF2B5EF4-FFF2-40B4-BE49-F238E27FC236}">
                <a16:creationId xmlns:a16="http://schemas.microsoft.com/office/drawing/2014/main" id="{B64A816E-5C15-45F1-BDBB-B00C208D9D32}"/>
              </a:ext>
            </a:extLst>
          </p:cNvPr>
          <p:cNvSpPr txBox="1"/>
          <p:nvPr/>
        </p:nvSpPr>
        <p:spPr>
          <a:xfrm>
            <a:off x="3156283" y="4190591"/>
            <a:ext cx="6097162" cy="369332"/>
          </a:xfrm>
          <a:prstGeom prst="rect">
            <a:avLst/>
          </a:prstGeom>
          <a:noFill/>
        </p:spPr>
        <p:txBody>
          <a:bodyPr wrap="square">
            <a:spAutoFit/>
          </a:bodyPr>
          <a:lstStyle/>
          <a:p>
            <a:pPr marL="285750" indent="-285750">
              <a:buFont typeface="Arial" panose="020B0604020202020204" pitchFamily="34" charset="0"/>
              <a:buChar char="•"/>
            </a:pPr>
            <a:r>
              <a:rPr lang="en-GB"/>
              <a:t>Lambda architectures</a:t>
            </a:r>
          </a:p>
        </p:txBody>
      </p:sp>
      <p:sp>
        <p:nvSpPr>
          <p:cNvPr id="11" name="TextBox 10">
            <a:extLst>
              <a:ext uri="{FF2B5EF4-FFF2-40B4-BE49-F238E27FC236}">
                <a16:creationId xmlns:a16="http://schemas.microsoft.com/office/drawing/2014/main" id="{FD930A5E-2358-487E-9BBA-45F79BF0D834}"/>
              </a:ext>
            </a:extLst>
          </p:cNvPr>
          <p:cNvSpPr txBox="1"/>
          <p:nvPr/>
        </p:nvSpPr>
        <p:spPr>
          <a:xfrm>
            <a:off x="3156283" y="4502100"/>
            <a:ext cx="6097162" cy="369332"/>
          </a:xfrm>
          <a:prstGeom prst="rect">
            <a:avLst/>
          </a:prstGeom>
          <a:noFill/>
        </p:spPr>
        <p:txBody>
          <a:bodyPr wrap="square">
            <a:spAutoFit/>
          </a:bodyPr>
          <a:lstStyle/>
          <a:p>
            <a:pPr marL="285750" indent="-285750">
              <a:buFont typeface="Arial" panose="020B0604020202020204" pitchFamily="34" charset="0"/>
              <a:buChar char="•"/>
            </a:pPr>
            <a:r>
              <a:rPr lang="en-GB"/>
              <a:t>Star Schemas</a:t>
            </a:r>
          </a:p>
        </p:txBody>
      </p:sp>
      <p:sp>
        <p:nvSpPr>
          <p:cNvPr id="4" name="Title 3">
            <a:extLst>
              <a:ext uri="{FF2B5EF4-FFF2-40B4-BE49-F238E27FC236}">
                <a16:creationId xmlns:a16="http://schemas.microsoft.com/office/drawing/2014/main" id="{E42E6A6A-6F76-4A38-9B00-5687D9167CB5}"/>
              </a:ext>
            </a:extLst>
          </p:cNvPr>
          <p:cNvSpPr>
            <a:spLocks noGrp="1"/>
          </p:cNvSpPr>
          <p:nvPr>
            <p:ph type="title"/>
          </p:nvPr>
        </p:nvSpPr>
        <p:spPr>
          <a:xfrm>
            <a:off x="225624" y="218558"/>
            <a:ext cx="9378686" cy="609600"/>
          </a:xfrm>
        </p:spPr>
        <p:txBody>
          <a:bodyPr>
            <a:normAutofit fontScale="90000"/>
          </a:bodyPr>
          <a:lstStyle/>
          <a:p>
            <a:r>
              <a:rPr lang="en-GB" b="1">
                <a:solidFill>
                  <a:srgbClr val="C00000"/>
                </a:solidFill>
              </a:rPr>
              <a:t>The skill sets can be very similar, so what’s the difference?</a:t>
            </a:r>
            <a:br>
              <a:rPr lang="en-GB" b="1">
                <a:solidFill>
                  <a:srgbClr val="C00000"/>
                </a:solidFill>
              </a:rPr>
            </a:br>
            <a:endParaRPr lang="en-GB"/>
          </a:p>
        </p:txBody>
      </p:sp>
    </p:spTree>
    <p:extLst>
      <p:ext uri="{BB962C8B-B14F-4D97-AF65-F5344CB8AC3E}">
        <p14:creationId xmlns:p14="http://schemas.microsoft.com/office/powerpoint/2010/main" val="125824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animEffect transition="in" filter="fade">
                                      <p:cBhvr>
                                        <p:cTn id="2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E60-C016-466E-842E-1FFEABED5E19}"/>
              </a:ext>
            </a:extLst>
          </p:cNvPr>
          <p:cNvSpPr>
            <a:spLocks noGrp="1"/>
          </p:cNvSpPr>
          <p:nvPr>
            <p:ph type="title"/>
          </p:nvPr>
        </p:nvSpPr>
        <p:spPr/>
        <p:txBody>
          <a:bodyPr/>
          <a:lstStyle/>
          <a:p>
            <a:r>
              <a:rPr lang="en-US"/>
              <a:t>Data Engineering… It’s FUN</a:t>
            </a:r>
            <a:endParaRPr lang="en-GB"/>
          </a:p>
        </p:txBody>
      </p:sp>
      <p:sp>
        <p:nvSpPr>
          <p:cNvPr id="4" name="Text Placeholder 3">
            <a:extLst>
              <a:ext uri="{FF2B5EF4-FFF2-40B4-BE49-F238E27FC236}">
                <a16:creationId xmlns:a16="http://schemas.microsoft.com/office/drawing/2014/main" id="{46E28732-772F-4315-A45E-1EA341E087CA}"/>
              </a:ext>
            </a:extLst>
          </p:cNvPr>
          <p:cNvSpPr>
            <a:spLocks noGrp="1"/>
          </p:cNvSpPr>
          <p:nvPr>
            <p:ph type="body" sz="quarter" idx="10"/>
          </p:nvPr>
        </p:nvSpPr>
        <p:spPr/>
        <p:txBody>
          <a:bodyPr/>
          <a:lstStyle/>
          <a:p>
            <a:endParaRPr lang="en-GB"/>
          </a:p>
        </p:txBody>
      </p:sp>
      <p:pic>
        <p:nvPicPr>
          <p:cNvPr id="1030" name="Picture 6">
            <a:extLst>
              <a:ext uri="{FF2B5EF4-FFF2-40B4-BE49-F238E27FC236}">
                <a16:creationId xmlns:a16="http://schemas.microsoft.com/office/drawing/2014/main" id="{63EA0AED-51CA-418B-84EA-89B9DB9EC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994" y="1479329"/>
            <a:ext cx="5522171" cy="39592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D5E606-40B0-453D-83DE-9403C4025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892" y="1479329"/>
            <a:ext cx="4740377" cy="3899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59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30"/>
                                        </p:tgtEl>
                                      </p:cBhvr>
                                    </p:animEffect>
                                    <p:set>
                                      <p:cBhvr>
                                        <p:cTn id="7" dur="1" fill="hold">
                                          <p:stCondLst>
                                            <p:cond delay="499"/>
                                          </p:stCondLst>
                                        </p:cTn>
                                        <p:tgtEl>
                                          <p:spTgt spid="1030"/>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643F58-99BC-4A1A-8841-1C5A129C97C5}"/>
              </a:ext>
            </a:extLst>
          </p:cNvPr>
          <p:cNvSpPr txBox="1"/>
          <p:nvPr/>
        </p:nvSpPr>
        <p:spPr>
          <a:xfrm>
            <a:off x="413083" y="578637"/>
            <a:ext cx="9621811" cy="923330"/>
          </a:xfrm>
          <a:prstGeom prst="rect">
            <a:avLst/>
          </a:prstGeom>
          <a:noFill/>
        </p:spPr>
        <p:txBody>
          <a:bodyPr wrap="square" rtlCol="0">
            <a:spAutoFit/>
          </a:bodyPr>
          <a:lstStyle/>
          <a:p>
            <a:r>
              <a:rPr lang="en-GB"/>
              <a:t> </a:t>
            </a:r>
          </a:p>
          <a:p>
            <a:r>
              <a:rPr lang="en-GB"/>
              <a:t>Data Engineers need to understand different Data store offerings, and when to use them, including:</a:t>
            </a:r>
          </a:p>
          <a:p>
            <a:endParaRPr lang="en-GB"/>
          </a:p>
        </p:txBody>
      </p:sp>
      <p:sp>
        <p:nvSpPr>
          <p:cNvPr id="7" name="TextBox 6">
            <a:extLst>
              <a:ext uri="{FF2B5EF4-FFF2-40B4-BE49-F238E27FC236}">
                <a16:creationId xmlns:a16="http://schemas.microsoft.com/office/drawing/2014/main" id="{C0FC8CEC-DE51-46BA-B10E-CECE09FA23C6}"/>
              </a:ext>
            </a:extLst>
          </p:cNvPr>
          <p:cNvSpPr txBox="1"/>
          <p:nvPr/>
        </p:nvSpPr>
        <p:spPr>
          <a:xfrm>
            <a:off x="515178" y="1494611"/>
            <a:ext cx="6097162" cy="369332"/>
          </a:xfrm>
          <a:prstGeom prst="rect">
            <a:avLst/>
          </a:prstGeom>
          <a:noFill/>
        </p:spPr>
        <p:txBody>
          <a:bodyPr wrap="square">
            <a:spAutoFit/>
          </a:bodyPr>
          <a:lstStyle/>
          <a:p>
            <a:r>
              <a:rPr lang="en-GB" b="1"/>
              <a:t>Relational</a:t>
            </a:r>
          </a:p>
        </p:txBody>
      </p:sp>
      <p:sp>
        <p:nvSpPr>
          <p:cNvPr id="9" name="TextBox 8">
            <a:extLst>
              <a:ext uri="{FF2B5EF4-FFF2-40B4-BE49-F238E27FC236}">
                <a16:creationId xmlns:a16="http://schemas.microsoft.com/office/drawing/2014/main" id="{425E6E13-E3E9-4146-96E4-177CC2A0A21E}"/>
              </a:ext>
            </a:extLst>
          </p:cNvPr>
          <p:cNvSpPr txBox="1"/>
          <p:nvPr/>
        </p:nvSpPr>
        <p:spPr>
          <a:xfrm>
            <a:off x="5498470" y="1492714"/>
            <a:ext cx="6097162" cy="369332"/>
          </a:xfrm>
          <a:prstGeom prst="rect">
            <a:avLst/>
          </a:prstGeom>
          <a:noFill/>
        </p:spPr>
        <p:txBody>
          <a:bodyPr wrap="square">
            <a:spAutoFit/>
          </a:bodyPr>
          <a:lstStyle/>
          <a:p>
            <a:r>
              <a:rPr lang="en-GB" b="1"/>
              <a:t>Key Value</a:t>
            </a:r>
          </a:p>
        </p:txBody>
      </p:sp>
      <p:sp>
        <p:nvSpPr>
          <p:cNvPr id="11" name="TextBox 10">
            <a:extLst>
              <a:ext uri="{FF2B5EF4-FFF2-40B4-BE49-F238E27FC236}">
                <a16:creationId xmlns:a16="http://schemas.microsoft.com/office/drawing/2014/main" id="{BE5076BD-1BB4-41E5-BA85-E1BB8F161ACD}"/>
              </a:ext>
            </a:extLst>
          </p:cNvPr>
          <p:cNvSpPr txBox="1"/>
          <p:nvPr/>
        </p:nvSpPr>
        <p:spPr>
          <a:xfrm>
            <a:off x="769803" y="3431289"/>
            <a:ext cx="965068" cy="369332"/>
          </a:xfrm>
          <a:prstGeom prst="rect">
            <a:avLst/>
          </a:prstGeom>
          <a:noFill/>
        </p:spPr>
        <p:txBody>
          <a:bodyPr wrap="square">
            <a:spAutoFit/>
          </a:bodyPr>
          <a:lstStyle/>
          <a:p>
            <a:r>
              <a:rPr lang="en-GB" b="1"/>
              <a:t>Graph</a:t>
            </a:r>
          </a:p>
        </p:txBody>
      </p:sp>
      <p:pic>
        <p:nvPicPr>
          <p:cNvPr id="8194" name="Picture 2" descr="Introducing SQL Server 2019 - WARDY IT Solutions">
            <a:extLst>
              <a:ext uri="{FF2B5EF4-FFF2-40B4-BE49-F238E27FC236}">
                <a16:creationId xmlns:a16="http://schemas.microsoft.com/office/drawing/2014/main" id="{61C91425-C5CF-46C8-B710-CD2A26F7FF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472" y="2035794"/>
            <a:ext cx="1318710" cy="87914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DC &amp; Oracle Webinar">
            <a:extLst>
              <a:ext uri="{FF2B5EF4-FFF2-40B4-BE49-F238E27FC236}">
                <a16:creationId xmlns:a16="http://schemas.microsoft.com/office/drawing/2014/main" id="{8EE857D3-63DA-4FAA-95C9-5308AC490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575" y="2130632"/>
            <a:ext cx="1341081" cy="754358"/>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Spring Data with the Neo4j graph database | DiscoverSDK Blog">
            <a:extLst>
              <a:ext uri="{FF2B5EF4-FFF2-40B4-BE49-F238E27FC236}">
                <a16:creationId xmlns:a16="http://schemas.microsoft.com/office/drawing/2014/main" id="{CCB41EE9-5C3A-45EF-9804-40BC098C68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615" y="4155241"/>
            <a:ext cx="1121374" cy="46724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Getting Started with Graph Databases in Azure Cosmos DB | by Will Velida |  Towards Data Science">
            <a:extLst>
              <a:ext uri="{FF2B5EF4-FFF2-40B4-BE49-F238E27FC236}">
                <a16:creationId xmlns:a16="http://schemas.microsoft.com/office/drawing/2014/main" id="{390E8C63-A832-4F5E-AC6F-F0D77DDFEC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3591" y="4034019"/>
            <a:ext cx="2016025" cy="611011"/>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a:extLst>
              <a:ext uri="{FF2B5EF4-FFF2-40B4-BE49-F238E27FC236}">
                <a16:creationId xmlns:a16="http://schemas.microsoft.com/office/drawing/2014/main" id="{B9AFB09D-5095-4AC0-96A3-94F75CF82E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9349" y="2030978"/>
            <a:ext cx="1664505" cy="87914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AWS Marketplace: Elastic">
            <a:extLst>
              <a:ext uri="{FF2B5EF4-FFF2-40B4-BE49-F238E27FC236}">
                <a16:creationId xmlns:a16="http://schemas.microsoft.com/office/drawing/2014/main" id="{B84057F4-9A55-4A0C-A905-BBDF42B310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0232" y="3800819"/>
            <a:ext cx="2016025" cy="933199"/>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webassets.mongodb.com/_com_assets/cms/mongodb_l...">
            <a:extLst>
              <a:ext uri="{FF2B5EF4-FFF2-40B4-BE49-F238E27FC236}">
                <a16:creationId xmlns:a16="http://schemas.microsoft.com/office/drawing/2014/main" id="{B5321AB3-E1EE-45F9-9BA8-D407FE7F90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3430" y="3951527"/>
            <a:ext cx="1718603" cy="466798"/>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Redis - Wikipedia">
            <a:extLst>
              <a:ext uri="{FF2B5EF4-FFF2-40B4-BE49-F238E27FC236}">
                <a16:creationId xmlns:a16="http://schemas.microsoft.com/office/drawing/2014/main" id="{8D16D44E-A0FC-4C8B-BA85-E3BDAF6857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3449" y="2214382"/>
            <a:ext cx="1607204" cy="5370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F33BC66-D302-47B9-A912-B2C1AD085036}"/>
              </a:ext>
            </a:extLst>
          </p:cNvPr>
          <p:cNvSpPr txBox="1"/>
          <p:nvPr/>
        </p:nvSpPr>
        <p:spPr>
          <a:xfrm>
            <a:off x="5528667" y="3429000"/>
            <a:ext cx="1339407" cy="369332"/>
          </a:xfrm>
          <a:prstGeom prst="rect">
            <a:avLst/>
          </a:prstGeom>
          <a:noFill/>
        </p:spPr>
        <p:txBody>
          <a:bodyPr wrap="square">
            <a:spAutoFit/>
          </a:bodyPr>
          <a:lstStyle/>
          <a:p>
            <a:r>
              <a:rPr lang="en-GB" b="1"/>
              <a:t>Document</a:t>
            </a:r>
          </a:p>
        </p:txBody>
      </p:sp>
      <p:sp>
        <p:nvSpPr>
          <p:cNvPr id="16" name="Title 3">
            <a:extLst>
              <a:ext uri="{FF2B5EF4-FFF2-40B4-BE49-F238E27FC236}">
                <a16:creationId xmlns:a16="http://schemas.microsoft.com/office/drawing/2014/main" id="{17E79301-FEAA-4955-9EDD-F39266B8ED98}"/>
              </a:ext>
            </a:extLst>
          </p:cNvPr>
          <p:cNvSpPr txBox="1">
            <a:spLocks/>
          </p:cNvSpPr>
          <p:nvPr/>
        </p:nvSpPr>
        <p:spPr>
          <a:xfrm>
            <a:off x="225624" y="218558"/>
            <a:ext cx="9378686" cy="609600"/>
          </a:xfrm>
          <a:prstGeom prst="rect">
            <a:avLst/>
          </a:prstGeom>
        </p:spPr>
        <p:txBody>
          <a:bodyPr>
            <a:noAutofit/>
          </a:bodyPr>
          <a:lstStyle>
            <a:lvl1pPr algn="ctr" defTabSz="896386" rtl="0" eaLnBrk="1" latinLnBrk="0" hangingPunct="1">
              <a:spcBef>
                <a:spcPct val="0"/>
              </a:spcBef>
              <a:buNone/>
              <a:defRPr sz="4313" kern="1200">
                <a:solidFill>
                  <a:schemeClr val="tx1"/>
                </a:solidFill>
                <a:latin typeface="+mj-lt"/>
                <a:ea typeface="+mj-ea"/>
                <a:cs typeface="+mj-cs"/>
              </a:defRPr>
            </a:lvl1pPr>
          </a:lstStyle>
          <a:p>
            <a:r>
              <a:rPr lang="en-GB" sz="2900" b="1">
                <a:solidFill>
                  <a:srgbClr val="C00000"/>
                </a:solidFill>
              </a:rPr>
              <a:t>The skill sets can be very similar, so what’s the difference?</a:t>
            </a:r>
            <a:br>
              <a:rPr lang="en-GB" sz="2900" b="1">
                <a:solidFill>
                  <a:srgbClr val="C00000"/>
                </a:solidFill>
              </a:rPr>
            </a:br>
            <a:endParaRPr lang="en-GB" sz="2900"/>
          </a:p>
        </p:txBody>
      </p:sp>
    </p:spTree>
    <p:extLst>
      <p:ext uri="{BB962C8B-B14F-4D97-AF65-F5344CB8AC3E}">
        <p14:creationId xmlns:p14="http://schemas.microsoft.com/office/powerpoint/2010/main" val="92712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194"/>
                                        </p:tgtEl>
                                        <p:attrNameLst>
                                          <p:attrName>style.visibility</p:attrName>
                                        </p:attrNameLst>
                                      </p:cBhvr>
                                      <p:to>
                                        <p:strVal val="visible"/>
                                      </p:to>
                                    </p:set>
                                    <p:animEffect transition="in" filter="fade">
                                      <p:cBhvr>
                                        <p:cTn id="17" dur="500"/>
                                        <p:tgtEl>
                                          <p:spTgt spid="819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196"/>
                                        </p:tgtEl>
                                        <p:attrNameLst>
                                          <p:attrName>style.visibility</p:attrName>
                                        </p:attrNameLst>
                                      </p:cBhvr>
                                      <p:to>
                                        <p:strVal val="visible"/>
                                      </p:to>
                                    </p:set>
                                    <p:animEffect transition="in" filter="fade">
                                      <p:cBhvr>
                                        <p:cTn id="22" dur="500"/>
                                        <p:tgtEl>
                                          <p:spTgt spid="81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202"/>
                                        </p:tgtEl>
                                        <p:attrNameLst>
                                          <p:attrName>style.visibility</p:attrName>
                                        </p:attrNameLst>
                                      </p:cBhvr>
                                      <p:to>
                                        <p:strVal val="visible"/>
                                      </p:to>
                                    </p:set>
                                    <p:animEffect transition="in" filter="fade">
                                      <p:cBhvr>
                                        <p:cTn id="32" dur="500"/>
                                        <p:tgtEl>
                                          <p:spTgt spid="820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208"/>
                                        </p:tgtEl>
                                        <p:attrNameLst>
                                          <p:attrName>style.visibility</p:attrName>
                                        </p:attrNameLst>
                                      </p:cBhvr>
                                      <p:to>
                                        <p:strVal val="visible"/>
                                      </p:to>
                                    </p:set>
                                    <p:animEffect transition="in" filter="fade">
                                      <p:cBhvr>
                                        <p:cTn id="37" dur="500"/>
                                        <p:tgtEl>
                                          <p:spTgt spid="820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198"/>
                                        </p:tgtEl>
                                        <p:attrNameLst>
                                          <p:attrName>style.visibility</p:attrName>
                                        </p:attrNameLst>
                                      </p:cBhvr>
                                      <p:to>
                                        <p:strVal val="visible"/>
                                      </p:to>
                                    </p:set>
                                    <p:animEffect transition="in" filter="fade">
                                      <p:cBhvr>
                                        <p:cTn id="47" dur="500"/>
                                        <p:tgtEl>
                                          <p:spTgt spid="819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200"/>
                                        </p:tgtEl>
                                        <p:attrNameLst>
                                          <p:attrName>style.visibility</p:attrName>
                                        </p:attrNameLst>
                                      </p:cBhvr>
                                      <p:to>
                                        <p:strVal val="visible"/>
                                      </p:to>
                                    </p:set>
                                    <p:animEffect transition="in" filter="fade">
                                      <p:cBhvr>
                                        <p:cTn id="52" dur="500"/>
                                        <p:tgtEl>
                                          <p:spTgt spid="820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8204"/>
                                        </p:tgtEl>
                                        <p:attrNameLst>
                                          <p:attrName>style.visibility</p:attrName>
                                        </p:attrNameLst>
                                      </p:cBhvr>
                                      <p:to>
                                        <p:strVal val="visible"/>
                                      </p:to>
                                    </p:set>
                                    <p:animEffect transition="in" filter="fade">
                                      <p:cBhvr>
                                        <p:cTn id="62" dur="500"/>
                                        <p:tgtEl>
                                          <p:spTgt spid="8204"/>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206"/>
                                        </p:tgtEl>
                                        <p:attrNameLst>
                                          <p:attrName>style.visibility</p:attrName>
                                        </p:attrNameLst>
                                      </p:cBhvr>
                                      <p:to>
                                        <p:strVal val="visible"/>
                                      </p:to>
                                    </p:set>
                                    <p:animEffect transition="in" filter="fade">
                                      <p:cBhvr>
                                        <p:cTn id="67" dur="500"/>
                                        <p:tgtEl>
                                          <p:spTgt spid="8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1" grpId="0"/>
      <p:bldP spid="2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5EB4F6-DDA7-4C87-A215-7B65253CF830}"/>
              </a:ext>
            </a:extLst>
          </p:cNvPr>
          <p:cNvSpPr txBox="1"/>
          <p:nvPr/>
        </p:nvSpPr>
        <p:spPr>
          <a:xfrm>
            <a:off x="321379" y="520543"/>
            <a:ext cx="10141348" cy="923330"/>
          </a:xfrm>
          <a:prstGeom prst="rect">
            <a:avLst/>
          </a:prstGeom>
          <a:noFill/>
        </p:spPr>
        <p:txBody>
          <a:bodyPr wrap="square" rtlCol="0">
            <a:spAutoFit/>
          </a:bodyPr>
          <a:lstStyle/>
          <a:p>
            <a:r>
              <a:rPr lang="en-GB"/>
              <a:t> </a:t>
            </a:r>
          </a:p>
          <a:p>
            <a:r>
              <a:rPr lang="en-GB"/>
              <a:t>Data Engineers need to know which compute offering to use and when, and where to host them including: </a:t>
            </a:r>
          </a:p>
          <a:p>
            <a:endParaRPr lang="en-GB"/>
          </a:p>
        </p:txBody>
      </p:sp>
      <p:sp>
        <p:nvSpPr>
          <p:cNvPr id="3" name="TextBox 2">
            <a:extLst>
              <a:ext uri="{FF2B5EF4-FFF2-40B4-BE49-F238E27FC236}">
                <a16:creationId xmlns:a16="http://schemas.microsoft.com/office/drawing/2014/main" id="{40B6670D-0D02-4E42-AE93-B95C6D942DB1}"/>
              </a:ext>
            </a:extLst>
          </p:cNvPr>
          <p:cNvSpPr txBox="1"/>
          <p:nvPr/>
        </p:nvSpPr>
        <p:spPr>
          <a:xfrm>
            <a:off x="258185" y="251239"/>
            <a:ext cx="9123395" cy="538609"/>
          </a:xfrm>
          <a:prstGeom prst="rect">
            <a:avLst/>
          </a:prstGeom>
          <a:noFill/>
        </p:spPr>
        <p:txBody>
          <a:bodyPr wrap="none" rtlCol="0">
            <a:spAutoFit/>
          </a:bodyPr>
          <a:lstStyle/>
          <a:p>
            <a:r>
              <a:rPr lang="en-GB" sz="2900" b="1">
                <a:solidFill>
                  <a:srgbClr val="C00000"/>
                </a:solidFill>
                <a:latin typeface="+mj-lt"/>
              </a:rPr>
              <a:t>The skill sets can be very similar, so what’s the difference?</a:t>
            </a:r>
          </a:p>
        </p:txBody>
      </p:sp>
      <p:pic>
        <p:nvPicPr>
          <p:cNvPr id="4" name="Picture 2" descr="Databricks - Wikipedia">
            <a:extLst>
              <a:ext uri="{FF2B5EF4-FFF2-40B4-BE49-F238E27FC236}">
                <a16:creationId xmlns:a16="http://schemas.microsoft.com/office/drawing/2014/main" id="{DAC05EC4-4768-46AA-B779-06581A5AA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90" y="4108502"/>
            <a:ext cx="1699946" cy="8924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pache Spark [ Download - Logo - icon ] png svg">
            <a:extLst>
              <a:ext uri="{FF2B5EF4-FFF2-40B4-BE49-F238E27FC236}">
                <a16:creationId xmlns:a16="http://schemas.microsoft.com/office/drawing/2014/main" id="{6E68AE63-8214-491B-97A0-42462566C5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8304" y="3923836"/>
            <a:ext cx="1369315" cy="13693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C849021-6695-48C6-A3F7-1465C9A4507F}"/>
              </a:ext>
            </a:extLst>
          </p:cNvPr>
          <p:cNvSpPr txBox="1"/>
          <p:nvPr/>
        </p:nvSpPr>
        <p:spPr>
          <a:xfrm>
            <a:off x="750587" y="3554504"/>
            <a:ext cx="6097162" cy="369332"/>
          </a:xfrm>
          <a:prstGeom prst="rect">
            <a:avLst/>
          </a:prstGeom>
          <a:noFill/>
        </p:spPr>
        <p:txBody>
          <a:bodyPr wrap="square">
            <a:spAutoFit/>
          </a:bodyPr>
          <a:lstStyle/>
          <a:p>
            <a:r>
              <a:rPr lang="en-GB" b="1"/>
              <a:t>Spark/Databricks</a:t>
            </a:r>
          </a:p>
        </p:txBody>
      </p:sp>
      <p:sp>
        <p:nvSpPr>
          <p:cNvPr id="9" name="TextBox 8">
            <a:extLst>
              <a:ext uri="{FF2B5EF4-FFF2-40B4-BE49-F238E27FC236}">
                <a16:creationId xmlns:a16="http://schemas.microsoft.com/office/drawing/2014/main" id="{983D90D2-DE4B-4B3D-943A-A96704F8647D}"/>
              </a:ext>
            </a:extLst>
          </p:cNvPr>
          <p:cNvSpPr txBox="1"/>
          <p:nvPr/>
        </p:nvSpPr>
        <p:spPr>
          <a:xfrm>
            <a:off x="5972394" y="3504195"/>
            <a:ext cx="6097162" cy="369332"/>
          </a:xfrm>
          <a:prstGeom prst="rect">
            <a:avLst/>
          </a:prstGeom>
          <a:noFill/>
        </p:spPr>
        <p:txBody>
          <a:bodyPr wrap="square">
            <a:spAutoFit/>
          </a:bodyPr>
          <a:lstStyle/>
          <a:p>
            <a:r>
              <a:rPr lang="en-GB" b="1"/>
              <a:t>Event Driven Serverless Functions </a:t>
            </a:r>
          </a:p>
        </p:txBody>
      </p:sp>
      <p:pic>
        <p:nvPicPr>
          <p:cNvPr id="10" name="Picture 8" descr="Hosting your ML model on Azure Functions — Part 1 | by Evan Miller |  Towards Data Science">
            <a:extLst>
              <a:ext uri="{FF2B5EF4-FFF2-40B4-BE49-F238E27FC236}">
                <a16:creationId xmlns:a16="http://schemas.microsoft.com/office/drawing/2014/main" id="{E6FA86D6-950A-4C9A-967F-F01D0C6918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0879" y="4042645"/>
            <a:ext cx="2803618" cy="13824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What is AWS Lambda | The Iron.io Blog">
            <a:extLst>
              <a:ext uri="{FF2B5EF4-FFF2-40B4-BE49-F238E27FC236}">
                <a16:creationId xmlns:a16="http://schemas.microsoft.com/office/drawing/2014/main" id="{D38D9786-5DE1-4E18-84B2-A7B6976375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72394" y="4006186"/>
            <a:ext cx="2168485" cy="138542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FDA4333-FB80-40CD-AB29-096366E45063}"/>
              </a:ext>
            </a:extLst>
          </p:cNvPr>
          <p:cNvSpPr txBox="1"/>
          <p:nvPr/>
        </p:nvSpPr>
        <p:spPr>
          <a:xfrm>
            <a:off x="5894589" y="1942423"/>
            <a:ext cx="6156494" cy="369332"/>
          </a:xfrm>
          <a:prstGeom prst="rect">
            <a:avLst/>
          </a:prstGeom>
          <a:noFill/>
        </p:spPr>
        <p:txBody>
          <a:bodyPr wrap="square">
            <a:spAutoFit/>
          </a:bodyPr>
          <a:lstStyle/>
          <a:p>
            <a:r>
              <a:rPr lang="en-GB" b="1"/>
              <a:t>Custom Application</a:t>
            </a:r>
          </a:p>
        </p:txBody>
      </p:sp>
      <p:sp>
        <p:nvSpPr>
          <p:cNvPr id="15" name="TextBox 14">
            <a:extLst>
              <a:ext uri="{FF2B5EF4-FFF2-40B4-BE49-F238E27FC236}">
                <a16:creationId xmlns:a16="http://schemas.microsoft.com/office/drawing/2014/main" id="{E7B6C85F-4F71-4125-9EFD-5D68268ECF6F}"/>
              </a:ext>
            </a:extLst>
          </p:cNvPr>
          <p:cNvSpPr txBox="1"/>
          <p:nvPr/>
        </p:nvSpPr>
        <p:spPr>
          <a:xfrm>
            <a:off x="818590" y="1908446"/>
            <a:ext cx="1425695" cy="369332"/>
          </a:xfrm>
          <a:prstGeom prst="rect">
            <a:avLst/>
          </a:prstGeom>
          <a:noFill/>
        </p:spPr>
        <p:txBody>
          <a:bodyPr wrap="square">
            <a:spAutoFit/>
          </a:bodyPr>
          <a:lstStyle/>
          <a:p>
            <a:r>
              <a:rPr lang="en-GB" b="1"/>
              <a:t>Kubernetes</a:t>
            </a:r>
          </a:p>
        </p:txBody>
      </p:sp>
      <p:pic>
        <p:nvPicPr>
          <p:cNvPr id="16" name="Picture 10" descr="Why OVH Managed Kubernetes? | OVHcloud Blog">
            <a:extLst>
              <a:ext uri="{FF2B5EF4-FFF2-40B4-BE49-F238E27FC236}">
                <a16:creationId xmlns:a16="http://schemas.microsoft.com/office/drawing/2014/main" id="{1E18E65B-5342-4DCA-B4A1-50AE4BD94E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8590" y="2418677"/>
            <a:ext cx="1591982" cy="7968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The 1–2–3s of Docker. The 6 docker commands that I use… | by Mandy Gu |  Towards Data Science">
            <a:extLst>
              <a:ext uri="{FF2B5EF4-FFF2-40B4-BE49-F238E27FC236}">
                <a16:creationId xmlns:a16="http://schemas.microsoft.com/office/drawing/2014/main" id="{D137A5C7-E741-4D0D-AA57-A8CC320A2E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9628" y="2414216"/>
            <a:ext cx="959045" cy="81918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Node.js - Wikipedia">
            <a:extLst>
              <a:ext uri="{FF2B5EF4-FFF2-40B4-BE49-F238E27FC236}">
                <a16:creationId xmlns:a16="http://schemas.microsoft.com/office/drawing/2014/main" id="{FDF69132-5E93-4845-92B5-FE315FB11B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40879" y="2414216"/>
            <a:ext cx="1113472" cy="681042"/>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D02080FA-24A8-4E74-8C53-35CB0BCD6298}"/>
              </a:ext>
            </a:extLst>
          </p:cNvPr>
          <p:cNvGrpSpPr/>
          <p:nvPr/>
        </p:nvGrpSpPr>
        <p:grpSpPr>
          <a:xfrm>
            <a:off x="6480519" y="2418251"/>
            <a:ext cx="1660360" cy="1158305"/>
            <a:chOff x="6567605" y="2884782"/>
            <a:chExt cx="1660360" cy="1158305"/>
          </a:xfrm>
        </p:grpSpPr>
        <p:pic>
          <p:nvPicPr>
            <p:cNvPr id="9218" name="Picture 2" descr="Web Apps on Cloud - Logicom Cloud Web">
              <a:extLst>
                <a:ext uri="{FF2B5EF4-FFF2-40B4-BE49-F238E27FC236}">
                  <a16:creationId xmlns:a16="http://schemas.microsoft.com/office/drawing/2014/main" id="{55B4EEC6-77AF-44F8-9B2F-7D72BD774E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395" y="2884782"/>
              <a:ext cx="572773" cy="57277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136ABC2C-5E92-4912-9BDB-052AF053363D}"/>
                </a:ext>
              </a:extLst>
            </p:cNvPr>
            <p:cNvSpPr txBox="1"/>
            <p:nvPr/>
          </p:nvSpPr>
          <p:spPr>
            <a:xfrm>
              <a:off x="6567605" y="3119757"/>
              <a:ext cx="1660360" cy="923330"/>
            </a:xfrm>
            <a:prstGeom prst="rect">
              <a:avLst/>
            </a:prstGeom>
            <a:noFill/>
          </p:spPr>
          <p:txBody>
            <a:bodyPr wrap="square" rtlCol="0">
              <a:spAutoFit/>
            </a:bodyPr>
            <a:lstStyle/>
            <a:p>
              <a:r>
                <a:rPr lang="en-GB"/>
                <a:t> </a:t>
              </a:r>
            </a:p>
            <a:p>
              <a:r>
                <a:rPr lang="en-GB" sz="1600"/>
                <a:t>Azure web app</a:t>
              </a:r>
            </a:p>
            <a:p>
              <a:endParaRPr lang="en-GB"/>
            </a:p>
          </p:txBody>
        </p:sp>
      </p:grpSp>
    </p:spTree>
    <p:extLst>
      <p:ext uri="{BB962C8B-B14F-4D97-AF65-F5344CB8AC3E}">
        <p14:creationId xmlns:p14="http://schemas.microsoft.com/office/powerpoint/2010/main" val="4096199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9220"/>
                                        </p:tgtEl>
                                        <p:attrNameLst>
                                          <p:attrName>style.visibility</p:attrName>
                                        </p:attrNameLst>
                                      </p:cBhvr>
                                      <p:to>
                                        <p:strVal val="visible"/>
                                      </p:to>
                                    </p:set>
                                    <p:animEffect transition="in" filter="fade">
                                      <p:cBhvr>
                                        <p:cTn id="39" dur="500"/>
                                        <p:tgtEl>
                                          <p:spTgt spid="922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fade">
                                      <p:cBhvr>
                                        <p:cTn id="49" dur="500"/>
                                        <p:tgtEl>
                                          <p:spTgt spid="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fade">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9" grpId="0"/>
      <p:bldP spid="13"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8B95-C84F-4DC1-87DB-D4564EED7902}"/>
              </a:ext>
            </a:extLst>
          </p:cNvPr>
          <p:cNvSpPr>
            <a:spLocks noGrp="1"/>
          </p:cNvSpPr>
          <p:nvPr>
            <p:ph type="title"/>
          </p:nvPr>
        </p:nvSpPr>
        <p:spPr/>
        <p:txBody>
          <a:bodyPr/>
          <a:lstStyle/>
          <a:p>
            <a:r>
              <a:rPr lang="en-GB"/>
              <a:t>A Data Enthusiast’s Journey</a:t>
            </a:r>
          </a:p>
        </p:txBody>
      </p:sp>
    </p:spTree>
    <p:extLst>
      <p:ext uri="{BB962C8B-B14F-4D97-AF65-F5344CB8AC3E}">
        <p14:creationId xmlns:p14="http://schemas.microsoft.com/office/powerpoint/2010/main" val="3598365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DC5D38-F821-4327-938F-ED7BA3706C4C}"/>
              </a:ext>
            </a:extLst>
          </p:cNvPr>
          <p:cNvSpPr>
            <a:spLocks noGrp="1"/>
          </p:cNvSpPr>
          <p:nvPr>
            <p:ph type="title"/>
          </p:nvPr>
        </p:nvSpPr>
        <p:spPr/>
        <p:txBody>
          <a:bodyPr/>
          <a:lstStyle/>
          <a:p>
            <a:r>
              <a:rPr lang="en-GB"/>
              <a:t>A long time ago...</a:t>
            </a:r>
          </a:p>
        </p:txBody>
      </p:sp>
      <p:pic>
        <p:nvPicPr>
          <p:cNvPr id="2" name="Picture 2" descr="Indiana Jones and the Raiders of the Lost Ark (1981) - IMDb">
            <a:extLst>
              <a:ext uri="{FF2B5EF4-FFF2-40B4-BE49-F238E27FC236}">
                <a16:creationId xmlns:a16="http://schemas.microsoft.com/office/drawing/2014/main" id="{E0EDCD0F-3CBD-49D1-8577-2FD194BEF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6289" y="828158"/>
            <a:ext cx="3279422"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63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624ACDC-067A-4B7D-A074-E1FF98825F60}"/>
              </a:ext>
            </a:extLst>
          </p:cNvPr>
          <p:cNvSpPr>
            <a:spLocks noGrp="1"/>
          </p:cNvSpPr>
          <p:nvPr>
            <p:ph type="title"/>
          </p:nvPr>
        </p:nvSpPr>
        <p:spPr/>
        <p:txBody>
          <a:bodyPr/>
          <a:lstStyle/>
          <a:p>
            <a:r>
              <a:rPr lang="en-GB"/>
              <a:t>The Journey</a:t>
            </a:r>
          </a:p>
        </p:txBody>
      </p:sp>
      <p:sp>
        <p:nvSpPr>
          <p:cNvPr id="3" name="Arrow: Right 2">
            <a:extLst>
              <a:ext uri="{FF2B5EF4-FFF2-40B4-BE49-F238E27FC236}">
                <a16:creationId xmlns:a16="http://schemas.microsoft.com/office/drawing/2014/main" id="{A0DA552D-9B98-4897-99BC-66C7857CBE46}"/>
              </a:ext>
            </a:extLst>
          </p:cNvPr>
          <p:cNvSpPr/>
          <p:nvPr/>
        </p:nvSpPr>
        <p:spPr>
          <a:xfrm>
            <a:off x="236375" y="1007707"/>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Army</a:t>
            </a:r>
          </a:p>
        </p:txBody>
      </p:sp>
      <p:sp>
        <p:nvSpPr>
          <p:cNvPr id="4" name="Arrow: Right 3">
            <a:extLst>
              <a:ext uri="{FF2B5EF4-FFF2-40B4-BE49-F238E27FC236}">
                <a16:creationId xmlns:a16="http://schemas.microsoft.com/office/drawing/2014/main" id="{53BC35EF-269D-426E-AC90-B4958DA4B3C5}"/>
              </a:ext>
            </a:extLst>
          </p:cNvPr>
          <p:cNvSpPr/>
          <p:nvPr/>
        </p:nvSpPr>
        <p:spPr>
          <a:xfrm>
            <a:off x="2217575" y="1007707"/>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Data Analyst</a:t>
            </a:r>
          </a:p>
        </p:txBody>
      </p:sp>
      <p:sp>
        <p:nvSpPr>
          <p:cNvPr id="5" name="Arrow: Right 4">
            <a:extLst>
              <a:ext uri="{FF2B5EF4-FFF2-40B4-BE49-F238E27FC236}">
                <a16:creationId xmlns:a16="http://schemas.microsoft.com/office/drawing/2014/main" id="{8CA1E836-12C7-43F2-B556-C871D5C1B26A}"/>
              </a:ext>
            </a:extLst>
          </p:cNvPr>
          <p:cNvSpPr/>
          <p:nvPr/>
        </p:nvSpPr>
        <p:spPr>
          <a:xfrm>
            <a:off x="4198775" y="1007707"/>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Insight Manager</a:t>
            </a:r>
          </a:p>
        </p:txBody>
      </p:sp>
      <p:sp>
        <p:nvSpPr>
          <p:cNvPr id="6" name="Arrow: Right 5">
            <a:extLst>
              <a:ext uri="{FF2B5EF4-FFF2-40B4-BE49-F238E27FC236}">
                <a16:creationId xmlns:a16="http://schemas.microsoft.com/office/drawing/2014/main" id="{E4A6E57B-A187-46CD-9093-80E1C6BD330E}"/>
              </a:ext>
            </a:extLst>
          </p:cNvPr>
          <p:cNvSpPr/>
          <p:nvPr/>
        </p:nvSpPr>
        <p:spPr>
          <a:xfrm>
            <a:off x="6179975" y="1007706"/>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BI Consultant</a:t>
            </a:r>
          </a:p>
        </p:txBody>
      </p:sp>
      <p:sp>
        <p:nvSpPr>
          <p:cNvPr id="7" name="Arrow: Right 6">
            <a:extLst>
              <a:ext uri="{FF2B5EF4-FFF2-40B4-BE49-F238E27FC236}">
                <a16:creationId xmlns:a16="http://schemas.microsoft.com/office/drawing/2014/main" id="{CE9EFE8F-8D25-45D4-B6F6-9920DE02C2F8}"/>
              </a:ext>
            </a:extLst>
          </p:cNvPr>
          <p:cNvSpPr/>
          <p:nvPr/>
        </p:nvSpPr>
        <p:spPr>
          <a:xfrm>
            <a:off x="8111412" y="1007706"/>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Head of BI</a:t>
            </a:r>
          </a:p>
        </p:txBody>
      </p:sp>
      <p:sp>
        <p:nvSpPr>
          <p:cNvPr id="8" name="Arrow: Right 7">
            <a:extLst>
              <a:ext uri="{FF2B5EF4-FFF2-40B4-BE49-F238E27FC236}">
                <a16:creationId xmlns:a16="http://schemas.microsoft.com/office/drawing/2014/main" id="{C8CFF584-7407-420C-98A8-B04EAB4735A5}"/>
              </a:ext>
            </a:extLst>
          </p:cNvPr>
          <p:cNvSpPr/>
          <p:nvPr/>
        </p:nvSpPr>
        <p:spPr>
          <a:xfrm>
            <a:off x="10092612" y="1007706"/>
            <a:ext cx="1859902" cy="162974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rPr>
              <a:t>Data Engineering Consultant</a:t>
            </a:r>
          </a:p>
        </p:txBody>
      </p:sp>
      <p:cxnSp>
        <p:nvCxnSpPr>
          <p:cNvPr id="11" name="Straight Connector 10">
            <a:extLst>
              <a:ext uri="{FF2B5EF4-FFF2-40B4-BE49-F238E27FC236}">
                <a16:creationId xmlns:a16="http://schemas.microsoft.com/office/drawing/2014/main" id="{4135F389-5F3D-4C75-8937-DC2291FD037C}"/>
              </a:ext>
            </a:extLst>
          </p:cNvPr>
          <p:cNvCxnSpPr>
            <a:cxnSpLocks/>
          </p:cNvCxnSpPr>
          <p:nvPr/>
        </p:nvCxnSpPr>
        <p:spPr>
          <a:xfrm>
            <a:off x="2142930" y="940837"/>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Straight Connector 13">
            <a:extLst>
              <a:ext uri="{FF2B5EF4-FFF2-40B4-BE49-F238E27FC236}">
                <a16:creationId xmlns:a16="http://schemas.microsoft.com/office/drawing/2014/main" id="{35AA441F-2256-45CB-B088-4380900B4943}"/>
              </a:ext>
            </a:extLst>
          </p:cNvPr>
          <p:cNvCxnSpPr>
            <a:cxnSpLocks/>
          </p:cNvCxnSpPr>
          <p:nvPr/>
        </p:nvCxnSpPr>
        <p:spPr>
          <a:xfrm>
            <a:off x="4124132" y="934617"/>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16740589-6FB0-42A9-BF3B-575C41DE1E1B}"/>
              </a:ext>
            </a:extLst>
          </p:cNvPr>
          <p:cNvCxnSpPr>
            <a:cxnSpLocks/>
          </p:cNvCxnSpPr>
          <p:nvPr/>
        </p:nvCxnSpPr>
        <p:spPr>
          <a:xfrm>
            <a:off x="6096000" y="901244"/>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79DB98E8-4A16-4AA0-9C8B-33345A88D51A}"/>
              </a:ext>
            </a:extLst>
          </p:cNvPr>
          <p:cNvCxnSpPr>
            <a:cxnSpLocks/>
          </p:cNvCxnSpPr>
          <p:nvPr/>
        </p:nvCxnSpPr>
        <p:spPr>
          <a:xfrm>
            <a:off x="8039877" y="888804"/>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178D5753-B7C2-4C08-86B0-A5E181369FDD}"/>
              </a:ext>
            </a:extLst>
          </p:cNvPr>
          <p:cNvCxnSpPr>
            <a:cxnSpLocks/>
          </p:cNvCxnSpPr>
          <p:nvPr/>
        </p:nvCxnSpPr>
        <p:spPr>
          <a:xfrm>
            <a:off x="9971314" y="901244"/>
            <a:ext cx="0" cy="49872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8B7B3608-63DC-40EF-AA3B-B4420B2035C2}"/>
              </a:ext>
            </a:extLst>
          </p:cNvPr>
          <p:cNvSpPr txBox="1"/>
          <p:nvPr/>
        </p:nvSpPr>
        <p:spPr>
          <a:xfrm>
            <a:off x="199054" y="2779686"/>
            <a:ext cx="1859902" cy="830997"/>
          </a:xfrm>
          <a:prstGeom prst="rect">
            <a:avLst/>
          </a:prstGeom>
          <a:noFill/>
        </p:spPr>
        <p:txBody>
          <a:bodyPr wrap="square" rtlCol="0">
            <a:spAutoFit/>
          </a:bodyPr>
          <a:lstStyle/>
          <a:p>
            <a:r>
              <a:rPr lang="en-GB" sz="1600"/>
              <a:t>Getting cold, wet (often miserable) in lovely places… </a:t>
            </a:r>
          </a:p>
        </p:txBody>
      </p:sp>
      <p:sp>
        <p:nvSpPr>
          <p:cNvPr id="20" name="TextBox 19">
            <a:extLst>
              <a:ext uri="{FF2B5EF4-FFF2-40B4-BE49-F238E27FC236}">
                <a16:creationId xmlns:a16="http://schemas.microsoft.com/office/drawing/2014/main" id="{C691544B-8642-41F6-A98B-8ECEFBA297D9}"/>
              </a:ext>
            </a:extLst>
          </p:cNvPr>
          <p:cNvSpPr txBox="1"/>
          <p:nvPr/>
        </p:nvSpPr>
        <p:spPr>
          <a:xfrm>
            <a:off x="2276668" y="2779687"/>
            <a:ext cx="1765612" cy="830997"/>
          </a:xfrm>
          <a:prstGeom prst="rect">
            <a:avLst/>
          </a:prstGeom>
          <a:noFill/>
        </p:spPr>
        <p:txBody>
          <a:bodyPr wrap="none" rtlCol="0">
            <a:spAutoFit/>
          </a:bodyPr>
          <a:lstStyle/>
          <a:p>
            <a:r>
              <a:rPr lang="en-GB" sz="1600"/>
              <a:t>SPSS</a:t>
            </a:r>
          </a:p>
          <a:p>
            <a:r>
              <a:rPr lang="en-GB" sz="1600"/>
              <a:t>Python</a:t>
            </a:r>
          </a:p>
          <a:p>
            <a:r>
              <a:rPr lang="en-GB" sz="1600"/>
              <a:t>Excel (lots of Excel)</a:t>
            </a:r>
          </a:p>
        </p:txBody>
      </p:sp>
      <p:sp>
        <p:nvSpPr>
          <p:cNvPr id="21" name="TextBox 20">
            <a:extLst>
              <a:ext uri="{FF2B5EF4-FFF2-40B4-BE49-F238E27FC236}">
                <a16:creationId xmlns:a16="http://schemas.microsoft.com/office/drawing/2014/main" id="{F05B830E-9951-4659-8DFD-F0634EF3AF13}"/>
              </a:ext>
            </a:extLst>
          </p:cNvPr>
          <p:cNvSpPr txBox="1"/>
          <p:nvPr/>
        </p:nvSpPr>
        <p:spPr>
          <a:xfrm>
            <a:off x="4147209" y="2756355"/>
            <a:ext cx="1948791" cy="1323439"/>
          </a:xfrm>
          <a:prstGeom prst="rect">
            <a:avLst/>
          </a:prstGeom>
          <a:noFill/>
        </p:spPr>
        <p:txBody>
          <a:bodyPr wrap="square" rtlCol="0">
            <a:spAutoFit/>
          </a:bodyPr>
          <a:lstStyle/>
          <a:p>
            <a:r>
              <a:rPr lang="en-GB" sz="1600"/>
              <a:t>Excel (even more Excel)</a:t>
            </a:r>
          </a:p>
          <a:p>
            <a:r>
              <a:rPr lang="en-GB" sz="1600"/>
              <a:t>SPSS</a:t>
            </a:r>
          </a:p>
          <a:p>
            <a:r>
              <a:rPr lang="en-GB" sz="1600"/>
              <a:t>SQL</a:t>
            </a:r>
          </a:p>
          <a:p>
            <a:r>
              <a:rPr lang="en-GB" sz="1600"/>
              <a:t>R</a:t>
            </a:r>
          </a:p>
        </p:txBody>
      </p:sp>
      <p:sp>
        <p:nvSpPr>
          <p:cNvPr id="22" name="TextBox 21">
            <a:extLst>
              <a:ext uri="{FF2B5EF4-FFF2-40B4-BE49-F238E27FC236}">
                <a16:creationId xmlns:a16="http://schemas.microsoft.com/office/drawing/2014/main" id="{32AFC9C2-964E-49AE-9582-3FD217BAEBA4}"/>
              </a:ext>
            </a:extLst>
          </p:cNvPr>
          <p:cNvSpPr txBox="1"/>
          <p:nvPr/>
        </p:nvSpPr>
        <p:spPr>
          <a:xfrm>
            <a:off x="6119076" y="2756355"/>
            <a:ext cx="1920802" cy="2308324"/>
          </a:xfrm>
          <a:prstGeom prst="rect">
            <a:avLst/>
          </a:prstGeom>
          <a:noFill/>
        </p:spPr>
        <p:txBody>
          <a:bodyPr wrap="square" rtlCol="0">
            <a:spAutoFit/>
          </a:bodyPr>
          <a:lstStyle/>
          <a:p>
            <a:r>
              <a:rPr lang="en-GB" sz="1600"/>
              <a:t>SQL</a:t>
            </a:r>
          </a:p>
          <a:p>
            <a:r>
              <a:rPr lang="en-GB" sz="1600"/>
              <a:t>SSIS</a:t>
            </a:r>
          </a:p>
          <a:p>
            <a:r>
              <a:rPr lang="en-GB" sz="1600"/>
              <a:t>SSAS</a:t>
            </a:r>
          </a:p>
          <a:p>
            <a:r>
              <a:rPr lang="en-GB" sz="1600"/>
              <a:t>SSRS</a:t>
            </a:r>
          </a:p>
          <a:p>
            <a:r>
              <a:rPr lang="en-GB" sz="1600"/>
              <a:t>Power BI</a:t>
            </a:r>
          </a:p>
          <a:p>
            <a:r>
              <a:rPr lang="en-GB" sz="1600"/>
              <a:t>Warehousing</a:t>
            </a:r>
          </a:p>
          <a:p>
            <a:r>
              <a:rPr lang="en-GB" sz="1600"/>
              <a:t>C#</a:t>
            </a:r>
          </a:p>
          <a:p>
            <a:r>
              <a:rPr lang="en-GB" sz="1600"/>
              <a:t>Agile &amp; Scrum</a:t>
            </a:r>
          </a:p>
          <a:p>
            <a:r>
              <a:rPr lang="en-GB" sz="1600"/>
              <a:t>Architecture</a:t>
            </a:r>
          </a:p>
        </p:txBody>
      </p:sp>
      <p:sp>
        <p:nvSpPr>
          <p:cNvPr id="25" name="TextBox 24">
            <a:extLst>
              <a:ext uri="{FF2B5EF4-FFF2-40B4-BE49-F238E27FC236}">
                <a16:creationId xmlns:a16="http://schemas.microsoft.com/office/drawing/2014/main" id="{79EABF40-D8EE-459A-9472-439A92DE8FD8}"/>
              </a:ext>
            </a:extLst>
          </p:cNvPr>
          <p:cNvSpPr txBox="1"/>
          <p:nvPr/>
        </p:nvSpPr>
        <p:spPr>
          <a:xfrm>
            <a:off x="8055427" y="2756355"/>
            <a:ext cx="1859901" cy="3293209"/>
          </a:xfrm>
          <a:prstGeom prst="rect">
            <a:avLst/>
          </a:prstGeom>
          <a:noFill/>
        </p:spPr>
        <p:txBody>
          <a:bodyPr wrap="square" rtlCol="0">
            <a:spAutoFit/>
          </a:bodyPr>
          <a:lstStyle/>
          <a:p>
            <a:r>
              <a:rPr lang="en-GB" sz="1600"/>
              <a:t>Management</a:t>
            </a:r>
          </a:p>
          <a:p>
            <a:r>
              <a:rPr lang="en-GB" sz="1600"/>
              <a:t>Strategy</a:t>
            </a:r>
          </a:p>
          <a:p>
            <a:r>
              <a:rPr lang="en-GB" sz="1600"/>
              <a:t>Warehousing</a:t>
            </a:r>
          </a:p>
          <a:p>
            <a:r>
              <a:rPr lang="en-GB" sz="1600"/>
              <a:t>Excel (SO MUCH!!)</a:t>
            </a:r>
          </a:p>
          <a:p>
            <a:r>
              <a:rPr lang="en-GB" sz="1600"/>
              <a:t>PowerPoint</a:t>
            </a:r>
          </a:p>
          <a:p>
            <a:r>
              <a:rPr lang="en-GB" sz="1600"/>
              <a:t>Teams</a:t>
            </a:r>
          </a:p>
          <a:p>
            <a:r>
              <a:rPr lang="en-GB" sz="1600"/>
              <a:t>SQL</a:t>
            </a:r>
          </a:p>
          <a:p>
            <a:r>
              <a:rPr lang="en-GB" sz="1600"/>
              <a:t>SSAS</a:t>
            </a:r>
          </a:p>
          <a:p>
            <a:r>
              <a:rPr lang="en-GB" sz="1600"/>
              <a:t>Power BI</a:t>
            </a:r>
          </a:p>
          <a:p>
            <a:r>
              <a:rPr lang="en-GB" sz="1600" err="1"/>
              <a:t>Datazen</a:t>
            </a:r>
            <a:r>
              <a:rPr lang="en-GB" sz="1600"/>
              <a:t>??</a:t>
            </a:r>
          </a:p>
          <a:p>
            <a:endParaRPr lang="en-GB" sz="1600"/>
          </a:p>
          <a:p>
            <a:endParaRPr lang="en-GB" sz="1600"/>
          </a:p>
          <a:p>
            <a:endParaRPr lang="en-GB" sz="1600"/>
          </a:p>
        </p:txBody>
      </p:sp>
      <p:sp>
        <p:nvSpPr>
          <p:cNvPr id="30" name="TextBox 29">
            <a:extLst>
              <a:ext uri="{FF2B5EF4-FFF2-40B4-BE49-F238E27FC236}">
                <a16:creationId xmlns:a16="http://schemas.microsoft.com/office/drawing/2014/main" id="{07C44560-841E-4E6E-B956-FAD149415FF6}"/>
              </a:ext>
            </a:extLst>
          </p:cNvPr>
          <p:cNvSpPr txBox="1"/>
          <p:nvPr/>
        </p:nvSpPr>
        <p:spPr>
          <a:xfrm>
            <a:off x="10115687" y="2741576"/>
            <a:ext cx="184731" cy="830997"/>
          </a:xfrm>
          <a:prstGeom prst="rect">
            <a:avLst/>
          </a:prstGeom>
          <a:noFill/>
        </p:spPr>
        <p:txBody>
          <a:bodyPr wrap="none" rtlCol="0">
            <a:spAutoFit/>
          </a:bodyPr>
          <a:lstStyle/>
          <a:p>
            <a:endParaRPr lang="en-GB" sz="1600"/>
          </a:p>
          <a:p>
            <a:endParaRPr lang="en-GB" sz="1600"/>
          </a:p>
          <a:p>
            <a:endParaRPr lang="en-GB" sz="1600"/>
          </a:p>
        </p:txBody>
      </p:sp>
      <p:sp>
        <p:nvSpPr>
          <p:cNvPr id="28" name="TextBox 27">
            <a:extLst>
              <a:ext uri="{FF2B5EF4-FFF2-40B4-BE49-F238E27FC236}">
                <a16:creationId xmlns:a16="http://schemas.microsoft.com/office/drawing/2014/main" id="{A279A386-BADB-43CC-9C2C-0C38C7BC3C4F}"/>
              </a:ext>
            </a:extLst>
          </p:cNvPr>
          <p:cNvSpPr txBox="1"/>
          <p:nvPr/>
        </p:nvSpPr>
        <p:spPr>
          <a:xfrm>
            <a:off x="10042850" y="2756355"/>
            <a:ext cx="1859901" cy="2554545"/>
          </a:xfrm>
          <a:prstGeom prst="rect">
            <a:avLst/>
          </a:prstGeom>
          <a:noFill/>
        </p:spPr>
        <p:txBody>
          <a:bodyPr wrap="square" rtlCol="0">
            <a:spAutoFit/>
          </a:bodyPr>
          <a:lstStyle/>
          <a:p>
            <a:r>
              <a:rPr lang="en-GB" sz="1600"/>
              <a:t>Python</a:t>
            </a:r>
          </a:p>
          <a:p>
            <a:r>
              <a:rPr lang="en-GB" sz="1600"/>
              <a:t>SQL</a:t>
            </a:r>
          </a:p>
          <a:p>
            <a:r>
              <a:rPr lang="en-GB" sz="1600"/>
              <a:t>Spark</a:t>
            </a:r>
          </a:p>
          <a:p>
            <a:r>
              <a:rPr lang="en-GB" sz="1600"/>
              <a:t>Excel</a:t>
            </a:r>
          </a:p>
          <a:p>
            <a:r>
              <a:rPr lang="en-GB" sz="1600"/>
              <a:t>PowerPoint</a:t>
            </a:r>
          </a:p>
          <a:p>
            <a:r>
              <a:rPr lang="en-GB" sz="1600"/>
              <a:t>Power BI</a:t>
            </a:r>
          </a:p>
          <a:p>
            <a:r>
              <a:rPr lang="en-GB" sz="1600"/>
              <a:t>Agile &amp; Scrum</a:t>
            </a:r>
          </a:p>
          <a:p>
            <a:r>
              <a:rPr lang="en-GB" sz="1600"/>
              <a:t>Strategy</a:t>
            </a:r>
          </a:p>
          <a:p>
            <a:r>
              <a:rPr lang="en-GB" sz="1600"/>
              <a:t>Architecture</a:t>
            </a:r>
          </a:p>
          <a:p>
            <a:endParaRPr lang="en-GB" sz="1600"/>
          </a:p>
        </p:txBody>
      </p:sp>
    </p:spTree>
    <p:extLst>
      <p:ext uri="{BB962C8B-B14F-4D97-AF65-F5344CB8AC3E}">
        <p14:creationId xmlns:p14="http://schemas.microsoft.com/office/powerpoint/2010/main" val="82011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nodePh="1">
                                  <p:stCondLst>
                                    <p:cond delay="0"/>
                                  </p:stCondLst>
                                  <p:endCondLst>
                                    <p:cond evt="begin" delay="0">
                                      <p:tn val="49"/>
                                    </p:cond>
                                  </p:end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9" grpId="0"/>
      <p:bldP spid="20" grpId="0"/>
      <p:bldP spid="21" grpId="0"/>
      <p:bldP spid="22" grpId="0"/>
      <p:bldP spid="25" grpId="0"/>
      <p:bldP spid="30" grpId="0"/>
      <p:bldP spid="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F86719-A2DC-44E6-8DBC-81DEE9CF96BE}"/>
              </a:ext>
            </a:extLst>
          </p:cNvPr>
          <p:cNvSpPr>
            <a:spLocks noGrp="1"/>
          </p:cNvSpPr>
          <p:nvPr>
            <p:ph type="title"/>
          </p:nvPr>
        </p:nvSpPr>
        <p:spPr/>
        <p:txBody>
          <a:bodyPr>
            <a:normAutofit/>
          </a:bodyPr>
          <a:lstStyle/>
          <a:p>
            <a:r>
              <a:rPr lang="en-GB"/>
              <a:t>Data Generalist to Data Engineer</a:t>
            </a:r>
          </a:p>
        </p:txBody>
      </p:sp>
      <p:sp>
        <p:nvSpPr>
          <p:cNvPr id="4" name="Text Placeholder 3">
            <a:extLst>
              <a:ext uri="{FF2B5EF4-FFF2-40B4-BE49-F238E27FC236}">
                <a16:creationId xmlns:a16="http://schemas.microsoft.com/office/drawing/2014/main" id="{5E153C2C-E49B-4787-96A3-684559308BB8}"/>
              </a:ext>
            </a:extLst>
          </p:cNvPr>
          <p:cNvSpPr>
            <a:spLocks noGrp="1"/>
          </p:cNvSpPr>
          <p:nvPr>
            <p:ph type="body" sz="quarter" idx="10"/>
          </p:nvPr>
        </p:nvSpPr>
        <p:spPr>
          <a:xfrm>
            <a:off x="225425" y="1044576"/>
            <a:ext cx="7961313" cy="4583140"/>
          </a:xfrm>
        </p:spPr>
        <p:txBody>
          <a:bodyPr/>
          <a:lstStyle/>
          <a:p>
            <a:r>
              <a:rPr lang="en-GB" sz="2400"/>
              <a:t>Already had a lot of the core skillsets required</a:t>
            </a:r>
          </a:p>
          <a:p>
            <a:pPr marL="0" indent="0">
              <a:buNone/>
            </a:pPr>
            <a:endParaRPr lang="en-GB" sz="2400"/>
          </a:p>
          <a:p>
            <a:r>
              <a:rPr lang="en-GB" sz="2400"/>
              <a:t>Used to working with ETL and BI Tools</a:t>
            </a:r>
          </a:p>
          <a:p>
            <a:pPr marL="0" indent="0">
              <a:buNone/>
            </a:pPr>
            <a:endParaRPr lang="en-GB" sz="2400"/>
          </a:p>
          <a:p>
            <a:r>
              <a:rPr lang="en-GB" sz="2400"/>
              <a:t>Brought end-user perspective to Engineering</a:t>
            </a:r>
          </a:p>
        </p:txBody>
      </p:sp>
    </p:spTree>
    <p:extLst>
      <p:ext uri="{BB962C8B-B14F-4D97-AF65-F5344CB8AC3E}">
        <p14:creationId xmlns:p14="http://schemas.microsoft.com/office/powerpoint/2010/main" val="396890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4EA87-6071-44D8-8006-2E53C17038B5}"/>
              </a:ext>
            </a:extLst>
          </p:cNvPr>
          <p:cNvSpPr>
            <a:spLocks noGrp="1"/>
          </p:cNvSpPr>
          <p:nvPr>
            <p:ph type="title"/>
          </p:nvPr>
        </p:nvSpPr>
        <p:spPr/>
        <p:txBody>
          <a:bodyPr/>
          <a:lstStyle/>
          <a:p>
            <a:r>
              <a:rPr lang="en-GB"/>
              <a:t>How are we going to help</a:t>
            </a:r>
          </a:p>
        </p:txBody>
      </p:sp>
      <p:sp>
        <p:nvSpPr>
          <p:cNvPr id="6" name="TextBox 5">
            <a:extLst>
              <a:ext uri="{FF2B5EF4-FFF2-40B4-BE49-F238E27FC236}">
                <a16:creationId xmlns:a16="http://schemas.microsoft.com/office/drawing/2014/main" id="{4EA8E025-6260-4A21-812A-C63E3856B54D}"/>
              </a:ext>
            </a:extLst>
          </p:cNvPr>
          <p:cNvSpPr txBox="1"/>
          <p:nvPr/>
        </p:nvSpPr>
        <p:spPr>
          <a:xfrm>
            <a:off x="1565713" y="1687490"/>
            <a:ext cx="6095342" cy="707886"/>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a:ln>
                  <a:noFill/>
                </a:ln>
                <a:solidFill>
                  <a:srgbClr val="B12740"/>
                </a:solidFill>
                <a:effectLst/>
                <a:uLnTx/>
                <a:uFillTx/>
                <a:latin typeface="Bebas Neue"/>
                <a:ea typeface="+mn-ea"/>
                <a:cs typeface="+mn-cs"/>
              </a:rPr>
              <a:t> </a:t>
            </a:r>
          </a:p>
        </p:txBody>
      </p:sp>
      <p:graphicFrame>
        <p:nvGraphicFramePr>
          <p:cNvPr id="2" name="Diagram 1">
            <a:extLst>
              <a:ext uri="{FF2B5EF4-FFF2-40B4-BE49-F238E27FC236}">
                <a16:creationId xmlns:a16="http://schemas.microsoft.com/office/drawing/2014/main" id="{623BCC1B-B4FC-49E5-8B26-37956D752ED7}"/>
              </a:ext>
            </a:extLst>
          </p:cNvPr>
          <p:cNvGraphicFramePr/>
          <p:nvPr>
            <p:extLst>
              <p:ext uri="{D42A27DB-BD31-4B8C-83A1-F6EECF244321}">
                <p14:modId xmlns:p14="http://schemas.microsoft.com/office/powerpoint/2010/main" val="4072344806"/>
              </p:ext>
            </p:extLst>
          </p:nvPr>
        </p:nvGraphicFramePr>
        <p:xfrm>
          <a:off x="2032000" y="960753"/>
          <a:ext cx="5629055" cy="542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430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9E26-AADA-43A5-827E-117D5CB2AC9F}"/>
              </a:ext>
            </a:extLst>
          </p:cNvPr>
          <p:cNvSpPr>
            <a:spLocks noGrp="1"/>
          </p:cNvSpPr>
          <p:nvPr>
            <p:ph type="title"/>
          </p:nvPr>
        </p:nvSpPr>
        <p:spPr/>
        <p:txBody>
          <a:bodyPr/>
          <a:lstStyle/>
          <a:p>
            <a:r>
              <a:rPr lang="en-GB"/>
              <a:t>Call to Action</a:t>
            </a:r>
          </a:p>
        </p:txBody>
      </p:sp>
    </p:spTree>
    <p:extLst>
      <p:ext uri="{BB962C8B-B14F-4D97-AF65-F5344CB8AC3E}">
        <p14:creationId xmlns:p14="http://schemas.microsoft.com/office/powerpoint/2010/main" val="112658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a:extLst>
              <a:ext uri="{FF2B5EF4-FFF2-40B4-BE49-F238E27FC236}">
                <a16:creationId xmlns:a16="http://schemas.microsoft.com/office/drawing/2014/main" id="{026731DA-533E-4B6B-B5C7-604038F1F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867166">
            <a:off x="586741" y="1006465"/>
            <a:ext cx="2546783" cy="38163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896F026-4445-4F2B-96AD-EC614A11D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8759" y="1080640"/>
            <a:ext cx="2560208" cy="391884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AE64952D-13B3-40FE-AAE7-AB68F5D1C4D6}"/>
              </a:ext>
            </a:extLst>
          </p:cNvPr>
          <p:cNvSpPr>
            <a:spLocks noGrp="1"/>
          </p:cNvSpPr>
          <p:nvPr>
            <p:ph type="title"/>
          </p:nvPr>
        </p:nvSpPr>
        <p:spPr/>
        <p:txBody>
          <a:bodyPr/>
          <a:lstStyle/>
          <a:p>
            <a:r>
              <a:rPr lang="en-GB"/>
              <a:t>Books you should definitely read</a:t>
            </a:r>
          </a:p>
        </p:txBody>
      </p:sp>
      <p:pic>
        <p:nvPicPr>
          <p:cNvPr id="6" name="Picture 5">
            <a:extLst>
              <a:ext uri="{FF2B5EF4-FFF2-40B4-BE49-F238E27FC236}">
                <a16:creationId xmlns:a16="http://schemas.microsoft.com/office/drawing/2014/main" id="{DC0966B7-1A92-4067-803F-A946798F2D9A}"/>
              </a:ext>
            </a:extLst>
          </p:cNvPr>
          <p:cNvPicPr>
            <a:picLocks noChangeAspect="1"/>
          </p:cNvPicPr>
          <p:nvPr/>
        </p:nvPicPr>
        <p:blipFill>
          <a:blip r:embed="rId4"/>
          <a:stretch>
            <a:fillRect/>
          </a:stretch>
        </p:blipFill>
        <p:spPr>
          <a:xfrm>
            <a:off x="11247438" y="106755"/>
            <a:ext cx="833333" cy="854978"/>
          </a:xfrm>
          <a:prstGeom prst="rect">
            <a:avLst/>
          </a:prstGeom>
        </p:spPr>
      </p:pic>
      <p:pic>
        <p:nvPicPr>
          <p:cNvPr id="1028" name="Picture 4">
            <a:extLst>
              <a:ext uri="{FF2B5EF4-FFF2-40B4-BE49-F238E27FC236}">
                <a16:creationId xmlns:a16="http://schemas.microsoft.com/office/drawing/2014/main" id="{AC6CCAD3-6C5C-435C-BC66-7D85F4DA0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30089">
            <a:off x="5729687" y="2569893"/>
            <a:ext cx="2582373" cy="32295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F2A0104-4E91-4C4B-887B-C8E02E805C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651">
            <a:off x="1610461" y="2520332"/>
            <a:ext cx="2463998" cy="3227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AD10598-97DE-4C89-A713-F54C1BBBC6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1166359">
            <a:off x="9519192" y="2714831"/>
            <a:ext cx="2391890" cy="31492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316B81F-FF97-4AD6-AD76-54051023B0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602595">
            <a:off x="7556125" y="423083"/>
            <a:ext cx="2509547" cy="3286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42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2FC97-8922-473B-9A1C-BBCB71C48497}"/>
              </a:ext>
            </a:extLst>
          </p:cNvPr>
          <p:cNvSpPr>
            <a:spLocks noGrp="1"/>
          </p:cNvSpPr>
          <p:nvPr>
            <p:ph type="title"/>
          </p:nvPr>
        </p:nvSpPr>
        <p:spPr/>
        <p:txBody>
          <a:bodyPr/>
          <a:lstStyle/>
          <a:p>
            <a:r>
              <a:rPr lang="en-GB"/>
              <a:t>Websites for Help and Learn</a:t>
            </a:r>
          </a:p>
        </p:txBody>
      </p:sp>
      <p:pic>
        <p:nvPicPr>
          <p:cNvPr id="4" name="Picture 3">
            <a:extLst>
              <a:ext uri="{FF2B5EF4-FFF2-40B4-BE49-F238E27FC236}">
                <a16:creationId xmlns:a16="http://schemas.microsoft.com/office/drawing/2014/main" id="{5394B23E-EA09-4724-BEA4-8665D025225B}"/>
              </a:ext>
            </a:extLst>
          </p:cNvPr>
          <p:cNvPicPr>
            <a:picLocks noChangeAspect="1"/>
          </p:cNvPicPr>
          <p:nvPr/>
        </p:nvPicPr>
        <p:blipFill>
          <a:blip r:embed="rId2"/>
          <a:stretch>
            <a:fillRect/>
          </a:stretch>
        </p:blipFill>
        <p:spPr>
          <a:xfrm>
            <a:off x="507778" y="1211263"/>
            <a:ext cx="3191320" cy="847843"/>
          </a:xfrm>
          <a:prstGeom prst="rect">
            <a:avLst/>
          </a:prstGeom>
        </p:spPr>
      </p:pic>
      <p:pic>
        <p:nvPicPr>
          <p:cNvPr id="6" name="Picture 5">
            <a:extLst>
              <a:ext uri="{FF2B5EF4-FFF2-40B4-BE49-F238E27FC236}">
                <a16:creationId xmlns:a16="http://schemas.microsoft.com/office/drawing/2014/main" id="{220DFEE4-0733-48CD-907B-F9D949CA6149}"/>
              </a:ext>
            </a:extLst>
          </p:cNvPr>
          <p:cNvPicPr>
            <a:picLocks noChangeAspect="1"/>
          </p:cNvPicPr>
          <p:nvPr/>
        </p:nvPicPr>
        <p:blipFill>
          <a:blip r:embed="rId3"/>
          <a:stretch>
            <a:fillRect/>
          </a:stretch>
        </p:blipFill>
        <p:spPr>
          <a:xfrm>
            <a:off x="2765550" y="2216619"/>
            <a:ext cx="2333376" cy="1085238"/>
          </a:xfrm>
          <a:prstGeom prst="rect">
            <a:avLst/>
          </a:prstGeom>
        </p:spPr>
      </p:pic>
      <p:sp>
        <p:nvSpPr>
          <p:cNvPr id="8" name="TextBox 7">
            <a:extLst>
              <a:ext uri="{FF2B5EF4-FFF2-40B4-BE49-F238E27FC236}">
                <a16:creationId xmlns:a16="http://schemas.microsoft.com/office/drawing/2014/main" id="{CC12FDF0-A7BF-49EA-9065-01D132660559}"/>
              </a:ext>
            </a:extLst>
          </p:cNvPr>
          <p:cNvSpPr txBox="1"/>
          <p:nvPr/>
        </p:nvSpPr>
        <p:spPr>
          <a:xfrm>
            <a:off x="5971010" y="1257555"/>
            <a:ext cx="3557279" cy="2585323"/>
          </a:xfrm>
          <a:prstGeom prst="rect">
            <a:avLst/>
          </a:prstGeom>
          <a:noFill/>
        </p:spPr>
        <p:txBody>
          <a:bodyPr wrap="square">
            <a:spAutoFit/>
          </a:bodyPr>
          <a:lstStyle/>
          <a:p>
            <a:pPr marL="285750" indent="-285750">
              <a:buFont typeface="Wingdings 2" panose="05020102010507070707" pitchFamily="18" charset="2"/>
              <a:buChar char="Ã"/>
            </a:pPr>
            <a:r>
              <a:rPr lang="en-GB" b="1">
                <a:solidFill>
                  <a:schemeClr val="bg1"/>
                </a:solidFill>
              </a:rPr>
              <a:t>www.cathrinewilhelmsen.net</a:t>
            </a:r>
          </a:p>
          <a:p>
            <a:pPr marL="285750" indent="-285750">
              <a:buFont typeface="Wingdings 2" panose="05020102010507070707" pitchFamily="18" charset="2"/>
              <a:buChar char="Ã"/>
            </a:pPr>
            <a:r>
              <a:rPr lang="en-GB" b="1">
                <a:solidFill>
                  <a:schemeClr val="bg1"/>
                </a:solidFill>
              </a:rPr>
              <a:t>community.databricks.com</a:t>
            </a:r>
          </a:p>
          <a:p>
            <a:pPr marL="285750" indent="-285750">
              <a:buFont typeface="Wingdings 2" panose="05020102010507070707" pitchFamily="18" charset="2"/>
              <a:buChar char="Ã"/>
            </a:pPr>
            <a:r>
              <a:rPr lang="en-GB" b="1">
                <a:solidFill>
                  <a:schemeClr val="bg1"/>
                </a:solidFill>
              </a:rPr>
              <a:t>sparkbyexamples.com</a:t>
            </a:r>
          </a:p>
          <a:p>
            <a:pPr marL="285750" indent="-285750">
              <a:buFont typeface="Wingdings 2" panose="05020102010507070707" pitchFamily="18" charset="2"/>
              <a:buChar char="Ã"/>
            </a:pPr>
            <a:r>
              <a:rPr lang="en-GB" b="1">
                <a:solidFill>
                  <a:schemeClr val="bg1"/>
                </a:solidFill>
              </a:rPr>
              <a:t>stackoverflow.com</a:t>
            </a:r>
          </a:p>
          <a:p>
            <a:endParaRPr lang="en-GB" b="1">
              <a:solidFill>
                <a:schemeClr val="bg1"/>
              </a:solidFill>
            </a:endParaRPr>
          </a:p>
          <a:p>
            <a:r>
              <a:rPr lang="en-GB" b="1">
                <a:solidFill>
                  <a:schemeClr val="bg1"/>
                </a:solidFill>
              </a:rPr>
              <a:t>And of course</a:t>
            </a:r>
          </a:p>
          <a:p>
            <a:pPr marL="285750" indent="-285750">
              <a:buFont typeface="Wingdings 2" panose="05020102010507070707" pitchFamily="18" charset="2"/>
              <a:buChar char="Ã"/>
            </a:pPr>
            <a:r>
              <a:rPr lang="en-GB" b="1">
                <a:solidFill>
                  <a:schemeClr val="bg1"/>
                </a:solidFill>
              </a:rPr>
              <a:t>www.advancinganalytics.co.uk</a:t>
            </a:r>
            <a:br>
              <a:rPr lang="en-GB" b="1">
                <a:solidFill>
                  <a:schemeClr val="bg1"/>
                </a:solidFill>
              </a:rPr>
            </a:br>
            <a:endParaRPr lang="en-GB" b="1">
              <a:solidFill>
                <a:schemeClr val="bg1"/>
              </a:solidFill>
            </a:endParaRPr>
          </a:p>
          <a:p>
            <a:endParaRPr lang="en-GB" b="1">
              <a:solidFill>
                <a:schemeClr val="bg1"/>
              </a:solidFill>
            </a:endParaRPr>
          </a:p>
        </p:txBody>
      </p:sp>
      <p:pic>
        <p:nvPicPr>
          <p:cNvPr id="10" name="Picture 9">
            <a:extLst>
              <a:ext uri="{FF2B5EF4-FFF2-40B4-BE49-F238E27FC236}">
                <a16:creationId xmlns:a16="http://schemas.microsoft.com/office/drawing/2014/main" id="{57159B50-ABFC-4993-BE23-C545B67F9678}"/>
              </a:ext>
            </a:extLst>
          </p:cNvPr>
          <p:cNvPicPr>
            <a:picLocks noChangeAspect="1"/>
          </p:cNvPicPr>
          <p:nvPr/>
        </p:nvPicPr>
        <p:blipFill>
          <a:blip r:embed="rId4"/>
          <a:stretch>
            <a:fillRect/>
          </a:stretch>
        </p:blipFill>
        <p:spPr>
          <a:xfrm>
            <a:off x="1783109" y="5407481"/>
            <a:ext cx="3593001" cy="751564"/>
          </a:xfrm>
          <a:prstGeom prst="rect">
            <a:avLst/>
          </a:prstGeom>
        </p:spPr>
      </p:pic>
      <p:pic>
        <p:nvPicPr>
          <p:cNvPr id="9" name="Picture 8">
            <a:extLst>
              <a:ext uri="{FF2B5EF4-FFF2-40B4-BE49-F238E27FC236}">
                <a16:creationId xmlns:a16="http://schemas.microsoft.com/office/drawing/2014/main" id="{17D480BD-297D-4E1A-836C-2575BD97496E}"/>
              </a:ext>
            </a:extLst>
          </p:cNvPr>
          <p:cNvPicPr>
            <a:picLocks noChangeAspect="1"/>
          </p:cNvPicPr>
          <p:nvPr/>
        </p:nvPicPr>
        <p:blipFill>
          <a:blip r:embed="rId5"/>
          <a:stretch>
            <a:fillRect/>
          </a:stretch>
        </p:blipFill>
        <p:spPr>
          <a:xfrm>
            <a:off x="209803" y="3556144"/>
            <a:ext cx="3877282" cy="1538761"/>
          </a:xfrm>
          <a:prstGeom prst="rect">
            <a:avLst/>
          </a:prstGeom>
        </p:spPr>
      </p:pic>
    </p:spTree>
    <p:extLst>
      <p:ext uri="{BB962C8B-B14F-4D97-AF65-F5344CB8AC3E}">
        <p14:creationId xmlns:p14="http://schemas.microsoft.com/office/powerpoint/2010/main" val="1658173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4EA87-6071-44D8-8006-2E53C17038B5}"/>
              </a:ext>
            </a:extLst>
          </p:cNvPr>
          <p:cNvSpPr>
            <a:spLocks noGrp="1"/>
          </p:cNvSpPr>
          <p:nvPr>
            <p:ph type="title"/>
          </p:nvPr>
        </p:nvSpPr>
        <p:spPr/>
        <p:txBody>
          <a:bodyPr/>
          <a:lstStyle/>
          <a:p>
            <a:r>
              <a:rPr lang="en-GB"/>
              <a:t>How are we going to help</a:t>
            </a:r>
          </a:p>
        </p:txBody>
      </p:sp>
      <p:sp>
        <p:nvSpPr>
          <p:cNvPr id="6" name="TextBox 5">
            <a:extLst>
              <a:ext uri="{FF2B5EF4-FFF2-40B4-BE49-F238E27FC236}">
                <a16:creationId xmlns:a16="http://schemas.microsoft.com/office/drawing/2014/main" id="{4EA8E025-6260-4A21-812A-C63E3856B54D}"/>
              </a:ext>
            </a:extLst>
          </p:cNvPr>
          <p:cNvSpPr txBox="1"/>
          <p:nvPr/>
        </p:nvSpPr>
        <p:spPr>
          <a:xfrm>
            <a:off x="1565713" y="1687490"/>
            <a:ext cx="6095342" cy="707886"/>
          </a:xfrm>
          <a:prstGeom prst="rect">
            <a:avLst/>
          </a:prstGeom>
          <a:noFill/>
        </p:spPr>
        <p:txBody>
          <a:bodyPr wrap="square">
            <a:spAutoFit/>
          </a:bodyPr>
          <a:lstStyle/>
          <a:p>
            <a:r>
              <a:rPr lang="en-GB" sz="4000">
                <a:solidFill>
                  <a:schemeClr val="accent1"/>
                </a:solidFill>
                <a:latin typeface="+mj-lt"/>
              </a:rPr>
              <a:t> </a:t>
            </a:r>
          </a:p>
        </p:txBody>
      </p:sp>
      <p:graphicFrame>
        <p:nvGraphicFramePr>
          <p:cNvPr id="2" name="Diagram 1">
            <a:extLst>
              <a:ext uri="{FF2B5EF4-FFF2-40B4-BE49-F238E27FC236}">
                <a16:creationId xmlns:a16="http://schemas.microsoft.com/office/drawing/2014/main" id="{623BCC1B-B4FC-49E5-8B26-37956D752ED7}"/>
              </a:ext>
            </a:extLst>
          </p:cNvPr>
          <p:cNvGraphicFramePr/>
          <p:nvPr>
            <p:extLst>
              <p:ext uri="{D42A27DB-BD31-4B8C-83A1-F6EECF244321}">
                <p14:modId xmlns:p14="http://schemas.microsoft.com/office/powerpoint/2010/main" val="2721822990"/>
              </p:ext>
            </p:extLst>
          </p:nvPr>
        </p:nvGraphicFramePr>
        <p:xfrm>
          <a:off x="2032000" y="960753"/>
          <a:ext cx="5629055" cy="542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809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16D8E53-B9F1-4D2F-87D7-4F7D83382C4A}"/>
              </a:ext>
            </a:extLst>
          </p:cNvPr>
          <p:cNvPicPr>
            <a:picLocks noChangeAspect="1"/>
          </p:cNvPicPr>
          <p:nvPr/>
        </p:nvPicPr>
        <p:blipFill>
          <a:blip r:embed="rId3"/>
          <a:stretch>
            <a:fillRect/>
          </a:stretch>
        </p:blipFill>
        <p:spPr>
          <a:xfrm>
            <a:off x="1652519" y="4989045"/>
            <a:ext cx="2912164" cy="1452424"/>
          </a:xfrm>
          <a:prstGeom prst="rect">
            <a:avLst/>
          </a:prstGeom>
        </p:spPr>
      </p:pic>
      <p:pic>
        <p:nvPicPr>
          <p:cNvPr id="13" name="Picture 12">
            <a:extLst>
              <a:ext uri="{FF2B5EF4-FFF2-40B4-BE49-F238E27FC236}">
                <a16:creationId xmlns:a16="http://schemas.microsoft.com/office/drawing/2014/main" id="{AE653CA2-EFF5-4F38-A4CE-9EFDFE24679C}"/>
              </a:ext>
            </a:extLst>
          </p:cNvPr>
          <p:cNvPicPr>
            <a:picLocks noChangeAspect="1"/>
          </p:cNvPicPr>
          <p:nvPr/>
        </p:nvPicPr>
        <p:blipFill>
          <a:blip r:embed="rId4"/>
          <a:stretch>
            <a:fillRect/>
          </a:stretch>
        </p:blipFill>
        <p:spPr>
          <a:xfrm>
            <a:off x="4920249" y="3912646"/>
            <a:ext cx="1771240" cy="929901"/>
          </a:xfrm>
          <a:prstGeom prst="rect">
            <a:avLst/>
          </a:prstGeom>
        </p:spPr>
      </p:pic>
      <p:sp>
        <p:nvSpPr>
          <p:cNvPr id="3" name="Title 2">
            <a:extLst>
              <a:ext uri="{FF2B5EF4-FFF2-40B4-BE49-F238E27FC236}">
                <a16:creationId xmlns:a16="http://schemas.microsoft.com/office/drawing/2014/main" id="{473F2709-B51C-4193-922A-A912C649FA46}"/>
              </a:ext>
            </a:extLst>
          </p:cNvPr>
          <p:cNvSpPr>
            <a:spLocks noGrp="1"/>
          </p:cNvSpPr>
          <p:nvPr>
            <p:ph type="title"/>
          </p:nvPr>
        </p:nvSpPr>
        <p:spPr/>
        <p:txBody>
          <a:bodyPr/>
          <a:lstStyle/>
          <a:p>
            <a:r>
              <a:rPr lang="en-GB"/>
              <a:t>Video Links</a:t>
            </a:r>
          </a:p>
        </p:txBody>
      </p:sp>
      <p:sp>
        <p:nvSpPr>
          <p:cNvPr id="4" name="TextBox 3">
            <a:extLst>
              <a:ext uri="{FF2B5EF4-FFF2-40B4-BE49-F238E27FC236}">
                <a16:creationId xmlns:a16="http://schemas.microsoft.com/office/drawing/2014/main" id="{B0076E0F-CF1D-4A3E-A3A0-364EC93671E4}"/>
              </a:ext>
            </a:extLst>
          </p:cNvPr>
          <p:cNvSpPr txBox="1"/>
          <p:nvPr/>
        </p:nvSpPr>
        <p:spPr>
          <a:xfrm>
            <a:off x="72363" y="1756331"/>
            <a:ext cx="5058802" cy="369332"/>
          </a:xfrm>
          <a:prstGeom prst="rect">
            <a:avLst/>
          </a:prstGeom>
          <a:noFill/>
        </p:spPr>
        <p:txBody>
          <a:bodyPr wrap="square">
            <a:spAutoFit/>
          </a:bodyPr>
          <a:lstStyle/>
          <a:p>
            <a:r>
              <a:rPr lang="en-GB"/>
              <a:t>https://www.youtube.com/c/AdvancingAnalytics</a:t>
            </a:r>
          </a:p>
        </p:txBody>
      </p:sp>
      <p:pic>
        <p:nvPicPr>
          <p:cNvPr id="6" name="Picture 5">
            <a:extLst>
              <a:ext uri="{FF2B5EF4-FFF2-40B4-BE49-F238E27FC236}">
                <a16:creationId xmlns:a16="http://schemas.microsoft.com/office/drawing/2014/main" id="{6DD17711-BBB5-47DA-A545-9C02DC183E9C}"/>
              </a:ext>
            </a:extLst>
          </p:cNvPr>
          <p:cNvPicPr>
            <a:picLocks noChangeAspect="1"/>
          </p:cNvPicPr>
          <p:nvPr/>
        </p:nvPicPr>
        <p:blipFill>
          <a:blip r:embed="rId5"/>
          <a:stretch>
            <a:fillRect/>
          </a:stretch>
        </p:blipFill>
        <p:spPr>
          <a:xfrm>
            <a:off x="4755047" y="1328848"/>
            <a:ext cx="1354959" cy="1393241"/>
          </a:xfrm>
          <a:prstGeom prst="rect">
            <a:avLst/>
          </a:prstGeom>
        </p:spPr>
      </p:pic>
      <p:sp>
        <p:nvSpPr>
          <p:cNvPr id="8" name="TextBox 7">
            <a:extLst>
              <a:ext uri="{FF2B5EF4-FFF2-40B4-BE49-F238E27FC236}">
                <a16:creationId xmlns:a16="http://schemas.microsoft.com/office/drawing/2014/main" id="{F0AB3727-3E1B-435D-88FE-301778D1DEAF}"/>
              </a:ext>
            </a:extLst>
          </p:cNvPr>
          <p:cNvSpPr txBox="1"/>
          <p:nvPr/>
        </p:nvSpPr>
        <p:spPr>
          <a:xfrm>
            <a:off x="2489616" y="2945354"/>
            <a:ext cx="5277546" cy="369332"/>
          </a:xfrm>
          <a:prstGeom prst="rect">
            <a:avLst/>
          </a:prstGeom>
          <a:noFill/>
        </p:spPr>
        <p:txBody>
          <a:bodyPr wrap="square">
            <a:spAutoFit/>
          </a:bodyPr>
          <a:lstStyle/>
          <a:p>
            <a:r>
              <a:rPr lang="en-GB"/>
              <a:t>https://www.youtube.com/c/SeattleDataGuy</a:t>
            </a:r>
          </a:p>
        </p:txBody>
      </p:sp>
      <p:pic>
        <p:nvPicPr>
          <p:cNvPr id="10" name="Picture 9">
            <a:extLst>
              <a:ext uri="{FF2B5EF4-FFF2-40B4-BE49-F238E27FC236}">
                <a16:creationId xmlns:a16="http://schemas.microsoft.com/office/drawing/2014/main" id="{750A320C-7AA7-400E-8C06-5C545DC67D07}"/>
              </a:ext>
            </a:extLst>
          </p:cNvPr>
          <p:cNvPicPr>
            <a:picLocks noChangeAspect="1"/>
          </p:cNvPicPr>
          <p:nvPr/>
        </p:nvPicPr>
        <p:blipFill>
          <a:blip r:embed="rId6"/>
          <a:stretch>
            <a:fillRect/>
          </a:stretch>
        </p:blipFill>
        <p:spPr>
          <a:xfrm>
            <a:off x="969320" y="2355007"/>
            <a:ext cx="1544610" cy="1478096"/>
          </a:xfrm>
          <a:prstGeom prst="rect">
            <a:avLst/>
          </a:prstGeom>
        </p:spPr>
      </p:pic>
      <p:sp>
        <p:nvSpPr>
          <p:cNvPr id="12" name="TextBox 11">
            <a:extLst>
              <a:ext uri="{FF2B5EF4-FFF2-40B4-BE49-F238E27FC236}">
                <a16:creationId xmlns:a16="http://schemas.microsoft.com/office/drawing/2014/main" id="{26EA4330-47B5-4BE0-AC3E-BE1D10420180}"/>
              </a:ext>
            </a:extLst>
          </p:cNvPr>
          <p:cNvSpPr txBox="1"/>
          <p:nvPr/>
        </p:nvSpPr>
        <p:spPr>
          <a:xfrm>
            <a:off x="1330486" y="4134537"/>
            <a:ext cx="6094902" cy="369332"/>
          </a:xfrm>
          <a:prstGeom prst="rect">
            <a:avLst/>
          </a:prstGeom>
          <a:noFill/>
        </p:spPr>
        <p:txBody>
          <a:bodyPr wrap="square">
            <a:spAutoFit/>
          </a:bodyPr>
          <a:lstStyle/>
          <a:p>
            <a:r>
              <a:rPr lang="en-GB"/>
              <a:t>https://www.youtube.com/c/Databricks</a:t>
            </a:r>
          </a:p>
        </p:txBody>
      </p:sp>
      <p:sp>
        <p:nvSpPr>
          <p:cNvPr id="15" name="TextBox 14">
            <a:extLst>
              <a:ext uri="{FF2B5EF4-FFF2-40B4-BE49-F238E27FC236}">
                <a16:creationId xmlns:a16="http://schemas.microsoft.com/office/drawing/2014/main" id="{85E7B227-69CB-44B1-BA48-065BE0C0FC13}"/>
              </a:ext>
            </a:extLst>
          </p:cNvPr>
          <p:cNvSpPr txBox="1"/>
          <p:nvPr/>
        </p:nvSpPr>
        <p:spPr>
          <a:xfrm>
            <a:off x="3108601" y="5448731"/>
            <a:ext cx="6094902" cy="369332"/>
          </a:xfrm>
          <a:prstGeom prst="rect">
            <a:avLst/>
          </a:prstGeom>
          <a:noFill/>
        </p:spPr>
        <p:txBody>
          <a:bodyPr wrap="square">
            <a:spAutoFit/>
          </a:bodyPr>
          <a:lstStyle/>
          <a:p>
            <a:r>
              <a:rPr lang="en-GB"/>
              <a:t>https://www.youtube.com/c/BryanCafferky</a:t>
            </a:r>
          </a:p>
        </p:txBody>
      </p:sp>
    </p:spTree>
    <p:extLst>
      <p:ext uri="{BB962C8B-B14F-4D97-AF65-F5344CB8AC3E}">
        <p14:creationId xmlns:p14="http://schemas.microsoft.com/office/powerpoint/2010/main" val="2844255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61FFB1F-4210-4CAE-84C0-1FDF23FDA795}"/>
              </a:ext>
            </a:extLst>
          </p:cNvPr>
          <p:cNvPicPr>
            <a:picLocks noChangeAspect="1"/>
          </p:cNvPicPr>
          <p:nvPr/>
        </p:nvPicPr>
        <p:blipFill>
          <a:blip r:embed="rId2"/>
          <a:stretch>
            <a:fillRect/>
          </a:stretch>
        </p:blipFill>
        <p:spPr>
          <a:xfrm>
            <a:off x="3563376" y="3055398"/>
            <a:ext cx="3380150" cy="1892884"/>
          </a:xfrm>
          <a:prstGeom prst="rect">
            <a:avLst/>
          </a:prstGeom>
        </p:spPr>
      </p:pic>
      <p:pic>
        <p:nvPicPr>
          <p:cNvPr id="9" name="Picture 8">
            <a:extLst>
              <a:ext uri="{FF2B5EF4-FFF2-40B4-BE49-F238E27FC236}">
                <a16:creationId xmlns:a16="http://schemas.microsoft.com/office/drawing/2014/main" id="{6F8DB367-CC8B-4C27-B20D-F5FEB59284EC}"/>
              </a:ext>
            </a:extLst>
          </p:cNvPr>
          <p:cNvPicPr>
            <a:picLocks noChangeAspect="1"/>
          </p:cNvPicPr>
          <p:nvPr/>
        </p:nvPicPr>
        <p:blipFill>
          <a:blip r:embed="rId3"/>
          <a:stretch>
            <a:fillRect/>
          </a:stretch>
        </p:blipFill>
        <p:spPr>
          <a:xfrm>
            <a:off x="1741534" y="4679719"/>
            <a:ext cx="3977576" cy="1325858"/>
          </a:xfrm>
          <a:prstGeom prst="rect">
            <a:avLst/>
          </a:prstGeom>
        </p:spPr>
      </p:pic>
      <p:sp>
        <p:nvSpPr>
          <p:cNvPr id="2" name="Title 1">
            <a:extLst>
              <a:ext uri="{FF2B5EF4-FFF2-40B4-BE49-F238E27FC236}">
                <a16:creationId xmlns:a16="http://schemas.microsoft.com/office/drawing/2014/main" id="{4C70C45F-C243-4736-A678-40B295C52755}"/>
              </a:ext>
            </a:extLst>
          </p:cNvPr>
          <p:cNvSpPr>
            <a:spLocks noGrp="1"/>
          </p:cNvSpPr>
          <p:nvPr>
            <p:ph type="title"/>
          </p:nvPr>
        </p:nvSpPr>
        <p:spPr/>
        <p:txBody>
          <a:bodyPr/>
          <a:lstStyle/>
          <a:p>
            <a:r>
              <a:rPr lang="en-GB"/>
              <a:t>Use the Community</a:t>
            </a:r>
          </a:p>
        </p:txBody>
      </p:sp>
      <p:pic>
        <p:nvPicPr>
          <p:cNvPr id="5" name="Picture 4">
            <a:extLst>
              <a:ext uri="{FF2B5EF4-FFF2-40B4-BE49-F238E27FC236}">
                <a16:creationId xmlns:a16="http://schemas.microsoft.com/office/drawing/2014/main" id="{A40B90C9-149C-4ACF-8259-F9CD15E357C7}"/>
              </a:ext>
            </a:extLst>
          </p:cNvPr>
          <p:cNvPicPr>
            <a:picLocks noChangeAspect="1"/>
          </p:cNvPicPr>
          <p:nvPr/>
        </p:nvPicPr>
        <p:blipFill>
          <a:blip r:embed="rId4"/>
          <a:stretch>
            <a:fillRect/>
          </a:stretch>
        </p:blipFill>
        <p:spPr>
          <a:xfrm>
            <a:off x="347741" y="1439333"/>
            <a:ext cx="5293175" cy="865247"/>
          </a:xfrm>
          <a:prstGeom prst="rect">
            <a:avLst/>
          </a:prstGeom>
        </p:spPr>
      </p:pic>
      <p:pic>
        <p:nvPicPr>
          <p:cNvPr id="3" name="Picture 2">
            <a:extLst>
              <a:ext uri="{FF2B5EF4-FFF2-40B4-BE49-F238E27FC236}">
                <a16:creationId xmlns:a16="http://schemas.microsoft.com/office/drawing/2014/main" id="{2119D7CD-DEAF-4ED9-A016-20B1ED2E9984}"/>
              </a:ext>
            </a:extLst>
          </p:cNvPr>
          <p:cNvPicPr>
            <a:picLocks noChangeAspect="1"/>
          </p:cNvPicPr>
          <p:nvPr/>
        </p:nvPicPr>
        <p:blipFill>
          <a:blip r:embed="rId5"/>
          <a:stretch>
            <a:fillRect/>
          </a:stretch>
        </p:blipFill>
        <p:spPr>
          <a:xfrm rot="785332">
            <a:off x="4357303" y="2335073"/>
            <a:ext cx="3103032" cy="1107782"/>
          </a:xfrm>
          <a:prstGeom prst="rect">
            <a:avLst/>
          </a:prstGeom>
        </p:spPr>
      </p:pic>
      <p:pic>
        <p:nvPicPr>
          <p:cNvPr id="7" name="Picture 6" descr="A picture containing text, tableware, plate, dishware&#10;&#10;Description automatically generated">
            <a:extLst>
              <a:ext uri="{FF2B5EF4-FFF2-40B4-BE49-F238E27FC236}">
                <a16:creationId xmlns:a16="http://schemas.microsoft.com/office/drawing/2014/main" id="{6E67C996-3440-4595-8BD3-7E34E2981372}"/>
              </a:ext>
            </a:extLst>
          </p:cNvPr>
          <p:cNvPicPr>
            <a:picLocks noChangeAspect="1"/>
          </p:cNvPicPr>
          <p:nvPr/>
        </p:nvPicPr>
        <p:blipFill>
          <a:blip r:embed="rId6"/>
          <a:stretch>
            <a:fillRect/>
          </a:stretch>
        </p:blipFill>
        <p:spPr>
          <a:xfrm>
            <a:off x="4988915" y="5112340"/>
            <a:ext cx="2379133" cy="1062415"/>
          </a:xfrm>
          <a:prstGeom prst="rect">
            <a:avLst/>
          </a:prstGeom>
        </p:spPr>
      </p:pic>
      <p:pic>
        <p:nvPicPr>
          <p:cNvPr id="8" name="Picture 7">
            <a:extLst>
              <a:ext uri="{FF2B5EF4-FFF2-40B4-BE49-F238E27FC236}">
                <a16:creationId xmlns:a16="http://schemas.microsoft.com/office/drawing/2014/main" id="{331FB2BA-005E-41F1-9CE7-FCA92DF8A7E3}"/>
              </a:ext>
            </a:extLst>
          </p:cNvPr>
          <p:cNvPicPr>
            <a:picLocks noChangeAspect="1"/>
          </p:cNvPicPr>
          <p:nvPr/>
        </p:nvPicPr>
        <p:blipFill>
          <a:blip r:embed="rId7"/>
          <a:stretch>
            <a:fillRect/>
          </a:stretch>
        </p:blipFill>
        <p:spPr>
          <a:xfrm>
            <a:off x="1272985" y="2564399"/>
            <a:ext cx="1660906" cy="1660906"/>
          </a:xfrm>
          <a:prstGeom prst="rect">
            <a:avLst/>
          </a:prstGeom>
        </p:spPr>
      </p:pic>
    </p:spTree>
    <p:extLst>
      <p:ext uri="{BB962C8B-B14F-4D97-AF65-F5344CB8AC3E}">
        <p14:creationId xmlns:p14="http://schemas.microsoft.com/office/powerpoint/2010/main" val="729665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353D-9E10-4386-86DD-A6AA0279FAE8}"/>
              </a:ext>
            </a:extLst>
          </p:cNvPr>
          <p:cNvSpPr>
            <a:spLocks noGrp="1"/>
          </p:cNvSpPr>
          <p:nvPr>
            <p:ph type="title"/>
          </p:nvPr>
        </p:nvSpPr>
        <p:spPr/>
        <p:txBody>
          <a:bodyPr>
            <a:normAutofit fontScale="90000"/>
          </a:bodyPr>
          <a:lstStyle/>
          <a:p>
            <a:r>
              <a:rPr lang="en-GB" err="1"/>
              <a:t>SQLBits</a:t>
            </a:r>
            <a:r>
              <a:rPr lang="en-GB"/>
              <a:t> Sessions</a:t>
            </a:r>
            <a:br>
              <a:rPr lang="en-GB"/>
            </a:br>
            <a:r>
              <a:rPr lang="en-GB"/>
              <a:t>Coming Next</a:t>
            </a:r>
            <a:br>
              <a:rPr lang="en-GB"/>
            </a:br>
            <a:r>
              <a:rPr lang="en-GB"/>
              <a:t> </a:t>
            </a:r>
          </a:p>
        </p:txBody>
      </p:sp>
      <p:sp>
        <p:nvSpPr>
          <p:cNvPr id="5" name="TextBox 4">
            <a:extLst>
              <a:ext uri="{FF2B5EF4-FFF2-40B4-BE49-F238E27FC236}">
                <a16:creationId xmlns:a16="http://schemas.microsoft.com/office/drawing/2014/main" id="{8D2B4567-6779-4CE7-96E9-FEF85BD1B75B}"/>
              </a:ext>
            </a:extLst>
          </p:cNvPr>
          <p:cNvSpPr txBox="1"/>
          <p:nvPr/>
        </p:nvSpPr>
        <p:spPr>
          <a:xfrm>
            <a:off x="124989" y="1822222"/>
            <a:ext cx="7464849" cy="4616648"/>
          </a:xfrm>
          <a:prstGeom prst="rect">
            <a:avLst/>
          </a:prstGeom>
          <a:noFill/>
        </p:spPr>
        <p:txBody>
          <a:bodyPr wrap="square" rtlCol="0">
            <a:spAutoFit/>
          </a:bodyPr>
          <a:lstStyle/>
          <a:p>
            <a:r>
              <a:rPr lang="en-GB"/>
              <a:t>Straight After this….</a:t>
            </a:r>
          </a:p>
          <a:p>
            <a:pPr marL="285750" indent="-285750">
              <a:buFont typeface="Wingdings 2" panose="05020102010507070707" pitchFamily="18" charset="2"/>
              <a:buChar char="Ã"/>
            </a:pPr>
            <a:r>
              <a:rPr lang="en-GB"/>
              <a:t>Kevin Chant, Kay </a:t>
            </a:r>
            <a:r>
              <a:rPr lang="en-GB" err="1"/>
              <a:t>Cordewener</a:t>
            </a:r>
            <a:r>
              <a:rPr lang="en-GB"/>
              <a:t> - Azure Data Engineering services used to </a:t>
            </a:r>
            <a:r>
              <a:rPr lang="en-GB" err="1"/>
              <a:t>analyze</a:t>
            </a:r>
            <a:r>
              <a:rPr lang="en-GB"/>
              <a:t> data (Room 9)</a:t>
            </a:r>
            <a:br>
              <a:rPr lang="en-GB"/>
            </a:br>
            <a:endParaRPr lang="en-GB"/>
          </a:p>
          <a:p>
            <a:pPr marL="285750" indent="-285750">
              <a:buFont typeface="Wingdings 2" panose="05020102010507070707" pitchFamily="18" charset="2"/>
              <a:buChar char="Ã"/>
            </a:pPr>
            <a:r>
              <a:rPr lang="en-GB"/>
              <a:t>Just </a:t>
            </a:r>
            <a:r>
              <a:rPr lang="en-GB" err="1"/>
              <a:t>Blindbæk</a:t>
            </a:r>
            <a:r>
              <a:rPr lang="en-GB"/>
              <a:t> - Architectural blueprints for the Modern Data Warehouse (Room 12)</a:t>
            </a:r>
            <a:br>
              <a:rPr lang="en-GB"/>
            </a:br>
            <a:endParaRPr lang="en-GB"/>
          </a:p>
          <a:p>
            <a:r>
              <a:rPr lang="en-GB"/>
              <a:t>Then @ 17:10</a:t>
            </a:r>
          </a:p>
          <a:p>
            <a:pPr marL="285750" indent="-285750">
              <a:buFont typeface="Wingdings 2" panose="05020102010507070707" pitchFamily="18" charset="2"/>
              <a:buChar char="Ã"/>
            </a:pPr>
            <a:r>
              <a:rPr lang="en-GB"/>
              <a:t>Kamil </a:t>
            </a:r>
            <a:r>
              <a:rPr lang="en-GB" err="1"/>
              <a:t>Nowinski</a:t>
            </a:r>
            <a:r>
              <a:rPr lang="en-GB"/>
              <a:t> - Azure Data Factory - A deployment challenges (Room 12)</a:t>
            </a:r>
            <a:br>
              <a:rPr lang="en-GB"/>
            </a:br>
            <a:endParaRPr lang="en-GB"/>
          </a:p>
          <a:p>
            <a:pPr marL="285750" indent="-285750">
              <a:buFont typeface="Wingdings 2" panose="05020102010507070707" pitchFamily="18" charset="2"/>
              <a:buChar char="Ã"/>
            </a:pPr>
            <a:r>
              <a:rPr lang="en-GB" sz="2000"/>
              <a:t>Craig Porteous, Chris Williams - "Cultivating the Catalogue" - Growing Data Governance with Azure Purview (Room 3)</a:t>
            </a:r>
            <a:br>
              <a:rPr lang="en-GB" sz="2000"/>
            </a:br>
            <a:endParaRPr lang="en-GB" sz="2000"/>
          </a:p>
          <a:p>
            <a:pPr marL="285750" indent="-285750">
              <a:buFont typeface="Wingdings 2" panose="05020102010507070707" pitchFamily="18" charset="2"/>
              <a:buChar char="Ã"/>
            </a:pPr>
            <a:r>
              <a:rPr lang="en-GB" err="1"/>
              <a:t>Cathrine</a:t>
            </a:r>
            <a:r>
              <a:rPr lang="en-GB"/>
              <a:t> Wilhelmsen, </a:t>
            </a:r>
            <a:r>
              <a:rPr lang="en-GB" err="1"/>
              <a:t>Helle</a:t>
            </a:r>
            <a:r>
              <a:rPr lang="en-GB"/>
              <a:t> </a:t>
            </a:r>
            <a:r>
              <a:rPr lang="en-GB" err="1"/>
              <a:t>Normann</a:t>
            </a:r>
            <a:r>
              <a:rPr lang="en-GB"/>
              <a:t> - Lessons Learned: Implementing Azure Synapse Analytics in a Rapidly-Changing </a:t>
            </a:r>
            <a:r>
              <a:rPr lang="en-GB" err="1"/>
              <a:t>Startup</a:t>
            </a:r>
            <a:r>
              <a:rPr lang="en-GB"/>
              <a:t> (Room 7)</a:t>
            </a:r>
          </a:p>
          <a:p>
            <a:pPr marL="285750" indent="-285750">
              <a:buFont typeface="Wingdings 2" panose="05020102010507070707" pitchFamily="18" charset="2"/>
              <a:buChar char="Ã"/>
            </a:pPr>
            <a:endParaRPr lang="en-GB"/>
          </a:p>
        </p:txBody>
      </p:sp>
    </p:spTree>
    <p:extLst>
      <p:ext uri="{BB962C8B-B14F-4D97-AF65-F5344CB8AC3E}">
        <p14:creationId xmlns:p14="http://schemas.microsoft.com/office/powerpoint/2010/main" val="202225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353D-9E10-4386-86DD-A6AA0279FAE8}"/>
              </a:ext>
            </a:extLst>
          </p:cNvPr>
          <p:cNvSpPr>
            <a:spLocks noGrp="1"/>
          </p:cNvSpPr>
          <p:nvPr>
            <p:ph type="title"/>
          </p:nvPr>
        </p:nvSpPr>
        <p:spPr/>
        <p:txBody>
          <a:bodyPr>
            <a:normAutofit fontScale="90000"/>
          </a:bodyPr>
          <a:lstStyle/>
          <a:p>
            <a:r>
              <a:rPr lang="en-GB" err="1"/>
              <a:t>SQLBits</a:t>
            </a:r>
            <a:r>
              <a:rPr lang="en-GB"/>
              <a:t> Sessions</a:t>
            </a:r>
            <a:br>
              <a:rPr lang="en-GB"/>
            </a:br>
            <a:r>
              <a:rPr lang="en-GB"/>
              <a:t>Tomorrow</a:t>
            </a:r>
            <a:br>
              <a:rPr lang="en-GB"/>
            </a:br>
            <a:r>
              <a:rPr lang="en-GB"/>
              <a:t> </a:t>
            </a:r>
          </a:p>
        </p:txBody>
      </p:sp>
      <p:sp>
        <p:nvSpPr>
          <p:cNvPr id="5" name="TextBox 4">
            <a:extLst>
              <a:ext uri="{FF2B5EF4-FFF2-40B4-BE49-F238E27FC236}">
                <a16:creationId xmlns:a16="http://schemas.microsoft.com/office/drawing/2014/main" id="{8D2B4567-6779-4CE7-96E9-FEF85BD1B75B}"/>
              </a:ext>
            </a:extLst>
          </p:cNvPr>
          <p:cNvSpPr txBox="1"/>
          <p:nvPr/>
        </p:nvSpPr>
        <p:spPr>
          <a:xfrm>
            <a:off x="124989" y="1493301"/>
            <a:ext cx="7464849" cy="6186309"/>
          </a:xfrm>
          <a:prstGeom prst="rect">
            <a:avLst/>
          </a:prstGeom>
          <a:noFill/>
        </p:spPr>
        <p:txBody>
          <a:bodyPr wrap="square" rtlCol="0">
            <a:spAutoFit/>
          </a:bodyPr>
          <a:lstStyle/>
          <a:p>
            <a:pPr marL="285750" indent="-285750">
              <a:buFont typeface="Wingdings 2" panose="05020102010507070707" pitchFamily="18" charset="2"/>
              <a:buChar char="Ã"/>
            </a:pPr>
            <a:r>
              <a:rPr lang="en-GB"/>
              <a:t>Ivan </a:t>
            </a:r>
            <a:r>
              <a:rPr lang="en-GB" err="1"/>
              <a:t>Donev</a:t>
            </a:r>
            <a:r>
              <a:rPr lang="en-GB"/>
              <a:t> - Practical Lakehouse implementation in the enterprise</a:t>
            </a:r>
          </a:p>
          <a:p>
            <a:pPr marL="285750" indent="-285750">
              <a:buFont typeface="Wingdings 2" panose="05020102010507070707" pitchFamily="18" charset="2"/>
              <a:buChar char="Ã"/>
            </a:pPr>
            <a:r>
              <a:rPr lang="en-GB"/>
              <a:t>Heini Ilmarinen - Less Clicking, More Coding! Data Platform Development Using Infrastructure as Code</a:t>
            </a:r>
          </a:p>
          <a:p>
            <a:pPr marL="285750" indent="-285750">
              <a:buFont typeface="Wingdings 2" panose="05020102010507070707" pitchFamily="18" charset="2"/>
              <a:buChar char="Ã"/>
            </a:pPr>
            <a:r>
              <a:rPr lang="en-GB"/>
              <a:t>Mike </a:t>
            </a:r>
            <a:r>
              <a:rPr lang="en-GB" err="1"/>
              <a:t>Dobing</a:t>
            </a:r>
            <a:r>
              <a:rPr lang="en-GB"/>
              <a:t> - Building the Lakehouse Architecture with Azure Synapse Analytics</a:t>
            </a:r>
          </a:p>
          <a:p>
            <a:pPr marL="285750" indent="-285750">
              <a:buFont typeface="Wingdings 2" panose="05020102010507070707" pitchFamily="18" charset="2"/>
              <a:buChar char="Ã"/>
            </a:pPr>
            <a:r>
              <a:rPr lang="en-GB"/>
              <a:t>Angela Henry - What is Azure Purview and Why Do I Need It?</a:t>
            </a:r>
          </a:p>
          <a:p>
            <a:pPr marL="285750" indent="-285750">
              <a:buFont typeface="Wingdings 2" panose="05020102010507070707" pitchFamily="18" charset="2"/>
              <a:buChar char="Ã"/>
            </a:pPr>
            <a:r>
              <a:rPr lang="en-GB"/>
              <a:t>Zach Stagers - Synapse Data Flows - Will Citizen ETL Replace the Data Engineer?</a:t>
            </a:r>
          </a:p>
          <a:p>
            <a:pPr marL="285750" indent="-285750">
              <a:buFont typeface="Wingdings 2" panose="05020102010507070707" pitchFamily="18" charset="2"/>
              <a:buChar char="Ã"/>
            </a:pPr>
            <a:r>
              <a:rPr lang="en-GB"/>
              <a:t>Falek Miah, Anna Wykes - Automate the deployment of Databricks components using Terraform</a:t>
            </a:r>
          </a:p>
          <a:p>
            <a:pPr marL="285750" indent="-285750">
              <a:buFont typeface="Wingdings 2" panose="05020102010507070707" pitchFamily="18" charset="2"/>
              <a:buChar char="Ã"/>
            </a:pPr>
            <a:r>
              <a:rPr lang="en-GB"/>
              <a:t>Bernhard </a:t>
            </a:r>
            <a:r>
              <a:rPr lang="en-GB" err="1"/>
              <a:t>Engleder</a:t>
            </a:r>
            <a:r>
              <a:rPr lang="en-GB"/>
              <a:t>, Wolfgang Strasser - Data Governance with Azure Purview - Theory, Customer Insights and Demos</a:t>
            </a:r>
          </a:p>
          <a:p>
            <a:pPr marL="285750" indent="-285750">
              <a:buFont typeface="Wingdings 2" panose="05020102010507070707" pitchFamily="18" charset="2"/>
              <a:buChar char="Ã"/>
            </a:pPr>
            <a:r>
              <a:rPr lang="en-GB"/>
              <a:t>Dustin </a:t>
            </a:r>
            <a:r>
              <a:rPr lang="en-GB" err="1"/>
              <a:t>Vannoy</a:t>
            </a:r>
            <a:r>
              <a:rPr lang="en-GB"/>
              <a:t> - Azure Data Engineer Skills for Success</a:t>
            </a:r>
          </a:p>
          <a:p>
            <a:pPr marL="285750" indent="-285750">
              <a:buFont typeface="Wingdings 2" panose="05020102010507070707" pitchFamily="18" charset="2"/>
              <a:buChar char="Ã"/>
            </a:pPr>
            <a:r>
              <a:rPr lang="en-GB"/>
              <a:t>Oliver Engels, </a:t>
            </a:r>
            <a:r>
              <a:rPr lang="en-GB" err="1"/>
              <a:t>Tillmann</a:t>
            </a:r>
            <a:r>
              <a:rPr lang="en-GB"/>
              <a:t> </a:t>
            </a:r>
            <a:r>
              <a:rPr lang="en-GB" err="1"/>
              <a:t>Eitelberg</a:t>
            </a:r>
            <a:r>
              <a:rPr lang="en-GB"/>
              <a:t> - Enterprise Scale Analytics - What's in it for me</a:t>
            </a:r>
          </a:p>
          <a:p>
            <a:pPr marL="285750" indent="-285750">
              <a:buFont typeface="Wingdings 2" panose="05020102010507070707" pitchFamily="18" charset="2"/>
              <a:buChar char="Ã"/>
            </a:pPr>
            <a:r>
              <a:rPr lang="en-GB"/>
              <a:t>Koen </a:t>
            </a:r>
            <a:r>
              <a:rPr lang="en-GB" err="1"/>
              <a:t>Verbeeck</a:t>
            </a:r>
            <a:r>
              <a:rPr lang="en-GB"/>
              <a:t> - The modern Cloud Data Warehouse - Snowflake on Azure</a:t>
            </a:r>
          </a:p>
          <a:p>
            <a:pPr marL="285750" indent="-285750">
              <a:buFont typeface="Wingdings 2" panose="05020102010507070707" pitchFamily="18" charset="2"/>
              <a:buChar char="Ã"/>
            </a:pPr>
            <a:r>
              <a:rPr lang="en-GB"/>
              <a:t>Ben Jarvis - Azure Container Apps for Data Engineers</a:t>
            </a:r>
          </a:p>
          <a:p>
            <a:pPr marL="285750" indent="-285750">
              <a:buFont typeface="Wingdings 2" panose="05020102010507070707" pitchFamily="18" charset="2"/>
              <a:buChar char="Ã"/>
            </a:pPr>
            <a:r>
              <a:rPr lang="en-GB"/>
              <a:t>Ajith </a:t>
            </a:r>
            <a:r>
              <a:rPr lang="en-GB" err="1"/>
              <a:t>Ramanath</a:t>
            </a:r>
            <a:r>
              <a:rPr lang="en-GB"/>
              <a:t> - Hitting Top Speeds with Spark SQL in Azure Synapse</a:t>
            </a:r>
          </a:p>
          <a:p>
            <a:pPr marL="285750" indent="-285750">
              <a:buFont typeface="Wingdings 2" panose="05020102010507070707" pitchFamily="18" charset="2"/>
              <a:buChar char="Ã"/>
            </a:pPr>
            <a:r>
              <a:rPr lang="en-GB"/>
              <a:t>Piotr </a:t>
            </a:r>
            <a:r>
              <a:rPr lang="en-GB" err="1"/>
              <a:t>Mucha</a:t>
            </a:r>
            <a:r>
              <a:rPr lang="en-GB"/>
              <a:t> - Run your SSIS packages in Azure Data Factory</a:t>
            </a:r>
            <a:br>
              <a:rPr lang="en-GB"/>
            </a:br>
            <a:br>
              <a:rPr lang="en-GB"/>
            </a:br>
            <a:br>
              <a:rPr lang="en-GB"/>
            </a:br>
            <a:endParaRPr lang="en-GB"/>
          </a:p>
        </p:txBody>
      </p:sp>
    </p:spTree>
    <p:extLst>
      <p:ext uri="{BB962C8B-B14F-4D97-AF65-F5344CB8AC3E}">
        <p14:creationId xmlns:p14="http://schemas.microsoft.com/office/powerpoint/2010/main" val="273453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353D-9E10-4386-86DD-A6AA0279FAE8}"/>
              </a:ext>
            </a:extLst>
          </p:cNvPr>
          <p:cNvSpPr>
            <a:spLocks noGrp="1"/>
          </p:cNvSpPr>
          <p:nvPr>
            <p:ph type="title"/>
          </p:nvPr>
        </p:nvSpPr>
        <p:spPr/>
        <p:txBody>
          <a:bodyPr>
            <a:normAutofit fontScale="90000"/>
          </a:bodyPr>
          <a:lstStyle/>
          <a:p>
            <a:r>
              <a:rPr lang="en-GB" err="1"/>
              <a:t>SQLBits</a:t>
            </a:r>
            <a:r>
              <a:rPr lang="en-GB"/>
              <a:t> Sessions</a:t>
            </a:r>
            <a:br>
              <a:rPr lang="en-GB"/>
            </a:br>
            <a:r>
              <a:rPr lang="en-GB"/>
              <a:t> Grab the Recordings </a:t>
            </a:r>
          </a:p>
        </p:txBody>
      </p:sp>
      <p:sp>
        <p:nvSpPr>
          <p:cNvPr id="5" name="TextBox 4">
            <a:extLst>
              <a:ext uri="{FF2B5EF4-FFF2-40B4-BE49-F238E27FC236}">
                <a16:creationId xmlns:a16="http://schemas.microsoft.com/office/drawing/2014/main" id="{8D2B4567-6779-4CE7-96E9-FEF85BD1B75B}"/>
              </a:ext>
            </a:extLst>
          </p:cNvPr>
          <p:cNvSpPr txBox="1"/>
          <p:nvPr/>
        </p:nvSpPr>
        <p:spPr>
          <a:xfrm>
            <a:off x="124989" y="1506464"/>
            <a:ext cx="7464849" cy="6463308"/>
          </a:xfrm>
          <a:prstGeom prst="rect">
            <a:avLst/>
          </a:prstGeom>
          <a:noFill/>
        </p:spPr>
        <p:txBody>
          <a:bodyPr wrap="square" rtlCol="0">
            <a:spAutoFit/>
          </a:bodyPr>
          <a:lstStyle/>
          <a:p>
            <a:pPr marL="285750" indent="-285750">
              <a:buFont typeface="Wingdings 2" panose="05020102010507070707" pitchFamily="18" charset="2"/>
              <a:buChar char="Ã"/>
            </a:pPr>
            <a:r>
              <a:rPr lang="en-GB"/>
              <a:t>Luke Moloney - The fundamentals of building a </a:t>
            </a:r>
            <a:r>
              <a:rPr lang="en-GB" err="1"/>
              <a:t>lakehouse</a:t>
            </a:r>
            <a:r>
              <a:rPr lang="en-GB"/>
              <a:t> with Synapse</a:t>
            </a:r>
          </a:p>
          <a:p>
            <a:pPr marL="285750" indent="-285750">
              <a:buFont typeface="Wingdings 2" panose="05020102010507070707" pitchFamily="18" charset="2"/>
              <a:buChar char="Ã"/>
            </a:pPr>
            <a:r>
              <a:rPr lang="en-GB"/>
              <a:t>André </a:t>
            </a:r>
            <a:r>
              <a:rPr lang="en-GB" err="1"/>
              <a:t>Kamman</a:t>
            </a:r>
            <a:r>
              <a:rPr lang="en-GB"/>
              <a:t> - Building your first Metadata Driven Azure Data Factory</a:t>
            </a:r>
          </a:p>
          <a:p>
            <a:pPr marL="285750" indent="-285750">
              <a:buFont typeface="Wingdings 2" panose="05020102010507070707" pitchFamily="18" charset="2"/>
              <a:buChar char="Ã"/>
            </a:pPr>
            <a:r>
              <a:rPr lang="en-GB"/>
              <a:t>Nick Baladi, Dave </a:t>
            </a:r>
            <a:r>
              <a:rPr lang="en-GB" err="1"/>
              <a:t>Draffin</a:t>
            </a:r>
            <a:r>
              <a:rPr lang="en-GB"/>
              <a:t>, Martyn </a:t>
            </a:r>
            <a:r>
              <a:rPr lang="en-GB" err="1"/>
              <a:t>Bullerwell,Andrew</a:t>
            </a:r>
            <a:r>
              <a:rPr lang="en-GB"/>
              <a:t> </a:t>
            </a:r>
            <a:r>
              <a:rPr lang="en-GB" err="1"/>
              <a:t>Isenman</a:t>
            </a:r>
            <a:r>
              <a:rPr lang="en-GB"/>
              <a:t> - Heathrow’s Data Transformation, How to rapidly build out a data engineering function</a:t>
            </a:r>
          </a:p>
          <a:p>
            <a:pPr marL="285750" indent="-285750">
              <a:buFont typeface="Wingdings 2" panose="05020102010507070707" pitchFamily="18" charset="2"/>
              <a:buChar char="Ã"/>
            </a:pPr>
            <a:r>
              <a:rPr lang="en-GB"/>
              <a:t>Simon Whiteley - Lessons in Lakehouse Automation</a:t>
            </a:r>
          </a:p>
          <a:p>
            <a:pPr marL="285750" indent="-285750">
              <a:buFont typeface="Wingdings 2" panose="05020102010507070707" pitchFamily="18" charset="2"/>
              <a:buChar char="Ã"/>
            </a:pPr>
            <a:r>
              <a:rPr lang="en-GB"/>
              <a:t>Andy Cutler - The Dream Team: Synapse Analytics Serverless SQL Pools and Pipelines</a:t>
            </a:r>
          </a:p>
          <a:p>
            <a:pPr marL="285750" indent="-285750">
              <a:buFont typeface="Wingdings 2" panose="05020102010507070707" pitchFamily="18" charset="2"/>
              <a:buChar char="Ã"/>
            </a:pPr>
            <a:r>
              <a:rPr lang="en-GB"/>
              <a:t>Mike Diehl - Azure DevOps Release Pipelines for SQL Databases, Azure Data Factories, and Analysis Models</a:t>
            </a:r>
          </a:p>
          <a:p>
            <a:pPr marL="285750" indent="-285750">
              <a:buFont typeface="Wingdings 2" panose="05020102010507070707" pitchFamily="18" charset="2"/>
              <a:buChar char="Ã"/>
            </a:pPr>
            <a:r>
              <a:rPr lang="en-GB"/>
              <a:t>Jean Joseph - From Housekeeping to Data Engineer - My journey to find my passion</a:t>
            </a:r>
          </a:p>
          <a:p>
            <a:pPr marL="285750" indent="-285750">
              <a:buFont typeface="Wingdings 2" panose="05020102010507070707" pitchFamily="18" charset="2"/>
              <a:buChar char="Ã"/>
            </a:pPr>
            <a:r>
              <a:rPr lang="en-GB"/>
              <a:t>Niels Berglund - </a:t>
            </a:r>
            <a:r>
              <a:rPr lang="en-GB" err="1"/>
              <a:t>ksqlDB</a:t>
            </a:r>
            <a:r>
              <a:rPr lang="en-GB"/>
              <a:t> - The Real-Time Streaming Database</a:t>
            </a:r>
          </a:p>
          <a:p>
            <a:pPr marL="285750" indent="-285750">
              <a:buFont typeface="Wingdings 2" panose="05020102010507070707" pitchFamily="18" charset="2"/>
              <a:buChar char="Ã"/>
            </a:pPr>
            <a:r>
              <a:rPr lang="en-GB"/>
              <a:t>Simon Whiteley - Bringing Data Lakes to your Purview</a:t>
            </a:r>
          </a:p>
          <a:p>
            <a:pPr marL="285750" indent="-285750">
              <a:buFont typeface="Wingdings 2" panose="05020102010507070707" pitchFamily="18" charset="2"/>
              <a:buChar char="Ã"/>
            </a:pPr>
            <a:r>
              <a:rPr lang="en-GB"/>
              <a:t>Gavin Campbell, Edward Allen - Data Engineering the Hard Way: Developing Spark Applications on Kubernetes</a:t>
            </a:r>
          </a:p>
          <a:p>
            <a:pPr marL="285750" indent="-285750">
              <a:buFont typeface="Wingdings 2" panose="05020102010507070707" pitchFamily="18" charset="2"/>
              <a:buChar char="Ã"/>
            </a:pPr>
            <a:r>
              <a:rPr lang="en-GB"/>
              <a:t>James Serra - Data Lakehouse, Data Mesh, and Data Fabric (the alphabet soup of data architectures)</a:t>
            </a:r>
          </a:p>
          <a:p>
            <a:pPr marL="285750" indent="-285750">
              <a:buFont typeface="Wingdings 2" panose="05020102010507070707" pitchFamily="18" charset="2"/>
              <a:buChar char="Ã"/>
            </a:pPr>
            <a:r>
              <a:rPr lang="en-GB"/>
              <a:t>Paul Andrew - Creating a Metadata Driven Orchestration Framework Using Azure Data Integration Pipelines</a:t>
            </a:r>
          </a:p>
          <a:p>
            <a:pPr marL="285750" indent="-285750">
              <a:buFont typeface="Wingdings 2" panose="05020102010507070707" pitchFamily="18" charset="2"/>
              <a:buChar char="Ã"/>
            </a:pPr>
            <a:endParaRPr lang="en-GB"/>
          </a:p>
          <a:p>
            <a:pPr marL="285750" indent="-285750">
              <a:buFont typeface="Wingdings 2" panose="05020102010507070707" pitchFamily="18" charset="2"/>
              <a:buChar char="Ã"/>
            </a:pPr>
            <a:endParaRPr lang="en-GB"/>
          </a:p>
          <a:p>
            <a:pPr marL="285750" indent="-285750">
              <a:buFont typeface="Wingdings 2" panose="05020102010507070707" pitchFamily="18" charset="2"/>
              <a:buChar char="Ã"/>
            </a:pPr>
            <a:endParaRPr lang="en-GB"/>
          </a:p>
          <a:p>
            <a:pPr marL="285750" indent="-285750">
              <a:buFont typeface="Wingdings 2" panose="05020102010507070707" pitchFamily="18" charset="2"/>
              <a:buChar char="Ã"/>
            </a:pPr>
            <a:endParaRPr lang="en-GB"/>
          </a:p>
        </p:txBody>
      </p:sp>
    </p:spTree>
    <p:extLst>
      <p:ext uri="{BB962C8B-B14F-4D97-AF65-F5344CB8AC3E}">
        <p14:creationId xmlns:p14="http://schemas.microsoft.com/office/powerpoint/2010/main" val="311316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6353D-9E10-4386-86DD-A6AA0279FAE8}"/>
              </a:ext>
            </a:extLst>
          </p:cNvPr>
          <p:cNvSpPr>
            <a:spLocks noGrp="1"/>
          </p:cNvSpPr>
          <p:nvPr>
            <p:ph type="title"/>
          </p:nvPr>
        </p:nvSpPr>
        <p:spPr/>
        <p:txBody>
          <a:bodyPr>
            <a:normAutofit fontScale="90000"/>
          </a:bodyPr>
          <a:lstStyle/>
          <a:p>
            <a:r>
              <a:rPr lang="en-GB" err="1"/>
              <a:t>SQLBits</a:t>
            </a:r>
            <a:r>
              <a:rPr lang="en-GB"/>
              <a:t> Sessions</a:t>
            </a:r>
            <a:br>
              <a:rPr lang="en-GB"/>
            </a:br>
            <a:r>
              <a:rPr lang="en-GB"/>
              <a:t> Grab the Recordings </a:t>
            </a:r>
          </a:p>
        </p:txBody>
      </p:sp>
      <p:sp>
        <p:nvSpPr>
          <p:cNvPr id="5" name="TextBox 4">
            <a:extLst>
              <a:ext uri="{FF2B5EF4-FFF2-40B4-BE49-F238E27FC236}">
                <a16:creationId xmlns:a16="http://schemas.microsoft.com/office/drawing/2014/main" id="{8D2B4567-6779-4CE7-96E9-FEF85BD1B75B}"/>
              </a:ext>
            </a:extLst>
          </p:cNvPr>
          <p:cNvSpPr txBox="1"/>
          <p:nvPr/>
        </p:nvSpPr>
        <p:spPr>
          <a:xfrm>
            <a:off x="124989" y="1611714"/>
            <a:ext cx="7464849" cy="6463308"/>
          </a:xfrm>
          <a:prstGeom prst="rect">
            <a:avLst/>
          </a:prstGeom>
          <a:noFill/>
        </p:spPr>
        <p:txBody>
          <a:bodyPr wrap="square" rtlCol="0">
            <a:spAutoFit/>
          </a:bodyPr>
          <a:lstStyle/>
          <a:p>
            <a:pPr marL="285750" indent="-285750">
              <a:buFont typeface="Wingdings 2" panose="05020102010507070707" pitchFamily="18" charset="2"/>
              <a:buChar char="Ã"/>
            </a:pPr>
            <a:r>
              <a:rPr lang="en-GB"/>
              <a:t>Kevin Chant, Sander </a:t>
            </a:r>
            <a:r>
              <a:rPr lang="en-GB" err="1"/>
              <a:t>Stad</a:t>
            </a:r>
            <a:r>
              <a:rPr lang="en-GB"/>
              <a:t> - </a:t>
            </a:r>
            <a:r>
              <a:rPr lang="en-GB" err="1"/>
              <a:t>Github</a:t>
            </a:r>
            <a:r>
              <a:rPr lang="en-GB"/>
              <a:t> and Azure DevOps Duet - </a:t>
            </a:r>
            <a:r>
              <a:rPr lang="en-GB" err="1"/>
              <a:t>SQLBits</a:t>
            </a:r>
            <a:r>
              <a:rPr lang="en-GB"/>
              <a:t> edition</a:t>
            </a:r>
          </a:p>
          <a:p>
            <a:pPr marL="285750" indent="-285750">
              <a:buFont typeface="Wingdings 2" panose="05020102010507070707" pitchFamily="18" charset="2"/>
              <a:buChar char="Ã"/>
            </a:pPr>
            <a:r>
              <a:rPr lang="en-GB"/>
              <a:t>Ust Oldfield - Implementing a Data Quality Framework in Purview</a:t>
            </a:r>
          </a:p>
          <a:p>
            <a:pPr marL="285750" indent="-285750">
              <a:buFont typeface="Wingdings 2" panose="05020102010507070707" pitchFamily="18" charset="2"/>
              <a:buChar char="Ã"/>
            </a:pPr>
            <a:r>
              <a:rPr lang="en-GB"/>
              <a:t>Daniel Harrington - Leveraging Apache Spark for Efficient Data Encryption at Scale</a:t>
            </a:r>
          </a:p>
          <a:p>
            <a:pPr marL="285750" indent="-285750">
              <a:buFont typeface="Wingdings 2" panose="05020102010507070707" pitchFamily="18" charset="2"/>
              <a:buChar char="Ã"/>
            </a:pPr>
            <a:r>
              <a:rPr lang="en-GB"/>
              <a:t>Henk van der </a:t>
            </a:r>
            <a:r>
              <a:rPr lang="en-GB" err="1"/>
              <a:t>Valk</a:t>
            </a:r>
            <a:r>
              <a:rPr lang="en-GB"/>
              <a:t> - Lessons learned from managing Azure Data platforms! Put your data hat on!</a:t>
            </a:r>
          </a:p>
          <a:p>
            <a:pPr marL="285750" indent="-285750">
              <a:buFont typeface="Wingdings 2" panose="05020102010507070707" pitchFamily="18" charset="2"/>
              <a:buChar char="Ã"/>
            </a:pPr>
            <a:r>
              <a:rPr lang="en-GB"/>
              <a:t>Paul Andrew - The Evolution of Data Platform Architectures in Azure - Lambda, Kappa, Delta, Data Mesh</a:t>
            </a:r>
          </a:p>
          <a:p>
            <a:pPr marL="285750" indent="-285750">
              <a:buFont typeface="Wingdings 2" panose="05020102010507070707" pitchFamily="18" charset="2"/>
              <a:buChar char="Ã"/>
            </a:pPr>
            <a:r>
              <a:rPr lang="en-GB"/>
              <a:t>Evangeline White, Gaurav Malhotra - Unified Data Governance with Azure Purview</a:t>
            </a:r>
          </a:p>
          <a:p>
            <a:pPr marL="285750" indent="-285750">
              <a:buFont typeface="Wingdings 2" panose="05020102010507070707" pitchFamily="18" charset="2"/>
              <a:buChar char="Ã"/>
            </a:pPr>
            <a:r>
              <a:rPr lang="en-GB"/>
              <a:t>Erwin de </a:t>
            </a:r>
            <a:r>
              <a:rPr lang="en-GB" err="1"/>
              <a:t>Kreuk</a:t>
            </a:r>
            <a:r>
              <a:rPr lang="en-GB"/>
              <a:t> - Lake Database with Database Template and Mapping Data with Azure Synapse Analytics</a:t>
            </a:r>
          </a:p>
          <a:p>
            <a:pPr marL="285750" indent="-285750">
              <a:buFont typeface="Wingdings 2" panose="05020102010507070707" pitchFamily="18" charset="2"/>
              <a:buChar char="Ã"/>
            </a:pPr>
            <a:r>
              <a:rPr lang="en-GB"/>
              <a:t>Gaurav Malhotra - Self Service Data Access Provisioning With Azure Purview</a:t>
            </a:r>
          </a:p>
          <a:p>
            <a:pPr marL="285750" indent="-285750">
              <a:buFont typeface="Wingdings 2" panose="05020102010507070707" pitchFamily="18" charset="2"/>
              <a:buChar char="Ã"/>
            </a:pPr>
            <a:r>
              <a:rPr lang="en-GB"/>
              <a:t>Matthew Roche - Roche's Maxim of Data Transformation</a:t>
            </a:r>
          </a:p>
          <a:p>
            <a:pPr marL="285750" indent="-285750">
              <a:buFont typeface="Wingdings 2" panose="05020102010507070707" pitchFamily="18" charset="2"/>
              <a:buChar char="Ã"/>
            </a:pPr>
            <a:r>
              <a:rPr lang="en-GB"/>
              <a:t>Vanessa Araújo - Spring clean your data lake with Database Templates for Synapse Analytics</a:t>
            </a:r>
          </a:p>
          <a:p>
            <a:pPr marL="285750" indent="-285750">
              <a:buFont typeface="Wingdings 2" panose="05020102010507070707" pitchFamily="18" charset="2"/>
              <a:buChar char="Ã"/>
            </a:pPr>
            <a:r>
              <a:rPr lang="en-GB" err="1"/>
              <a:t>Dr.</a:t>
            </a:r>
            <a:r>
              <a:rPr lang="en-GB"/>
              <a:t> Victoria Holt, Erwin de </a:t>
            </a:r>
            <a:r>
              <a:rPr lang="en-GB" err="1"/>
              <a:t>Kreuk</a:t>
            </a:r>
            <a:r>
              <a:rPr lang="en-GB"/>
              <a:t>, Wolfgang Strasser - Data Governance with Azure Purview - Ask the Experts</a:t>
            </a:r>
            <a:br>
              <a:rPr lang="en-GB"/>
            </a:br>
            <a:br>
              <a:rPr lang="en-GB"/>
            </a:br>
            <a:endParaRPr lang="en-GB"/>
          </a:p>
          <a:p>
            <a:pPr marL="285750" indent="-285750">
              <a:buFont typeface="Wingdings 2" panose="05020102010507070707" pitchFamily="18" charset="2"/>
              <a:buChar char="Ã"/>
            </a:pPr>
            <a:endParaRPr lang="en-GB"/>
          </a:p>
          <a:p>
            <a:pPr marL="285750" indent="-285750">
              <a:buFont typeface="Wingdings 2" panose="05020102010507070707" pitchFamily="18" charset="2"/>
              <a:buChar char="Ã"/>
            </a:pPr>
            <a:endParaRPr lang="en-GB"/>
          </a:p>
        </p:txBody>
      </p:sp>
    </p:spTree>
    <p:extLst>
      <p:ext uri="{BB962C8B-B14F-4D97-AF65-F5344CB8AC3E}">
        <p14:creationId xmlns:p14="http://schemas.microsoft.com/office/powerpoint/2010/main" val="187706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C4EF-04F2-4E40-B65F-9DE423145228}"/>
              </a:ext>
            </a:extLst>
          </p:cNvPr>
          <p:cNvSpPr>
            <a:spLocks noGrp="1"/>
          </p:cNvSpPr>
          <p:nvPr>
            <p:ph type="title"/>
          </p:nvPr>
        </p:nvSpPr>
        <p:spPr/>
        <p:txBody>
          <a:bodyPr/>
          <a:lstStyle/>
          <a:p>
            <a:r>
              <a:rPr lang="en-GB"/>
              <a:t>Ust Oldfield</a:t>
            </a:r>
          </a:p>
        </p:txBody>
      </p:sp>
      <p:sp>
        <p:nvSpPr>
          <p:cNvPr id="4" name="TextBox 3">
            <a:extLst>
              <a:ext uri="{FF2B5EF4-FFF2-40B4-BE49-F238E27FC236}">
                <a16:creationId xmlns:a16="http://schemas.microsoft.com/office/drawing/2014/main" id="{45E92C39-19F6-4A04-846C-D90408ED5BE8}"/>
              </a:ext>
            </a:extLst>
          </p:cNvPr>
          <p:cNvSpPr txBox="1"/>
          <p:nvPr/>
        </p:nvSpPr>
        <p:spPr>
          <a:xfrm>
            <a:off x="3788723" y="2194644"/>
            <a:ext cx="5015223" cy="3046988"/>
          </a:xfrm>
          <a:prstGeom prst="rect">
            <a:avLst/>
          </a:prstGeom>
          <a:noFill/>
        </p:spPr>
        <p:txBody>
          <a:bodyPr wrap="square" rtlCol="0">
            <a:spAutoFit/>
          </a:bodyPr>
          <a:lstStyle/>
          <a:p>
            <a:pPr>
              <a:lnSpc>
                <a:spcPct val="150000"/>
              </a:lnSpc>
            </a:pPr>
            <a:r>
              <a:rPr lang="en-US" sz="1400" b="1">
                <a:latin typeface="+mj-lt"/>
              </a:rPr>
              <a:t>Principal Advancing Analytics Consultant </a:t>
            </a:r>
            <a:r>
              <a:rPr lang="en-US" sz="1400">
                <a:latin typeface="+mj-lt"/>
              </a:rPr>
              <a:t>specializing in </a:t>
            </a:r>
            <a:r>
              <a:rPr lang="en-US" sz="1400" b="1">
                <a:latin typeface="+mj-lt"/>
              </a:rPr>
              <a:t>Data Engineering, Analytics </a:t>
            </a:r>
            <a:r>
              <a:rPr lang="en-US" sz="1400">
                <a:latin typeface="+mj-lt"/>
              </a:rPr>
              <a:t>and </a:t>
            </a:r>
            <a:r>
              <a:rPr lang="en-US" sz="1400" b="1">
                <a:latin typeface="+mj-lt"/>
              </a:rPr>
              <a:t>Strategy</a:t>
            </a:r>
            <a:r>
              <a:rPr lang="en-US" sz="1400">
                <a:latin typeface="+mj-lt"/>
              </a:rPr>
              <a:t>. </a:t>
            </a:r>
          </a:p>
          <a:p>
            <a:pPr>
              <a:lnSpc>
                <a:spcPct val="150000"/>
              </a:lnSpc>
            </a:pPr>
            <a:endParaRPr lang="en-US" sz="1400">
              <a:latin typeface="+mj-lt"/>
            </a:endParaRPr>
          </a:p>
          <a:p>
            <a:pPr>
              <a:lnSpc>
                <a:spcPct val="150000"/>
              </a:lnSpc>
            </a:pPr>
            <a:r>
              <a:rPr lang="en-US" sz="1400">
                <a:latin typeface="+mj-lt"/>
              </a:rPr>
              <a:t>Over 10 years’  experience, most recently working within the </a:t>
            </a:r>
            <a:r>
              <a:rPr lang="en-US" sz="1400" b="1">
                <a:latin typeface="+mj-lt"/>
              </a:rPr>
              <a:t>Microsoft Data Platform</a:t>
            </a:r>
            <a:r>
              <a:rPr lang="en-US" sz="1400">
                <a:latin typeface="+mj-lt"/>
              </a:rPr>
              <a:t>.</a:t>
            </a:r>
          </a:p>
          <a:p>
            <a:pPr>
              <a:lnSpc>
                <a:spcPct val="150000"/>
              </a:lnSpc>
            </a:pPr>
            <a:endParaRPr lang="en-US" sz="1400">
              <a:latin typeface="+mj-lt"/>
            </a:endParaRPr>
          </a:p>
          <a:p>
            <a:pPr>
              <a:lnSpc>
                <a:spcPct val="150000"/>
              </a:lnSpc>
            </a:pPr>
            <a:r>
              <a:rPr lang="en-US" sz="1400">
                <a:latin typeface="+mj-lt"/>
              </a:rPr>
              <a:t>Data and Tech enthusiast – looking to make data accessible to all</a:t>
            </a:r>
          </a:p>
          <a:p>
            <a:pPr>
              <a:lnSpc>
                <a:spcPct val="150000"/>
              </a:lnSpc>
            </a:pPr>
            <a:endParaRPr lang="en-US" sz="1800"/>
          </a:p>
          <a:p>
            <a:endParaRPr lang="en-GB"/>
          </a:p>
        </p:txBody>
      </p:sp>
      <p:pic>
        <p:nvPicPr>
          <p:cNvPr id="5" name="Picture 4">
            <a:extLst>
              <a:ext uri="{FF2B5EF4-FFF2-40B4-BE49-F238E27FC236}">
                <a16:creationId xmlns:a16="http://schemas.microsoft.com/office/drawing/2014/main" id="{C6B4CD91-631A-40D7-B3C5-C21C039D497F}"/>
              </a:ext>
            </a:extLst>
          </p:cNvPr>
          <p:cNvPicPr>
            <a:picLocks noChangeAspect="1"/>
          </p:cNvPicPr>
          <p:nvPr/>
        </p:nvPicPr>
        <p:blipFill>
          <a:blip r:embed="rId2"/>
          <a:stretch>
            <a:fillRect/>
          </a:stretch>
        </p:blipFill>
        <p:spPr>
          <a:xfrm rot="21391769">
            <a:off x="9415075" y="5830283"/>
            <a:ext cx="382607" cy="382607"/>
          </a:xfrm>
          <a:prstGeom prst="roundRect">
            <a:avLst>
              <a:gd name="adj" fmla="val 4207"/>
            </a:avLst>
          </a:prstGeom>
          <a:ln w="50800" cap="sq" cmpd="dbl">
            <a:noFill/>
            <a:miter lim="800000"/>
          </a:ln>
          <a:effectLst/>
        </p:spPr>
      </p:pic>
      <p:pic>
        <p:nvPicPr>
          <p:cNvPr id="6" name="Picture 5">
            <a:extLst>
              <a:ext uri="{FF2B5EF4-FFF2-40B4-BE49-F238E27FC236}">
                <a16:creationId xmlns:a16="http://schemas.microsoft.com/office/drawing/2014/main" id="{43B608AF-EBE5-41E7-8B7F-E3D80E3EB58D}"/>
              </a:ext>
            </a:extLst>
          </p:cNvPr>
          <p:cNvPicPr>
            <a:picLocks noChangeAspect="1"/>
          </p:cNvPicPr>
          <p:nvPr/>
        </p:nvPicPr>
        <p:blipFill>
          <a:blip r:embed="rId3"/>
          <a:stretch>
            <a:fillRect/>
          </a:stretch>
        </p:blipFill>
        <p:spPr>
          <a:xfrm rot="21365166">
            <a:off x="9067200" y="5133578"/>
            <a:ext cx="959654" cy="501419"/>
          </a:xfrm>
          <a:prstGeom prst="roundRect">
            <a:avLst>
              <a:gd name="adj" fmla="val 51"/>
            </a:avLst>
          </a:prstGeom>
          <a:ln w="50800" cap="sq" cmpd="dbl">
            <a:noFill/>
            <a:miter lim="800000"/>
          </a:ln>
          <a:effectLst/>
        </p:spPr>
      </p:pic>
      <p:sp>
        <p:nvSpPr>
          <p:cNvPr id="7" name="TextBox 6">
            <a:extLst>
              <a:ext uri="{FF2B5EF4-FFF2-40B4-BE49-F238E27FC236}">
                <a16:creationId xmlns:a16="http://schemas.microsoft.com/office/drawing/2014/main" id="{2B8D5010-D0B5-4A31-ACE9-D8AAA87A3244}"/>
              </a:ext>
            </a:extLst>
          </p:cNvPr>
          <p:cNvSpPr txBox="1"/>
          <p:nvPr/>
        </p:nvSpPr>
        <p:spPr>
          <a:xfrm rot="21410645">
            <a:off x="9892785" y="5647565"/>
            <a:ext cx="6176864" cy="369332"/>
          </a:xfrm>
          <a:prstGeom prst="rect">
            <a:avLst/>
          </a:prstGeom>
          <a:noFill/>
        </p:spPr>
        <p:txBody>
          <a:bodyPr wrap="square">
            <a:spAutoFit/>
          </a:bodyPr>
          <a:lstStyle/>
          <a:p>
            <a:pPr marL="0" indent="0">
              <a:buFont typeface="Arial"/>
              <a:buNone/>
            </a:pPr>
            <a:r>
              <a:rPr lang="en-US" sz="1800" b="1">
                <a:solidFill>
                  <a:schemeClr val="bg2">
                    <a:lumMod val="10000"/>
                  </a:schemeClr>
                </a:solidFill>
                <a:latin typeface="+mj-lt"/>
              </a:rPr>
              <a:t>@</a:t>
            </a:r>
            <a:r>
              <a:rPr lang="en-US" b="1">
                <a:solidFill>
                  <a:schemeClr val="bg2">
                    <a:lumMod val="10000"/>
                  </a:schemeClr>
                </a:solidFill>
                <a:latin typeface="+mj-lt"/>
              </a:rPr>
              <a:t>UstDoesTech</a:t>
            </a:r>
            <a:endParaRPr lang="en-US" sz="1800" b="1">
              <a:solidFill>
                <a:schemeClr val="bg2">
                  <a:lumMod val="10000"/>
                </a:schemeClr>
              </a:solidFill>
              <a:latin typeface="+mj-lt"/>
            </a:endParaRPr>
          </a:p>
        </p:txBody>
      </p:sp>
      <p:sp>
        <p:nvSpPr>
          <p:cNvPr id="8" name="TextBox 7">
            <a:extLst>
              <a:ext uri="{FF2B5EF4-FFF2-40B4-BE49-F238E27FC236}">
                <a16:creationId xmlns:a16="http://schemas.microsoft.com/office/drawing/2014/main" id="{EF51ACA8-8C9E-4681-B98D-C14FBB5F3E5A}"/>
              </a:ext>
            </a:extLst>
          </p:cNvPr>
          <p:cNvSpPr txBox="1"/>
          <p:nvPr/>
        </p:nvSpPr>
        <p:spPr>
          <a:xfrm rot="21333006">
            <a:off x="9840051" y="4967281"/>
            <a:ext cx="6477776" cy="369332"/>
          </a:xfrm>
          <a:prstGeom prst="rect">
            <a:avLst/>
          </a:prstGeom>
          <a:noFill/>
        </p:spPr>
        <p:txBody>
          <a:bodyPr wrap="square">
            <a:spAutoFit/>
          </a:bodyPr>
          <a:lstStyle/>
          <a:p>
            <a:r>
              <a:rPr lang="en-GB" sz="1800" b="1">
                <a:solidFill>
                  <a:schemeClr val="bg2">
                    <a:lumMod val="10000"/>
                  </a:schemeClr>
                </a:solidFill>
                <a:latin typeface="+mj-lt"/>
              </a:rPr>
              <a:t>Ust-</a:t>
            </a:r>
            <a:r>
              <a:rPr lang="en-GB" sz="1800" b="1" err="1">
                <a:solidFill>
                  <a:schemeClr val="bg2">
                    <a:lumMod val="10000"/>
                  </a:schemeClr>
                </a:solidFill>
                <a:latin typeface="+mj-lt"/>
              </a:rPr>
              <a:t>oldfield</a:t>
            </a:r>
            <a:endParaRPr lang="en-GB">
              <a:latin typeface="+mj-lt"/>
            </a:endParaRPr>
          </a:p>
        </p:txBody>
      </p:sp>
      <p:pic>
        <p:nvPicPr>
          <p:cNvPr id="9" name="Picture 8" descr="A person smiling for the camera&#10;&#10;Description automatically generated with medium confidence">
            <a:extLst>
              <a:ext uri="{FF2B5EF4-FFF2-40B4-BE49-F238E27FC236}">
                <a16:creationId xmlns:a16="http://schemas.microsoft.com/office/drawing/2014/main" id="{A92ACCD9-E11A-429E-B703-73FA5E888092}"/>
              </a:ext>
            </a:extLst>
          </p:cNvPr>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9204677" y="2230521"/>
            <a:ext cx="2410916" cy="2628836"/>
          </a:xfrm>
          <a:prstGeom prst="rect">
            <a:avLst/>
          </a:prstGeom>
        </p:spPr>
      </p:pic>
    </p:spTree>
    <p:extLst>
      <p:ext uri="{BB962C8B-B14F-4D97-AF65-F5344CB8AC3E}">
        <p14:creationId xmlns:p14="http://schemas.microsoft.com/office/powerpoint/2010/main" val="36809361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C4EF-04F2-4E40-B65F-9DE423145228}"/>
              </a:ext>
            </a:extLst>
          </p:cNvPr>
          <p:cNvSpPr>
            <a:spLocks noGrp="1"/>
          </p:cNvSpPr>
          <p:nvPr>
            <p:ph type="title"/>
          </p:nvPr>
        </p:nvSpPr>
        <p:spPr/>
        <p:txBody>
          <a:bodyPr/>
          <a:lstStyle/>
          <a:p>
            <a:r>
              <a:rPr lang="en-GB"/>
              <a:t>Anna Wykes </a:t>
            </a:r>
          </a:p>
        </p:txBody>
      </p:sp>
      <p:sp>
        <p:nvSpPr>
          <p:cNvPr id="4" name="TextBox 3">
            <a:extLst>
              <a:ext uri="{FF2B5EF4-FFF2-40B4-BE49-F238E27FC236}">
                <a16:creationId xmlns:a16="http://schemas.microsoft.com/office/drawing/2014/main" id="{45E92C39-19F6-4A04-846C-D90408ED5BE8}"/>
              </a:ext>
            </a:extLst>
          </p:cNvPr>
          <p:cNvSpPr txBox="1"/>
          <p:nvPr/>
        </p:nvSpPr>
        <p:spPr>
          <a:xfrm>
            <a:off x="3788723" y="2194644"/>
            <a:ext cx="5015223" cy="4339650"/>
          </a:xfrm>
          <a:prstGeom prst="rect">
            <a:avLst/>
          </a:prstGeom>
          <a:noFill/>
        </p:spPr>
        <p:txBody>
          <a:bodyPr wrap="square" rtlCol="0">
            <a:spAutoFit/>
          </a:bodyPr>
          <a:lstStyle/>
          <a:p>
            <a:pPr>
              <a:lnSpc>
                <a:spcPct val="150000"/>
              </a:lnSpc>
            </a:pPr>
            <a:r>
              <a:rPr lang="en-US" sz="1400" b="1">
                <a:latin typeface="+mj-lt"/>
              </a:rPr>
              <a:t>Senior Advancing Analytics Consultant </a:t>
            </a:r>
            <a:r>
              <a:rPr lang="en-US" sz="1400">
                <a:latin typeface="+mj-lt"/>
              </a:rPr>
              <a:t>specializing in </a:t>
            </a:r>
            <a:r>
              <a:rPr lang="en-US" sz="1400" b="1">
                <a:latin typeface="+mj-lt"/>
              </a:rPr>
              <a:t>Data Engineering, DevOps </a:t>
            </a:r>
            <a:r>
              <a:rPr lang="en-US" sz="1400">
                <a:latin typeface="+mj-lt"/>
              </a:rPr>
              <a:t>&amp; </a:t>
            </a:r>
            <a:r>
              <a:rPr lang="en-US" sz="1400" b="1">
                <a:latin typeface="+mj-lt"/>
              </a:rPr>
              <a:t>Cloud</a:t>
            </a:r>
            <a:r>
              <a:rPr lang="en-US" sz="1400">
                <a:latin typeface="+mj-lt"/>
              </a:rPr>
              <a:t>. </a:t>
            </a:r>
          </a:p>
          <a:p>
            <a:pPr>
              <a:lnSpc>
                <a:spcPct val="150000"/>
              </a:lnSpc>
            </a:pPr>
            <a:endParaRPr lang="en-US" sz="1400">
              <a:latin typeface="+mj-lt"/>
            </a:endParaRPr>
          </a:p>
          <a:p>
            <a:pPr>
              <a:lnSpc>
                <a:spcPct val="150000"/>
              </a:lnSpc>
            </a:pPr>
            <a:r>
              <a:rPr lang="en-US" sz="1400">
                <a:latin typeface="+mj-lt"/>
              </a:rPr>
              <a:t>Over 16 years’  experience, most recently working within the </a:t>
            </a:r>
            <a:r>
              <a:rPr lang="en-US" sz="1400" b="1">
                <a:latin typeface="+mj-lt"/>
              </a:rPr>
              <a:t>Microsoft Data Platform</a:t>
            </a:r>
            <a:r>
              <a:rPr lang="en-US" sz="1400">
                <a:latin typeface="+mj-lt"/>
              </a:rPr>
              <a:t>, </a:t>
            </a:r>
            <a:r>
              <a:rPr lang="en-US" sz="1400" b="1">
                <a:latin typeface="+mj-lt"/>
              </a:rPr>
              <a:t>Scala</a:t>
            </a:r>
            <a:r>
              <a:rPr lang="en-US" sz="1400">
                <a:latin typeface="+mj-lt"/>
              </a:rPr>
              <a:t>, </a:t>
            </a:r>
            <a:r>
              <a:rPr lang="en-US" sz="1400" b="1">
                <a:latin typeface="+mj-lt"/>
              </a:rPr>
              <a:t>Kafka</a:t>
            </a:r>
            <a:r>
              <a:rPr lang="en-US" sz="1400">
                <a:latin typeface="+mj-lt"/>
              </a:rPr>
              <a:t> and various cloud tech</a:t>
            </a:r>
          </a:p>
          <a:p>
            <a:pPr>
              <a:lnSpc>
                <a:spcPct val="150000"/>
              </a:lnSpc>
            </a:pPr>
            <a:endParaRPr lang="en-US" sz="1400">
              <a:latin typeface="+mj-lt"/>
            </a:endParaRPr>
          </a:p>
          <a:p>
            <a:pPr>
              <a:lnSpc>
                <a:spcPct val="150000"/>
              </a:lnSpc>
            </a:pPr>
            <a:r>
              <a:rPr lang="en-US" sz="1400">
                <a:latin typeface="+mj-lt"/>
              </a:rPr>
              <a:t>Help to run local Data Meetup “</a:t>
            </a:r>
            <a:r>
              <a:rPr lang="en-US" sz="1400" b="1">
                <a:latin typeface="+mj-lt"/>
              </a:rPr>
              <a:t>Data Bristol</a:t>
            </a:r>
            <a:r>
              <a:rPr lang="en-US" sz="1400">
                <a:latin typeface="+mj-lt"/>
              </a:rPr>
              <a:t>”, and also help out </a:t>
            </a:r>
          </a:p>
          <a:p>
            <a:pPr>
              <a:lnSpc>
                <a:spcPct val="150000"/>
              </a:lnSpc>
            </a:pPr>
            <a:r>
              <a:rPr lang="en-US" sz="1400">
                <a:latin typeface="+mj-lt"/>
              </a:rPr>
              <a:t>at local Code Clubs </a:t>
            </a:r>
          </a:p>
          <a:p>
            <a:pPr>
              <a:lnSpc>
                <a:spcPct val="150000"/>
              </a:lnSpc>
            </a:pPr>
            <a:endParaRPr lang="en-US" sz="1400">
              <a:latin typeface="+mj-lt"/>
            </a:endParaRPr>
          </a:p>
          <a:p>
            <a:pPr>
              <a:lnSpc>
                <a:spcPct val="150000"/>
              </a:lnSpc>
            </a:pPr>
            <a:r>
              <a:rPr lang="en-US" sz="1400">
                <a:latin typeface="+mj-lt"/>
              </a:rPr>
              <a:t>BSc in Multimedia Computing &amp; Business, and a HND in Visual Communication </a:t>
            </a:r>
          </a:p>
          <a:p>
            <a:pPr>
              <a:lnSpc>
                <a:spcPct val="150000"/>
              </a:lnSpc>
            </a:pPr>
            <a:endParaRPr lang="en-US" sz="1800"/>
          </a:p>
          <a:p>
            <a:endParaRPr lang="en-GB"/>
          </a:p>
        </p:txBody>
      </p:sp>
      <p:pic>
        <p:nvPicPr>
          <p:cNvPr id="5" name="Picture 4">
            <a:extLst>
              <a:ext uri="{FF2B5EF4-FFF2-40B4-BE49-F238E27FC236}">
                <a16:creationId xmlns:a16="http://schemas.microsoft.com/office/drawing/2014/main" id="{C6B4CD91-631A-40D7-B3C5-C21C039D497F}"/>
              </a:ext>
            </a:extLst>
          </p:cNvPr>
          <p:cNvPicPr>
            <a:picLocks noChangeAspect="1"/>
          </p:cNvPicPr>
          <p:nvPr/>
        </p:nvPicPr>
        <p:blipFill>
          <a:blip r:embed="rId2"/>
          <a:stretch>
            <a:fillRect/>
          </a:stretch>
        </p:blipFill>
        <p:spPr>
          <a:xfrm rot="21391769">
            <a:off x="9415075" y="5830283"/>
            <a:ext cx="382607" cy="382607"/>
          </a:xfrm>
          <a:prstGeom prst="roundRect">
            <a:avLst>
              <a:gd name="adj" fmla="val 4207"/>
            </a:avLst>
          </a:prstGeom>
          <a:ln w="50800" cap="sq" cmpd="dbl">
            <a:noFill/>
            <a:miter lim="800000"/>
          </a:ln>
          <a:effectLst/>
        </p:spPr>
      </p:pic>
      <p:pic>
        <p:nvPicPr>
          <p:cNvPr id="6" name="Picture 5">
            <a:extLst>
              <a:ext uri="{FF2B5EF4-FFF2-40B4-BE49-F238E27FC236}">
                <a16:creationId xmlns:a16="http://schemas.microsoft.com/office/drawing/2014/main" id="{43B608AF-EBE5-41E7-8B7F-E3D80E3EB58D}"/>
              </a:ext>
            </a:extLst>
          </p:cNvPr>
          <p:cNvPicPr>
            <a:picLocks noChangeAspect="1"/>
          </p:cNvPicPr>
          <p:nvPr/>
        </p:nvPicPr>
        <p:blipFill>
          <a:blip r:embed="rId3"/>
          <a:stretch>
            <a:fillRect/>
          </a:stretch>
        </p:blipFill>
        <p:spPr>
          <a:xfrm rot="21365166">
            <a:off x="9067200" y="5133578"/>
            <a:ext cx="959654" cy="501419"/>
          </a:xfrm>
          <a:prstGeom prst="roundRect">
            <a:avLst>
              <a:gd name="adj" fmla="val 51"/>
            </a:avLst>
          </a:prstGeom>
          <a:ln w="50800" cap="sq" cmpd="dbl">
            <a:noFill/>
            <a:miter lim="800000"/>
          </a:ln>
          <a:effectLst/>
        </p:spPr>
      </p:pic>
      <p:sp>
        <p:nvSpPr>
          <p:cNvPr id="7" name="TextBox 6">
            <a:extLst>
              <a:ext uri="{FF2B5EF4-FFF2-40B4-BE49-F238E27FC236}">
                <a16:creationId xmlns:a16="http://schemas.microsoft.com/office/drawing/2014/main" id="{2B8D5010-D0B5-4A31-ACE9-D8AAA87A3244}"/>
              </a:ext>
            </a:extLst>
          </p:cNvPr>
          <p:cNvSpPr txBox="1"/>
          <p:nvPr/>
        </p:nvSpPr>
        <p:spPr>
          <a:xfrm rot="21410645">
            <a:off x="9892785" y="5647565"/>
            <a:ext cx="6176864" cy="369332"/>
          </a:xfrm>
          <a:prstGeom prst="rect">
            <a:avLst/>
          </a:prstGeom>
          <a:noFill/>
        </p:spPr>
        <p:txBody>
          <a:bodyPr wrap="square">
            <a:spAutoFit/>
          </a:bodyPr>
          <a:lstStyle/>
          <a:p>
            <a:pPr marL="0" indent="0">
              <a:buFont typeface="Arial"/>
              <a:buNone/>
            </a:pPr>
            <a:r>
              <a:rPr lang="en-US" sz="1800" b="1">
                <a:solidFill>
                  <a:schemeClr val="bg2">
                    <a:lumMod val="10000"/>
                  </a:schemeClr>
                </a:solidFill>
                <a:latin typeface="+mj-lt"/>
              </a:rPr>
              <a:t>@annawykes</a:t>
            </a:r>
          </a:p>
        </p:txBody>
      </p:sp>
      <p:sp>
        <p:nvSpPr>
          <p:cNvPr id="8" name="TextBox 7">
            <a:extLst>
              <a:ext uri="{FF2B5EF4-FFF2-40B4-BE49-F238E27FC236}">
                <a16:creationId xmlns:a16="http://schemas.microsoft.com/office/drawing/2014/main" id="{EF51ACA8-8C9E-4681-B98D-C14FBB5F3E5A}"/>
              </a:ext>
            </a:extLst>
          </p:cNvPr>
          <p:cNvSpPr txBox="1"/>
          <p:nvPr/>
        </p:nvSpPr>
        <p:spPr>
          <a:xfrm rot="21333006">
            <a:off x="9840051" y="4967281"/>
            <a:ext cx="6477776" cy="369332"/>
          </a:xfrm>
          <a:prstGeom prst="rect">
            <a:avLst/>
          </a:prstGeom>
          <a:noFill/>
        </p:spPr>
        <p:txBody>
          <a:bodyPr wrap="square">
            <a:spAutoFit/>
          </a:bodyPr>
          <a:lstStyle/>
          <a:p>
            <a:r>
              <a:rPr lang="en-GB" sz="1800" b="1" err="1">
                <a:solidFill>
                  <a:schemeClr val="bg2">
                    <a:lumMod val="10000"/>
                  </a:schemeClr>
                </a:solidFill>
                <a:latin typeface="+mj-lt"/>
              </a:rPr>
              <a:t>anna-maria-wykes</a:t>
            </a:r>
            <a:endParaRPr lang="en-GB">
              <a:latin typeface="+mj-lt"/>
            </a:endParaRPr>
          </a:p>
        </p:txBody>
      </p:sp>
      <p:pic>
        <p:nvPicPr>
          <p:cNvPr id="10" name="Picture 9" descr="A person taking a selfie&#10;&#10;Description automatically generated with medium confidence">
            <a:extLst>
              <a:ext uri="{FF2B5EF4-FFF2-40B4-BE49-F238E27FC236}">
                <a16:creationId xmlns:a16="http://schemas.microsoft.com/office/drawing/2014/main" id="{BAC0D240-5F43-424E-865F-3EA3EE9D7E1B}"/>
              </a:ext>
            </a:extLst>
          </p:cNvPr>
          <p:cNvPicPr>
            <a:picLocks noChangeAspect="1"/>
          </p:cNvPicPr>
          <p:nvPr/>
        </p:nvPicPr>
        <p:blipFill>
          <a:blip r:embed="rId4"/>
          <a:stretch>
            <a:fillRect/>
          </a:stretch>
        </p:blipFill>
        <p:spPr>
          <a:xfrm rot="21366060">
            <a:off x="9346694" y="2256607"/>
            <a:ext cx="1912051" cy="2630952"/>
          </a:xfrm>
          <a:prstGeom prst="rect">
            <a:avLst/>
          </a:prstGeom>
        </p:spPr>
      </p:pic>
      <p:pic>
        <p:nvPicPr>
          <p:cNvPr id="11" name="Picture 10">
            <a:extLst>
              <a:ext uri="{FF2B5EF4-FFF2-40B4-BE49-F238E27FC236}">
                <a16:creationId xmlns:a16="http://schemas.microsoft.com/office/drawing/2014/main" id="{A96F34C8-B4C3-4CEE-9B8B-E10BDA436BF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4498" y="5819053"/>
            <a:ext cx="1234084" cy="497906"/>
          </a:xfrm>
          <a:prstGeom prst="rect">
            <a:avLst/>
          </a:prstGeom>
        </p:spPr>
      </p:pic>
    </p:spTree>
    <p:extLst>
      <p:ext uri="{BB962C8B-B14F-4D97-AF65-F5344CB8AC3E}">
        <p14:creationId xmlns:p14="http://schemas.microsoft.com/office/powerpoint/2010/main" val="1332390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C4EF-04F2-4E40-B65F-9DE423145228}"/>
              </a:ext>
            </a:extLst>
          </p:cNvPr>
          <p:cNvSpPr>
            <a:spLocks noGrp="1"/>
          </p:cNvSpPr>
          <p:nvPr>
            <p:ph type="title"/>
          </p:nvPr>
        </p:nvSpPr>
        <p:spPr/>
        <p:txBody>
          <a:bodyPr/>
          <a:lstStyle/>
          <a:p>
            <a:r>
              <a:rPr lang="en-GB"/>
              <a:t>Michael Robson</a:t>
            </a:r>
          </a:p>
        </p:txBody>
      </p:sp>
      <p:sp>
        <p:nvSpPr>
          <p:cNvPr id="4" name="TextBox 3">
            <a:extLst>
              <a:ext uri="{FF2B5EF4-FFF2-40B4-BE49-F238E27FC236}">
                <a16:creationId xmlns:a16="http://schemas.microsoft.com/office/drawing/2014/main" id="{45E92C39-19F6-4A04-846C-D90408ED5BE8}"/>
              </a:ext>
            </a:extLst>
          </p:cNvPr>
          <p:cNvSpPr txBox="1"/>
          <p:nvPr/>
        </p:nvSpPr>
        <p:spPr>
          <a:xfrm>
            <a:off x="3783859" y="2194644"/>
            <a:ext cx="5015223" cy="4339650"/>
          </a:xfrm>
          <a:prstGeom prst="rect">
            <a:avLst/>
          </a:prstGeom>
          <a:noFill/>
        </p:spPr>
        <p:txBody>
          <a:bodyPr wrap="square" rtlCol="0">
            <a:spAutoFit/>
          </a:bodyPr>
          <a:lstStyle/>
          <a:p>
            <a:pPr>
              <a:lnSpc>
                <a:spcPct val="150000"/>
              </a:lnSpc>
            </a:pPr>
            <a:r>
              <a:rPr lang="en-US" sz="1400" b="1">
                <a:latin typeface="+mj-lt"/>
              </a:rPr>
              <a:t>Senior Advancing Analytics Consultant </a:t>
            </a:r>
            <a:r>
              <a:rPr lang="en-US" sz="1400">
                <a:latin typeface="+mj-lt"/>
              </a:rPr>
              <a:t>specializing in </a:t>
            </a:r>
            <a:r>
              <a:rPr lang="en-US" sz="1400" b="1">
                <a:latin typeface="+mj-lt"/>
              </a:rPr>
              <a:t>Data Engineering, Analytics </a:t>
            </a:r>
            <a:r>
              <a:rPr lang="en-US" sz="1400">
                <a:latin typeface="+mj-lt"/>
              </a:rPr>
              <a:t>and </a:t>
            </a:r>
            <a:r>
              <a:rPr lang="en-US" sz="1400" b="1">
                <a:latin typeface="+mj-lt"/>
              </a:rPr>
              <a:t>Strategy</a:t>
            </a:r>
            <a:r>
              <a:rPr lang="en-US" sz="1400">
                <a:latin typeface="+mj-lt"/>
              </a:rPr>
              <a:t>. </a:t>
            </a:r>
          </a:p>
          <a:p>
            <a:pPr>
              <a:lnSpc>
                <a:spcPct val="150000"/>
              </a:lnSpc>
            </a:pPr>
            <a:endParaRPr lang="en-US" sz="1400">
              <a:latin typeface="+mj-lt"/>
            </a:endParaRPr>
          </a:p>
          <a:p>
            <a:pPr>
              <a:lnSpc>
                <a:spcPct val="150000"/>
              </a:lnSpc>
            </a:pPr>
            <a:r>
              <a:rPr lang="en-US" sz="1400">
                <a:latin typeface="+mj-lt"/>
              </a:rPr>
              <a:t>This </a:t>
            </a:r>
            <a:r>
              <a:rPr lang="en-US" sz="1400" strike="sngStrike">
                <a:latin typeface="+mj-lt"/>
              </a:rPr>
              <a:t>is</a:t>
            </a:r>
            <a:r>
              <a:rPr lang="en-US" sz="1400">
                <a:latin typeface="+mj-lt"/>
              </a:rPr>
              <a:t> was my first presenting session, anywhere!</a:t>
            </a:r>
          </a:p>
          <a:p>
            <a:pPr>
              <a:lnSpc>
                <a:spcPct val="150000"/>
              </a:lnSpc>
            </a:pPr>
            <a:endParaRPr lang="en-US" sz="1400">
              <a:latin typeface="+mj-lt"/>
            </a:endParaRPr>
          </a:p>
          <a:p>
            <a:pPr>
              <a:lnSpc>
                <a:spcPct val="150000"/>
              </a:lnSpc>
            </a:pPr>
            <a:r>
              <a:rPr lang="en-US" sz="1400">
                <a:latin typeface="+mj-lt"/>
              </a:rPr>
              <a:t>Was a DBA for 20 years</a:t>
            </a:r>
          </a:p>
          <a:p>
            <a:pPr>
              <a:lnSpc>
                <a:spcPct val="150000"/>
              </a:lnSpc>
            </a:pPr>
            <a:endParaRPr lang="en-US" sz="1400">
              <a:latin typeface="+mj-lt"/>
            </a:endParaRPr>
          </a:p>
          <a:p>
            <a:pPr>
              <a:lnSpc>
                <a:spcPct val="150000"/>
              </a:lnSpc>
            </a:pPr>
            <a:r>
              <a:rPr lang="en-US" sz="1400">
                <a:latin typeface="+mj-lt"/>
              </a:rPr>
              <a:t>Been involved in the Data Community for over 10 years, setup Data Platform Meetup “</a:t>
            </a:r>
            <a:r>
              <a:rPr lang="en-US" sz="1400" b="1">
                <a:latin typeface="+mj-lt"/>
              </a:rPr>
              <a:t>Newcastle </a:t>
            </a:r>
            <a:r>
              <a:rPr lang="en-US" sz="1400" b="1" err="1">
                <a:latin typeface="+mj-lt"/>
              </a:rPr>
              <a:t>DPaC</a:t>
            </a:r>
            <a:r>
              <a:rPr lang="en-US" sz="1400">
                <a:latin typeface="+mj-lt"/>
              </a:rPr>
              <a:t>”,  help </a:t>
            </a:r>
            <a:r>
              <a:rPr lang="en-US" sz="1400" err="1">
                <a:latin typeface="+mj-lt"/>
              </a:rPr>
              <a:t>organise</a:t>
            </a:r>
            <a:r>
              <a:rPr lang="en-US" sz="1400">
                <a:latin typeface="+mj-lt"/>
              </a:rPr>
              <a:t> Data Relay and have been helper at SQL bits since 2015</a:t>
            </a:r>
          </a:p>
          <a:p>
            <a:pPr>
              <a:lnSpc>
                <a:spcPct val="150000"/>
              </a:lnSpc>
            </a:pPr>
            <a:r>
              <a:rPr lang="en-US" sz="1400">
                <a:latin typeface="+mj-lt"/>
              </a:rPr>
              <a:t> </a:t>
            </a:r>
          </a:p>
          <a:p>
            <a:pPr>
              <a:lnSpc>
                <a:spcPct val="150000"/>
              </a:lnSpc>
            </a:pPr>
            <a:endParaRPr lang="en-US" sz="1800"/>
          </a:p>
          <a:p>
            <a:endParaRPr lang="en-GB"/>
          </a:p>
        </p:txBody>
      </p:sp>
      <p:pic>
        <p:nvPicPr>
          <p:cNvPr id="5" name="Picture 4">
            <a:extLst>
              <a:ext uri="{FF2B5EF4-FFF2-40B4-BE49-F238E27FC236}">
                <a16:creationId xmlns:a16="http://schemas.microsoft.com/office/drawing/2014/main" id="{C6B4CD91-631A-40D7-B3C5-C21C039D497F}"/>
              </a:ext>
            </a:extLst>
          </p:cNvPr>
          <p:cNvPicPr>
            <a:picLocks noChangeAspect="1"/>
          </p:cNvPicPr>
          <p:nvPr/>
        </p:nvPicPr>
        <p:blipFill>
          <a:blip r:embed="rId2"/>
          <a:stretch>
            <a:fillRect/>
          </a:stretch>
        </p:blipFill>
        <p:spPr>
          <a:xfrm rot="21391769">
            <a:off x="9415075" y="5830283"/>
            <a:ext cx="382607" cy="382607"/>
          </a:xfrm>
          <a:prstGeom prst="roundRect">
            <a:avLst>
              <a:gd name="adj" fmla="val 4207"/>
            </a:avLst>
          </a:prstGeom>
          <a:ln w="50800" cap="sq" cmpd="dbl">
            <a:noFill/>
            <a:miter lim="800000"/>
          </a:ln>
          <a:effectLst/>
        </p:spPr>
      </p:pic>
      <p:pic>
        <p:nvPicPr>
          <p:cNvPr id="6" name="Picture 5">
            <a:extLst>
              <a:ext uri="{FF2B5EF4-FFF2-40B4-BE49-F238E27FC236}">
                <a16:creationId xmlns:a16="http://schemas.microsoft.com/office/drawing/2014/main" id="{43B608AF-EBE5-41E7-8B7F-E3D80E3EB58D}"/>
              </a:ext>
            </a:extLst>
          </p:cNvPr>
          <p:cNvPicPr>
            <a:picLocks noChangeAspect="1"/>
          </p:cNvPicPr>
          <p:nvPr/>
        </p:nvPicPr>
        <p:blipFill>
          <a:blip r:embed="rId3"/>
          <a:stretch>
            <a:fillRect/>
          </a:stretch>
        </p:blipFill>
        <p:spPr>
          <a:xfrm rot="21365166">
            <a:off x="9067200" y="5133578"/>
            <a:ext cx="959654" cy="501419"/>
          </a:xfrm>
          <a:prstGeom prst="roundRect">
            <a:avLst>
              <a:gd name="adj" fmla="val 51"/>
            </a:avLst>
          </a:prstGeom>
          <a:ln w="50800" cap="sq" cmpd="dbl">
            <a:noFill/>
            <a:miter lim="800000"/>
          </a:ln>
          <a:effectLst/>
        </p:spPr>
      </p:pic>
      <p:sp>
        <p:nvSpPr>
          <p:cNvPr id="7" name="TextBox 6">
            <a:extLst>
              <a:ext uri="{FF2B5EF4-FFF2-40B4-BE49-F238E27FC236}">
                <a16:creationId xmlns:a16="http://schemas.microsoft.com/office/drawing/2014/main" id="{2B8D5010-D0B5-4A31-ACE9-D8AAA87A3244}"/>
              </a:ext>
            </a:extLst>
          </p:cNvPr>
          <p:cNvSpPr txBox="1"/>
          <p:nvPr/>
        </p:nvSpPr>
        <p:spPr>
          <a:xfrm rot="21410645">
            <a:off x="9892785" y="5647565"/>
            <a:ext cx="6176864" cy="369332"/>
          </a:xfrm>
          <a:prstGeom prst="rect">
            <a:avLst/>
          </a:prstGeom>
          <a:noFill/>
        </p:spPr>
        <p:txBody>
          <a:bodyPr wrap="square">
            <a:spAutoFit/>
          </a:bodyPr>
          <a:lstStyle/>
          <a:p>
            <a:pPr marL="0" indent="0">
              <a:buFont typeface="Arial"/>
              <a:buNone/>
            </a:pPr>
            <a:r>
              <a:rPr lang="en-US" sz="1800" b="1">
                <a:solidFill>
                  <a:schemeClr val="bg2">
                    <a:lumMod val="10000"/>
                  </a:schemeClr>
                </a:solidFill>
                <a:latin typeface="+mj-lt"/>
              </a:rPr>
              <a:t>@</a:t>
            </a:r>
            <a:r>
              <a:rPr lang="en-US" b="1">
                <a:solidFill>
                  <a:schemeClr val="bg2">
                    <a:lumMod val="10000"/>
                  </a:schemeClr>
                </a:solidFill>
                <a:latin typeface="+mj-lt"/>
              </a:rPr>
              <a:t>heymiky</a:t>
            </a:r>
            <a:endParaRPr lang="en-US" sz="1800" b="1">
              <a:solidFill>
                <a:schemeClr val="bg2">
                  <a:lumMod val="10000"/>
                </a:schemeClr>
              </a:solidFill>
              <a:latin typeface="+mj-lt"/>
            </a:endParaRPr>
          </a:p>
        </p:txBody>
      </p:sp>
      <p:sp>
        <p:nvSpPr>
          <p:cNvPr id="8" name="TextBox 7">
            <a:extLst>
              <a:ext uri="{FF2B5EF4-FFF2-40B4-BE49-F238E27FC236}">
                <a16:creationId xmlns:a16="http://schemas.microsoft.com/office/drawing/2014/main" id="{EF51ACA8-8C9E-4681-B98D-C14FBB5F3E5A}"/>
              </a:ext>
            </a:extLst>
          </p:cNvPr>
          <p:cNvSpPr txBox="1"/>
          <p:nvPr/>
        </p:nvSpPr>
        <p:spPr>
          <a:xfrm rot="21333006">
            <a:off x="9840051" y="4967281"/>
            <a:ext cx="6477776" cy="369332"/>
          </a:xfrm>
          <a:prstGeom prst="rect">
            <a:avLst/>
          </a:prstGeom>
          <a:noFill/>
        </p:spPr>
        <p:txBody>
          <a:bodyPr wrap="square">
            <a:spAutoFit/>
          </a:bodyPr>
          <a:lstStyle/>
          <a:p>
            <a:r>
              <a:rPr lang="en-GB" err="1">
                <a:latin typeface="+mj-lt"/>
              </a:rPr>
              <a:t>michaelrobsonuk</a:t>
            </a:r>
            <a:endParaRPr lang="en-GB">
              <a:latin typeface="+mj-lt"/>
            </a:endParaRPr>
          </a:p>
        </p:txBody>
      </p:sp>
      <p:pic>
        <p:nvPicPr>
          <p:cNvPr id="9" name="Picture 8">
            <a:extLst>
              <a:ext uri="{FF2B5EF4-FFF2-40B4-BE49-F238E27FC236}">
                <a16:creationId xmlns:a16="http://schemas.microsoft.com/office/drawing/2014/main" id="{A92ACCD9-E11A-429E-B703-73FA5E888092}"/>
              </a:ext>
            </a:extLst>
          </p:cNvPr>
          <p:cNvPicPr>
            <a:picLocks noChangeAspect="1"/>
          </p:cNvPicPr>
          <p:nvPr/>
        </p:nvPicPr>
        <p:blipFill>
          <a:blip r:embed="rId4"/>
          <a:srcRect/>
          <a:stretch/>
        </p:blipFill>
        <p:spPr>
          <a:xfrm>
            <a:off x="9489332" y="2230520"/>
            <a:ext cx="1709453" cy="2849089"/>
          </a:xfrm>
          <a:prstGeom prst="rect">
            <a:avLst/>
          </a:prstGeom>
        </p:spPr>
      </p:pic>
    </p:spTree>
    <p:extLst>
      <p:ext uri="{BB962C8B-B14F-4D97-AF65-F5344CB8AC3E}">
        <p14:creationId xmlns:p14="http://schemas.microsoft.com/office/powerpoint/2010/main" val="33971539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5B295-1094-4A06-9433-D79F51064C82}"/>
              </a:ext>
            </a:extLst>
          </p:cNvPr>
          <p:cNvSpPr>
            <a:spLocks noGrp="1"/>
          </p:cNvSpPr>
          <p:nvPr>
            <p:ph type="title"/>
          </p:nvPr>
        </p:nvSpPr>
        <p:spPr/>
        <p:txBody>
          <a:bodyPr/>
          <a:lstStyle/>
          <a:p>
            <a:r>
              <a:rPr lang="en-GB"/>
              <a:t>Please Leave Feedback </a:t>
            </a:r>
          </a:p>
        </p:txBody>
      </p:sp>
      <p:pic>
        <p:nvPicPr>
          <p:cNvPr id="1026" name="Picture 2">
            <a:extLst>
              <a:ext uri="{FF2B5EF4-FFF2-40B4-BE49-F238E27FC236}">
                <a16:creationId xmlns:a16="http://schemas.microsoft.com/office/drawing/2014/main" id="{0D7C8273-F57F-4D0B-B12D-6FA6D30A7B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202" y="1747826"/>
            <a:ext cx="4851236" cy="48305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E7435F-A0F3-43EC-A83E-E2C1F7E9B618}"/>
              </a:ext>
            </a:extLst>
          </p:cNvPr>
          <p:cNvSpPr txBox="1"/>
          <p:nvPr/>
        </p:nvSpPr>
        <p:spPr>
          <a:xfrm>
            <a:off x="8260666" y="4779403"/>
            <a:ext cx="3427763" cy="800219"/>
          </a:xfrm>
          <a:prstGeom prst="rect">
            <a:avLst/>
          </a:prstGeom>
          <a:noFill/>
        </p:spPr>
        <p:txBody>
          <a:bodyPr wrap="square">
            <a:spAutoFit/>
          </a:bodyPr>
          <a:lstStyle/>
          <a:p>
            <a:r>
              <a:rPr lang="en-GB" sz="2800" b="1">
                <a:solidFill>
                  <a:schemeClr val="bg1"/>
                </a:solidFill>
              </a:rPr>
              <a:t>https://sqlb.it/?7129</a:t>
            </a:r>
          </a:p>
          <a:p>
            <a:r>
              <a:rPr lang="en-GB"/>
              <a:t> </a:t>
            </a:r>
          </a:p>
        </p:txBody>
      </p:sp>
      <p:pic>
        <p:nvPicPr>
          <p:cNvPr id="8" name="Picture 7">
            <a:extLst>
              <a:ext uri="{FF2B5EF4-FFF2-40B4-BE49-F238E27FC236}">
                <a16:creationId xmlns:a16="http://schemas.microsoft.com/office/drawing/2014/main" id="{4F314F86-A7B2-48D3-BB6F-85137F79F5E6}"/>
              </a:ext>
            </a:extLst>
          </p:cNvPr>
          <p:cNvPicPr>
            <a:picLocks noChangeAspect="1"/>
          </p:cNvPicPr>
          <p:nvPr/>
        </p:nvPicPr>
        <p:blipFill>
          <a:blip r:embed="rId3"/>
          <a:stretch>
            <a:fillRect/>
          </a:stretch>
        </p:blipFill>
        <p:spPr>
          <a:xfrm>
            <a:off x="7835900" y="223124"/>
            <a:ext cx="4205001" cy="4205001"/>
          </a:xfrm>
          <a:prstGeom prst="rect">
            <a:avLst/>
          </a:prstGeom>
        </p:spPr>
      </p:pic>
      <p:pic>
        <p:nvPicPr>
          <p:cNvPr id="11" name="Picture 10" descr="A screenshot of a video game&#10;&#10;Description automatically generated with medium confidence">
            <a:extLst>
              <a:ext uri="{FF2B5EF4-FFF2-40B4-BE49-F238E27FC236}">
                <a16:creationId xmlns:a16="http://schemas.microsoft.com/office/drawing/2014/main" id="{CFF7A2DA-832A-4B8B-8D8C-6D6252ED6E6A}"/>
              </a:ext>
            </a:extLst>
          </p:cNvPr>
          <p:cNvPicPr>
            <a:picLocks noChangeAspect="1"/>
          </p:cNvPicPr>
          <p:nvPr/>
        </p:nvPicPr>
        <p:blipFill>
          <a:blip r:embed="rId4"/>
          <a:stretch>
            <a:fillRect/>
          </a:stretch>
        </p:blipFill>
        <p:spPr>
          <a:xfrm>
            <a:off x="7581372" y="5579622"/>
            <a:ext cx="4602162" cy="1278378"/>
          </a:xfrm>
          <a:prstGeom prst="rect">
            <a:avLst/>
          </a:prstGeom>
        </p:spPr>
      </p:pic>
    </p:spTree>
    <p:extLst>
      <p:ext uri="{BB962C8B-B14F-4D97-AF65-F5344CB8AC3E}">
        <p14:creationId xmlns:p14="http://schemas.microsoft.com/office/powerpoint/2010/main" val="101951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84EA87-6071-44D8-8006-2E53C17038B5}"/>
              </a:ext>
            </a:extLst>
          </p:cNvPr>
          <p:cNvSpPr>
            <a:spLocks noGrp="1"/>
          </p:cNvSpPr>
          <p:nvPr>
            <p:ph type="title"/>
          </p:nvPr>
        </p:nvSpPr>
        <p:spPr/>
        <p:txBody>
          <a:bodyPr/>
          <a:lstStyle/>
          <a:p>
            <a:r>
              <a:rPr lang="en-GB"/>
              <a:t>How are we going to help</a:t>
            </a:r>
          </a:p>
        </p:txBody>
      </p:sp>
      <p:sp>
        <p:nvSpPr>
          <p:cNvPr id="6" name="TextBox 5">
            <a:extLst>
              <a:ext uri="{FF2B5EF4-FFF2-40B4-BE49-F238E27FC236}">
                <a16:creationId xmlns:a16="http://schemas.microsoft.com/office/drawing/2014/main" id="{4EA8E025-6260-4A21-812A-C63E3856B54D}"/>
              </a:ext>
            </a:extLst>
          </p:cNvPr>
          <p:cNvSpPr txBox="1"/>
          <p:nvPr/>
        </p:nvSpPr>
        <p:spPr>
          <a:xfrm>
            <a:off x="1565713" y="1687490"/>
            <a:ext cx="6095342" cy="707886"/>
          </a:xfrm>
          <a:prstGeom prst="rect">
            <a:avLst/>
          </a:prstGeom>
          <a:noFill/>
        </p:spPr>
        <p:txBody>
          <a:bodyPr wrap="square">
            <a:spAutoFit/>
          </a:bodyPr>
          <a:lstStyle/>
          <a:p>
            <a:r>
              <a:rPr lang="en-GB" sz="4000">
                <a:solidFill>
                  <a:schemeClr val="accent1"/>
                </a:solidFill>
                <a:latin typeface="+mj-lt"/>
              </a:rPr>
              <a:t> </a:t>
            </a:r>
          </a:p>
        </p:txBody>
      </p:sp>
      <p:graphicFrame>
        <p:nvGraphicFramePr>
          <p:cNvPr id="2" name="Diagram 1">
            <a:extLst>
              <a:ext uri="{FF2B5EF4-FFF2-40B4-BE49-F238E27FC236}">
                <a16:creationId xmlns:a16="http://schemas.microsoft.com/office/drawing/2014/main" id="{623BCC1B-B4FC-49E5-8B26-37956D752ED7}"/>
              </a:ext>
            </a:extLst>
          </p:cNvPr>
          <p:cNvGraphicFramePr/>
          <p:nvPr/>
        </p:nvGraphicFramePr>
        <p:xfrm>
          <a:off x="2032000" y="960753"/>
          <a:ext cx="5629055" cy="5421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39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7350A-4A31-47E5-85EA-7B528CF551ED}"/>
              </a:ext>
            </a:extLst>
          </p:cNvPr>
          <p:cNvSpPr>
            <a:spLocks noGrp="1"/>
          </p:cNvSpPr>
          <p:nvPr>
            <p:ph type="title"/>
          </p:nvPr>
        </p:nvSpPr>
        <p:spPr/>
        <p:txBody>
          <a:bodyPr/>
          <a:lstStyle/>
          <a:p>
            <a:r>
              <a:rPr lang="en-GB"/>
              <a:t>CUT &amp; RUN</a:t>
            </a:r>
          </a:p>
        </p:txBody>
      </p:sp>
    </p:spTree>
    <p:extLst>
      <p:ext uri="{BB962C8B-B14F-4D97-AF65-F5344CB8AC3E}">
        <p14:creationId xmlns:p14="http://schemas.microsoft.com/office/powerpoint/2010/main" val="83429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8863F48-38D9-415F-B7E8-DB30C15919F7}"/>
              </a:ext>
            </a:extLst>
          </p:cNvPr>
          <p:cNvSpPr>
            <a:spLocks noGrp="1"/>
          </p:cNvSpPr>
          <p:nvPr>
            <p:ph type="title"/>
          </p:nvPr>
        </p:nvSpPr>
        <p:spPr/>
        <p:txBody>
          <a:bodyPr/>
          <a:lstStyle/>
          <a:p>
            <a:endParaRPr lang="en-GB"/>
          </a:p>
        </p:txBody>
      </p:sp>
      <p:grpSp>
        <p:nvGrpSpPr>
          <p:cNvPr id="4" name="Group 3">
            <a:extLst>
              <a:ext uri="{FF2B5EF4-FFF2-40B4-BE49-F238E27FC236}">
                <a16:creationId xmlns:a16="http://schemas.microsoft.com/office/drawing/2014/main" id="{C7E97DBD-C17F-445C-B878-CDE987D8119A}"/>
              </a:ext>
            </a:extLst>
          </p:cNvPr>
          <p:cNvGrpSpPr/>
          <p:nvPr/>
        </p:nvGrpSpPr>
        <p:grpSpPr>
          <a:xfrm>
            <a:off x="509207" y="296863"/>
            <a:ext cx="9370807" cy="6243034"/>
            <a:chOff x="274638" y="296863"/>
            <a:chExt cx="9370807" cy="6243034"/>
          </a:xfrm>
        </p:grpSpPr>
        <p:pic>
          <p:nvPicPr>
            <p:cNvPr id="5" name="Picture 4" descr="A person wearing a garment&#10;&#10;Description automatically generated with low confidence">
              <a:extLst>
                <a:ext uri="{FF2B5EF4-FFF2-40B4-BE49-F238E27FC236}">
                  <a16:creationId xmlns:a16="http://schemas.microsoft.com/office/drawing/2014/main" id="{330792C1-868B-4C56-96A1-E09F0D00B701}"/>
                </a:ext>
              </a:extLst>
            </p:cNvPr>
            <p:cNvPicPr>
              <a:picLocks noChangeAspect="1"/>
            </p:cNvPicPr>
            <p:nvPr/>
          </p:nvPicPr>
          <p:blipFill>
            <a:blip r:embed="rId2"/>
            <a:stretch>
              <a:fillRect/>
            </a:stretch>
          </p:blipFill>
          <p:spPr>
            <a:xfrm>
              <a:off x="274638" y="296863"/>
              <a:ext cx="9370807" cy="6243034"/>
            </a:xfrm>
            <a:prstGeom prst="rect">
              <a:avLst/>
            </a:prstGeom>
          </p:spPr>
        </p:pic>
        <p:sp>
          <p:nvSpPr>
            <p:cNvPr id="6" name="TextBox 5">
              <a:extLst>
                <a:ext uri="{FF2B5EF4-FFF2-40B4-BE49-F238E27FC236}">
                  <a16:creationId xmlns:a16="http://schemas.microsoft.com/office/drawing/2014/main" id="{610830C6-C92B-4E65-B25A-92B86CCCB6B4}"/>
                </a:ext>
              </a:extLst>
            </p:cNvPr>
            <p:cNvSpPr txBox="1"/>
            <p:nvPr/>
          </p:nvSpPr>
          <p:spPr>
            <a:xfrm>
              <a:off x="352698" y="296863"/>
              <a:ext cx="3217547" cy="1200329"/>
            </a:xfrm>
            <a:prstGeom prst="rect">
              <a:avLst/>
            </a:prstGeom>
            <a:noFill/>
          </p:spPr>
          <p:txBody>
            <a:bodyPr wrap="none" rtlCol="0">
              <a:spAutoFit/>
            </a:bodyPr>
            <a:lstStyle/>
            <a:p>
              <a:r>
                <a:rPr lang="en-GB" sz="7200" b="1">
                  <a:ln>
                    <a:solidFill>
                      <a:schemeClr val="accent1"/>
                    </a:solidFill>
                  </a:ln>
                  <a:solidFill>
                    <a:schemeClr val="bg1"/>
                  </a:solidFill>
                  <a:effectLst>
                    <a:outerShdw blurRad="38100" dist="38100" dir="2700000" algn="tl">
                      <a:srgbClr val="000000">
                        <a:alpha val="43137"/>
                      </a:srgbClr>
                    </a:outerShdw>
                  </a:effectLst>
                </a:rPr>
                <a:t>JOIN US</a:t>
              </a:r>
              <a:endParaRPr lang="en-GB" sz="7200"/>
            </a:p>
          </p:txBody>
        </p:sp>
      </p:grpSp>
    </p:spTree>
    <p:extLst>
      <p:ext uri="{BB962C8B-B14F-4D97-AF65-F5344CB8AC3E}">
        <p14:creationId xmlns:p14="http://schemas.microsoft.com/office/powerpoint/2010/main" val="49927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76805-425C-45E3-9D58-948DFC18F8D8}"/>
              </a:ext>
            </a:extLst>
          </p:cNvPr>
          <p:cNvSpPr>
            <a:spLocks noGrp="1"/>
          </p:cNvSpPr>
          <p:nvPr>
            <p:ph type="title"/>
          </p:nvPr>
        </p:nvSpPr>
        <p:spPr/>
        <p:txBody>
          <a:bodyPr/>
          <a:lstStyle/>
          <a:p>
            <a:r>
              <a:rPr lang="en-GB"/>
              <a:t>Why Data Engineering?</a:t>
            </a:r>
          </a:p>
        </p:txBody>
      </p:sp>
    </p:spTree>
    <p:extLst>
      <p:ext uri="{BB962C8B-B14F-4D97-AF65-F5344CB8AC3E}">
        <p14:creationId xmlns:p14="http://schemas.microsoft.com/office/powerpoint/2010/main" val="226957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E60-C016-466E-842E-1FFEABED5E19}"/>
              </a:ext>
            </a:extLst>
          </p:cNvPr>
          <p:cNvSpPr>
            <a:spLocks noGrp="1"/>
          </p:cNvSpPr>
          <p:nvPr>
            <p:ph type="title"/>
          </p:nvPr>
        </p:nvSpPr>
        <p:spPr/>
        <p:txBody>
          <a:bodyPr/>
          <a:lstStyle/>
          <a:p>
            <a:r>
              <a:rPr lang="en-US"/>
              <a:t>Hottest Industry</a:t>
            </a:r>
            <a:endParaRPr lang="en-GB"/>
          </a:p>
        </p:txBody>
      </p:sp>
      <p:sp>
        <p:nvSpPr>
          <p:cNvPr id="4" name="Text Placeholder 3">
            <a:extLst>
              <a:ext uri="{FF2B5EF4-FFF2-40B4-BE49-F238E27FC236}">
                <a16:creationId xmlns:a16="http://schemas.microsoft.com/office/drawing/2014/main" id="{46E28732-772F-4315-A45E-1EA341E087CA}"/>
              </a:ext>
            </a:extLst>
          </p:cNvPr>
          <p:cNvSpPr>
            <a:spLocks noGrp="1"/>
          </p:cNvSpPr>
          <p:nvPr>
            <p:ph type="body" sz="quarter" idx="10"/>
          </p:nvPr>
        </p:nvSpPr>
        <p:spPr/>
        <p:txBody>
          <a:bodyPr/>
          <a:lstStyle/>
          <a:p>
            <a:endParaRPr lang="en-GB"/>
          </a:p>
        </p:txBody>
      </p:sp>
      <p:pic>
        <p:nvPicPr>
          <p:cNvPr id="1026" name="Picture 2" descr="Image">
            <a:extLst>
              <a:ext uri="{FF2B5EF4-FFF2-40B4-BE49-F238E27FC236}">
                <a16:creationId xmlns:a16="http://schemas.microsoft.com/office/drawing/2014/main" id="{F2C4715A-CC2B-49CD-B1B4-B9718CAEBB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688" y="985838"/>
            <a:ext cx="4238625" cy="48863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A8AEF8E-3912-41F4-9CB8-D1FCDF09D818}"/>
              </a:ext>
            </a:extLst>
          </p:cNvPr>
          <p:cNvSpPr/>
          <p:nvPr/>
        </p:nvSpPr>
        <p:spPr>
          <a:xfrm>
            <a:off x="2300014" y="4813738"/>
            <a:ext cx="3899338" cy="22071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Tree>
    <p:extLst>
      <p:ext uri="{BB962C8B-B14F-4D97-AF65-F5344CB8AC3E}">
        <p14:creationId xmlns:p14="http://schemas.microsoft.com/office/powerpoint/2010/main" val="144907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E60-C016-466E-842E-1FFEABED5E19}"/>
              </a:ext>
            </a:extLst>
          </p:cNvPr>
          <p:cNvSpPr>
            <a:spLocks noGrp="1"/>
          </p:cNvSpPr>
          <p:nvPr>
            <p:ph type="title"/>
          </p:nvPr>
        </p:nvSpPr>
        <p:spPr/>
        <p:txBody>
          <a:bodyPr/>
          <a:lstStyle/>
          <a:p>
            <a:r>
              <a:rPr lang="en-US"/>
              <a:t>It’s FUN</a:t>
            </a:r>
            <a:endParaRPr lang="en-GB"/>
          </a:p>
        </p:txBody>
      </p:sp>
      <p:sp>
        <p:nvSpPr>
          <p:cNvPr id="4" name="Text Placeholder 3">
            <a:extLst>
              <a:ext uri="{FF2B5EF4-FFF2-40B4-BE49-F238E27FC236}">
                <a16:creationId xmlns:a16="http://schemas.microsoft.com/office/drawing/2014/main" id="{46E28732-772F-4315-A45E-1EA341E087CA}"/>
              </a:ext>
            </a:extLst>
          </p:cNvPr>
          <p:cNvSpPr>
            <a:spLocks noGrp="1"/>
          </p:cNvSpPr>
          <p:nvPr>
            <p:ph type="body" sz="quarter" idx="10"/>
          </p:nvPr>
        </p:nvSpPr>
        <p:spPr/>
        <p:txBody>
          <a:bodyPr/>
          <a:lstStyle/>
          <a:p>
            <a:endParaRPr lang="en-GB"/>
          </a:p>
        </p:txBody>
      </p:sp>
      <p:pic>
        <p:nvPicPr>
          <p:cNvPr id="1030" name="Picture 6">
            <a:extLst>
              <a:ext uri="{FF2B5EF4-FFF2-40B4-BE49-F238E27FC236}">
                <a16:creationId xmlns:a16="http://schemas.microsoft.com/office/drawing/2014/main" id="{63EA0AED-51CA-418B-84EA-89B9DB9EC4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994" y="1479329"/>
            <a:ext cx="5522171" cy="39592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1D5E606-40B0-453D-83DE-9403C4025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5892" y="1479329"/>
            <a:ext cx="4740377" cy="3899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450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30"/>
                                        </p:tgtEl>
                                      </p:cBhvr>
                                    </p:animEffect>
                                    <p:set>
                                      <p:cBhvr>
                                        <p:cTn id="7" dur="1" fill="hold">
                                          <p:stCondLst>
                                            <p:cond delay="499"/>
                                          </p:stCondLst>
                                        </p:cTn>
                                        <p:tgtEl>
                                          <p:spTgt spid="1030"/>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AFEE60-C016-466E-842E-1FFEABED5E19}"/>
              </a:ext>
            </a:extLst>
          </p:cNvPr>
          <p:cNvSpPr>
            <a:spLocks noGrp="1"/>
          </p:cNvSpPr>
          <p:nvPr>
            <p:ph type="title"/>
          </p:nvPr>
        </p:nvSpPr>
        <p:spPr/>
        <p:txBody>
          <a:bodyPr/>
          <a:lstStyle/>
          <a:p>
            <a:r>
              <a:rPr lang="en-US"/>
              <a:t>Accessible from Existing Role</a:t>
            </a:r>
            <a:endParaRPr lang="en-GB"/>
          </a:p>
        </p:txBody>
      </p:sp>
      <p:sp>
        <p:nvSpPr>
          <p:cNvPr id="4" name="Text Placeholder 3">
            <a:extLst>
              <a:ext uri="{FF2B5EF4-FFF2-40B4-BE49-F238E27FC236}">
                <a16:creationId xmlns:a16="http://schemas.microsoft.com/office/drawing/2014/main" id="{46E28732-772F-4315-A45E-1EA341E087CA}"/>
              </a:ext>
            </a:extLst>
          </p:cNvPr>
          <p:cNvSpPr>
            <a:spLocks noGrp="1"/>
          </p:cNvSpPr>
          <p:nvPr>
            <p:ph type="body" sz="quarter" idx="10"/>
          </p:nvPr>
        </p:nvSpPr>
        <p:spPr/>
        <p:txBody>
          <a:bodyPr/>
          <a:lstStyle/>
          <a:p>
            <a:endParaRPr lang="en-GB"/>
          </a:p>
        </p:txBody>
      </p:sp>
    </p:spTree>
    <p:extLst>
      <p:ext uri="{BB962C8B-B14F-4D97-AF65-F5344CB8AC3E}">
        <p14:creationId xmlns:p14="http://schemas.microsoft.com/office/powerpoint/2010/main" val="95246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706E0-4A0D-4A88-BD45-0BC6C5F7BA8A}"/>
              </a:ext>
            </a:extLst>
          </p:cNvPr>
          <p:cNvSpPr>
            <a:spLocks noGrp="1"/>
          </p:cNvSpPr>
          <p:nvPr>
            <p:ph type="title"/>
          </p:nvPr>
        </p:nvSpPr>
        <p:spPr/>
        <p:txBody>
          <a:bodyPr/>
          <a:lstStyle/>
          <a:p>
            <a:r>
              <a:rPr lang="en-US"/>
              <a:t>Modern Data Warehouses</a:t>
            </a:r>
            <a:endParaRPr lang="en-GB"/>
          </a:p>
        </p:txBody>
      </p:sp>
      <p:pic>
        <p:nvPicPr>
          <p:cNvPr id="4" name="Picture 3">
            <a:extLst>
              <a:ext uri="{FF2B5EF4-FFF2-40B4-BE49-F238E27FC236}">
                <a16:creationId xmlns:a16="http://schemas.microsoft.com/office/drawing/2014/main" id="{C2763144-30D6-4141-8FDA-26320C7C02DF}"/>
              </a:ext>
            </a:extLst>
          </p:cNvPr>
          <p:cNvPicPr>
            <a:picLocks noChangeAspect="1"/>
          </p:cNvPicPr>
          <p:nvPr/>
        </p:nvPicPr>
        <p:blipFill>
          <a:blip r:embed="rId2"/>
          <a:stretch>
            <a:fillRect/>
          </a:stretch>
        </p:blipFill>
        <p:spPr>
          <a:xfrm>
            <a:off x="297533" y="155026"/>
            <a:ext cx="9527296" cy="6484416"/>
          </a:xfrm>
          <a:prstGeom prst="rect">
            <a:avLst/>
          </a:prstGeom>
        </p:spPr>
      </p:pic>
    </p:spTree>
    <p:extLst>
      <p:ext uri="{BB962C8B-B14F-4D97-AF65-F5344CB8AC3E}">
        <p14:creationId xmlns:p14="http://schemas.microsoft.com/office/powerpoint/2010/main" val="2346098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B1AF3-077C-48E3-8D83-2EFC2047474A}"/>
              </a:ext>
            </a:extLst>
          </p:cNvPr>
          <p:cNvSpPr>
            <a:spLocks noGrp="1"/>
          </p:cNvSpPr>
          <p:nvPr>
            <p:ph type="title"/>
          </p:nvPr>
        </p:nvSpPr>
        <p:spPr/>
        <p:txBody>
          <a:bodyPr/>
          <a:lstStyle/>
          <a:p>
            <a:r>
              <a:rPr lang="en-US"/>
              <a:t>Databricks SQL Analytics</a:t>
            </a:r>
            <a:endParaRPr lang="en-GB"/>
          </a:p>
        </p:txBody>
      </p:sp>
      <p:pic>
        <p:nvPicPr>
          <p:cNvPr id="3074" name="Picture 2" descr="Running Analytics on the Data Lake - The Databricks Blog">
            <a:extLst>
              <a:ext uri="{FF2B5EF4-FFF2-40B4-BE49-F238E27FC236}">
                <a16:creationId xmlns:a16="http://schemas.microsoft.com/office/drawing/2014/main" id="{58F74B3F-E76D-4145-901A-354B07FAC3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167" y="629920"/>
            <a:ext cx="4629388" cy="51473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A4F80F3-C29B-4129-B6F6-436D81C12D2D}"/>
              </a:ext>
            </a:extLst>
          </p:cNvPr>
          <p:cNvPicPr>
            <a:picLocks noChangeAspect="1"/>
          </p:cNvPicPr>
          <p:nvPr/>
        </p:nvPicPr>
        <p:blipFill>
          <a:blip r:embed="rId3"/>
          <a:stretch>
            <a:fillRect/>
          </a:stretch>
        </p:blipFill>
        <p:spPr>
          <a:xfrm>
            <a:off x="753944" y="899278"/>
            <a:ext cx="1725096" cy="1875104"/>
          </a:xfrm>
          <a:prstGeom prst="rect">
            <a:avLst/>
          </a:prstGeom>
        </p:spPr>
      </p:pic>
      <p:pic>
        <p:nvPicPr>
          <p:cNvPr id="3076" name="Picture 4" descr="Redash · GitHub">
            <a:extLst>
              <a:ext uri="{FF2B5EF4-FFF2-40B4-BE49-F238E27FC236}">
                <a16:creationId xmlns:a16="http://schemas.microsoft.com/office/drawing/2014/main" id="{32F94B66-9575-4733-B4FB-78A50A07B6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536" y="2774382"/>
            <a:ext cx="1988119" cy="1988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378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A28B5-5326-4A73-BD09-ABD3070F3A7C}"/>
              </a:ext>
            </a:extLst>
          </p:cNvPr>
          <p:cNvSpPr>
            <a:spLocks noGrp="1"/>
          </p:cNvSpPr>
          <p:nvPr>
            <p:ph type="title"/>
          </p:nvPr>
        </p:nvSpPr>
        <p:spPr>
          <a:xfrm rot="21413754">
            <a:off x="216226" y="2993495"/>
            <a:ext cx="10872421" cy="731053"/>
          </a:xfrm>
        </p:spPr>
        <p:txBody>
          <a:bodyPr/>
          <a:lstStyle/>
          <a:p>
            <a:r>
              <a:rPr lang="en-GB" sz="3600"/>
              <a:t>A Data Engineer’s Tool Belt</a:t>
            </a:r>
          </a:p>
        </p:txBody>
      </p:sp>
    </p:spTree>
    <p:extLst>
      <p:ext uri="{BB962C8B-B14F-4D97-AF65-F5344CB8AC3E}">
        <p14:creationId xmlns:p14="http://schemas.microsoft.com/office/powerpoint/2010/main" val="290001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1EF142B-B132-4E3B-A000-E2215883B925}"/>
              </a:ext>
            </a:extLst>
          </p:cNvPr>
          <p:cNvGrpSpPr/>
          <p:nvPr/>
        </p:nvGrpSpPr>
        <p:grpSpPr>
          <a:xfrm>
            <a:off x="1519473" y="1564009"/>
            <a:ext cx="7972019" cy="1448869"/>
            <a:chOff x="1519473" y="1564009"/>
            <a:chExt cx="7972019" cy="1448869"/>
          </a:xfrm>
        </p:grpSpPr>
        <p:pic>
          <p:nvPicPr>
            <p:cNvPr id="1026" name="Picture 2" descr="The Best Way to Learn SQL - Learn to code in 30 Days">
              <a:extLst>
                <a:ext uri="{FF2B5EF4-FFF2-40B4-BE49-F238E27FC236}">
                  <a16:creationId xmlns:a16="http://schemas.microsoft.com/office/drawing/2014/main" id="{43B9ADBC-21AF-40C2-9089-799BAC071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473" y="1564009"/>
              <a:ext cx="2759748" cy="1448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lcome to Python.org">
              <a:extLst>
                <a:ext uri="{FF2B5EF4-FFF2-40B4-BE49-F238E27FC236}">
                  <a16:creationId xmlns:a16="http://schemas.microsoft.com/office/drawing/2014/main" id="{A075E9AE-C94D-4096-BEBA-95CF46B5F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680" y="1731285"/>
              <a:ext cx="3977812" cy="1124761"/>
            </a:xfrm>
            <a:prstGeom prst="rect">
              <a:avLst/>
            </a:prstGeom>
            <a:noFill/>
            <a:extLst>
              <a:ext uri="{909E8E84-426E-40DD-AFC4-6F175D3DCCD1}">
                <a14:hiddenFill xmlns:a14="http://schemas.microsoft.com/office/drawing/2010/main">
                  <a:solidFill>
                    <a:srgbClr val="FFFFFF"/>
                  </a:solidFill>
                </a14:hiddenFill>
              </a:ext>
            </a:extLst>
          </p:spPr>
        </p:pic>
      </p:grpSp>
      <p:pic>
        <p:nvPicPr>
          <p:cNvPr id="1030" name="Picture 6" descr="Scala (programming language) - Wikipedia">
            <a:extLst>
              <a:ext uri="{FF2B5EF4-FFF2-40B4-BE49-F238E27FC236}">
                <a16:creationId xmlns:a16="http://schemas.microsoft.com/office/drawing/2014/main" id="{89D7541D-4EA3-4B6B-AE14-C39605834F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7957" y="4054190"/>
            <a:ext cx="2899555" cy="132750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hese 7 steps can help you learn R programming language faster and better.">
            <a:extLst>
              <a:ext uri="{FF2B5EF4-FFF2-40B4-BE49-F238E27FC236}">
                <a16:creationId xmlns:a16="http://schemas.microsoft.com/office/drawing/2014/main" id="{36C78DED-972A-4861-986F-7BF86DA870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944" y="3883967"/>
            <a:ext cx="3356696" cy="144886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71BDE404-6479-4FD6-A6F0-6B931BA1AE76}"/>
              </a:ext>
            </a:extLst>
          </p:cNvPr>
          <p:cNvSpPr>
            <a:spLocks noGrp="1"/>
          </p:cNvSpPr>
          <p:nvPr>
            <p:ph type="title"/>
          </p:nvPr>
        </p:nvSpPr>
        <p:spPr/>
        <p:txBody>
          <a:bodyPr>
            <a:normAutofit fontScale="90000"/>
          </a:bodyPr>
          <a:lstStyle/>
          <a:p>
            <a:r>
              <a:rPr lang="en-GB" sz="3200">
                <a:solidFill>
                  <a:srgbClr val="C00000"/>
                </a:solidFill>
              </a:rPr>
              <a:t>What Languages do we use?</a:t>
            </a:r>
            <a:br>
              <a:rPr lang="en-GB" sz="3200" b="1">
                <a:solidFill>
                  <a:srgbClr val="C00000"/>
                </a:solidFill>
              </a:rPr>
            </a:br>
            <a:endParaRPr lang="en-GB"/>
          </a:p>
        </p:txBody>
      </p:sp>
    </p:spTree>
    <p:extLst>
      <p:ext uri="{BB962C8B-B14F-4D97-AF65-F5344CB8AC3E}">
        <p14:creationId xmlns:p14="http://schemas.microsoft.com/office/powerpoint/2010/main" val="18239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A - Community Sessions">
  <a:themeElements>
    <a:clrScheme name="AdvancingA">
      <a:dk1>
        <a:srgbClr val="505151"/>
      </a:dk1>
      <a:lt1>
        <a:srgbClr val="FFFFFF"/>
      </a:lt1>
      <a:dk2>
        <a:srgbClr val="505050"/>
      </a:dk2>
      <a:lt2>
        <a:srgbClr val="D2D2D2"/>
      </a:lt2>
      <a:accent1>
        <a:srgbClr val="B12740"/>
      </a:accent1>
      <a:accent2>
        <a:srgbClr val="AFAEAC"/>
      </a:accent2>
      <a:accent3>
        <a:srgbClr val="EDEDED"/>
      </a:accent3>
      <a:accent4>
        <a:srgbClr val="6C6E6D"/>
      </a:accent4>
      <a:accent5>
        <a:srgbClr val="C22944"/>
      </a:accent5>
      <a:accent6>
        <a:srgbClr val="68217A"/>
      </a:accent6>
      <a:hlink>
        <a:srgbClr val="505050"/>
      </a:hlink>
      <a:folHlink>
        <a:srgbClr val="505050"/>
      </a:folHlink>
    </a:clrScheme>
    <a:fontScheme name="Custom 10">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A - Community Sessions" id="{F2EC8AC7-5227-4588-A727-9CE317C2D1D8}" vid="{3B506F55-00A8-46D4-8425-CF7FD64DEF76}"/>
    </a:ext>
  </a:extLst>
</a:theme>
</file>

<file path=ppt/theme/theme2.xml><?xml version="1.0" encoding="utf-8"?>
<a:theme xmlns:a="http://schemas.openxmlformats.org/drawingml/2006/main" name="1_AA - Community Sessions">
  <a:themeElements>
    <a:clrScheme name="AdvancingA">
      <a:dk1>
        <a:srgbClr val="505151"/>
      </a:dk1>
      <a:lt1>
        <a:srgbClr val="FFFFFF"/>
      </a:lt1>
      <a:dk2>
        <a:srgbClr val="505050"/>
      </a:dk2>
      <a:lt2>
        <a:srgbClr val="D2D2D2"/>
      </a:lt2>
      <a:accent1>
        <a:srgbClr val="B12740"/>
      </a:accent1>
      <a:accent2>
        <a:srgbClr val="AFAEAC"/>
      </a:accent2>
      <a:accent3>
        <a:srgbClr val="EDEDED"/>
      </a:accent3>
      <a:accent4>
        <a:srgbClr val="6C6E6D"/>
      </a:accent4>
      <a:accent5>
        <a:srgbClr val="C22944"/>
      </a:accent5>
      <a:accent6>
        <a:srgbClr val="68217A"/>
      </a:accent6>
      <a:hlink>
        <a:srgbClr val="505050"/>
      </a:hlink>
      <a:folHlink>
        <a:srgbClr val="505050"/>
      </a:folHlink>
    </a:clrScheme>
    <a:fontScheme name="Custom 10">
      <a:majorFont>
        <a:latin typeface="Bebas Neue"/>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AA - Community Sessions" id="{F2EC8AC7-5227-4588-A727-9CE317C2D1D8}" vid="{3B506F55-00A8-46D4-8425-CF7FD64DEF7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49332d9-68bf-4487-9fc8-f898b54ba2f4">
      <Terms xmlns="http://schemas.microsoft.com/office/infopath/2007/PartnerControls"/>
    </lcf76f155ced4ddcb4097134ff3c332f>
    <TaxCatchAll xmlns="e5446278-f595-413d-97e8-9d05bced5ef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ABC0BF1A8A8954B98F2D928AE998776" ma:contentTypeVersion="16" ma:contentTypeDescription="Create a new document." ma:contentTypeScope="" ma:versionID="e6f057a030b77ba781b9b0dfdda26960">
  <xsd:schema xmlns:xsd="http://www.w3.org/2001/XMLSchema" xmlns:xs="http://www.w3.org/2001/XMLSchema" xmlns:p="http://schemas.microsoft.com/office/2006/metadata/properties" xmlns:ns2="549332d9-68bf-4487-9fc8-f898b54ba2f4" xmlns:ns3="e5446278-f595-413d-97e8-9d05bced5ef2" targetNamespace="http://schemas.microsoft.com/office/2006/metadata/properties" ma:root="true" ma:fieldsID="7ca554271a600a39db13359427aa2886" ns2:_="" ns3:_="">
    <xsd:import namespace="549332d9-68bf-4487-9fc8-f898b54ba2f4"/>
    <xsd:import namespace="e5446278-f595-413d-97e8-9d05bced5ef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2:MediaServiceOCR" minOccurs="0"/>
                <xsd:element ref="ns2:MediaServiceLocation" minOccurs="0"/>
                <xsd:element ref="ns2:MediaLengthInSeconds" minOccurs="0"/>
                <xsd:element ref="ns2:lcf76f155ced4ddcb4097134ff3c332f" minOccurs="0"/>
                <xsd:element ref="ns3:TaxCatchAll"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9332d9-68bf-4487-9fc8-f898b54ba2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b699b8be-d5b6-46ba-9960-e7a042ebebf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5446278-f595-413d-97e8-9d05bced5ef2"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c2611e4-53bf-463e-8c03-e63191c8798d}" ma:internalName="TaxCatchAll" ma:showField="CatchAllData" ma:web="e5446278-f595-413d-97e8-9d05bced5ef2">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8751D1-9A92-430C-81B5-80080DD7D931}">
  <ds:schemaRefs>
    <ds:schemaRef ds:uri="http://schemas.microsoft.com/office/2006/documentManagement/types"/>
    <ds:schemaRef ds:uri="549332d9-68bf-4487-9fc8-f898b54ba2f4"/>
    <ds:schemaRef ds:uri="http://purl.org/dc/terms/"/>
    <ds:schemaRef ds:uri="http://schemas.microsoft.com/office/infopath/2007/PartnerControls"/>
    <ds:schemaRef ds:uri="http://purl.org/dc/dcmitype/"/>
    <ds:schemaRef ds:uri="http://schemas.openxmlformats.org/package/2006/metadata/core-properties"/>
    <ds:schemaRef ds:uri="e5446278-f595-413d-97e8-9d05bced5ef2"/>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146AB65-24F2-43D8-AEBF-68145A9977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9332d9-68bf-4487-9fc8-f898b54ba2f4"/>
    <ds:schemaRef ds:uri="e5446278-f595-413d-97e8-9d05bced5e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C42483C-93E2-4E83-95AA-88422164DB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2426</TotalTime>
  <Words>5451</Words>
  <Application>Microsoft Office PowerPoint</Application>
  <PresentationFormat>Widescreen</PresentationFormat>
  <Paragraphs>816</Paragraphs>
  <Slides>106</Slides>
  <Notes>55</Notes>
  <HiddenSlides>8</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106</vt:i4>
      </vt:variant>
    </vt:vector>
  </HeadingPairs>
  <TitlesOfParts>
    <vt:vector size="118" baseType="lpstr">
      <vt:lpstr>Arial</vt:lpstr>
      <vt:lpstr>Arial</vt:lpstr>
      <vt:lpstr>Bebas</vt:lpstr>
      <vt:lpstr>Bebas Neue</vt:lpstr>
      <vt:lpstr>Calibri</vt:lpstr>
      <vt:lpstr>Helvetica Neue</vt:lpstr>
      <vt:lpstr>Lato</vt:lpstr>
      <vt:lpstr>Segoe UI</vt:lpstr>
      <vt:lpstr>Segoe UI Semibold</vt:lpstr>
      <vt:lpstr>Wingdings 2</vt:lpstr>
      <vt:lpstr>AA - Community Sessions</vt:lpstr>
      <vt:lpstr>1_AA - Community Sessions</vt:lpstr>
      <vt:lpstr>So you want to be a Data Engineer?</vt:lpstr>
      <vt:lpstr>Why are you here?</vt:lpstr>
      <vt:lpstr>PowerPoint Presentation</vt:lpstr>
      <vt:lpstr>PowerPoint Presentation</vt:lpstr>
      <vt:lpstr>PowerPoint Presentation</vt:lpstr>
      <vt:lpstr>PowerPoint Presentation</vt:lpstr>
      <vt:lpstr>Data Engineering… It’s FUN</vt:lpstr>
      <vt:lpstr>How are we going to help</vt:lpstr>
      <vt:lpstr>How are we going to help</vt:lpstr>
      <vt:lpstr>What is a Data Engineer?</vt:lpstr>
      <vt:lpstr>PowerPoint Presentation</vt:lpstr>
      <vt:lpstr>PowerPoint Presentation</vt:lpstr>
      <vt:lpstr>What does a Data Engineer do?</vt:lpstr>
      <vt:lpstr>PowerPoint Presentation</vt:lpstr>
      <vt:lpstr>PowerPoint Presentation</vt:lpstr>
      <vt:lpstr>Where it all began</vt:lpstr>
      <vt:lpstr>The Old World</vt:lpstr>
      <vt:lpstr>Package Orchestration</vt:lpstr>
      <vt:lpstr>Our ETL Tool Checklist</vt:lpstr>
      <vt:lpstr>So We Move to the Cloud Right?</vt:lpstr>
      <vt:lpstr>More realistically, we have several key options</vt:lpstr>
      <vt:lpstr>A Modern Architecture</vt:lpstr>
      <vt:lpstr>Orchestration &amp; Integration</vt:lpstr>
      <vt:lpstr>An ADF Primer</vt:lpstr>
      <vt:lpstr>ADF IN AZURE</vt:lpstr>
      <vt:lpstr>Developer Tools</vt:lpstr>
      <vt:lpstr>Monitoring</vt:lpstr>
      <vt:lpstr>SSIS – Lift &amp; Shift Potential</vt:lpstr>
      <vt:lpstr>Use the Flexibility of Data Factory</vt:lpstr>
      <vt:lpstr>Data Factory Recap</vt:lpstr>
      <vt:lpstr>Data Processing</vt:lpstr>
      <vt:lpstr>Quick Spark Overview</vt:lpstr>
      <vt:lpstr>So What?</vt:lpstr>
      <vt:lpstr>Inside a DataFrame</vt:lpstr>
      <vt:lpstr>So What?</vt:lpstr>
      <vt:lpstr>Spark Options in Azure</vt:lpstr>
      <vt:lpstr>Azure Databricks</vt:lpstr>
      <vt:lpstr>Azure Databricks</vt:lpstr>
      <vt:lpstr>Azure Databricks</vt:lpstr>
      <vt:lpstr>Azure Synapse Analytics</vt:lpstr>
      <vt:lpstr>Azure Synapse Analytics - Spark Pools</vt:lpstr>
      <vt:lpstr>Serverless SQL Pools</vt:lpstr>
      <vt:lpstr>Dedicated SQL Pools</vt:lpstr>
      <vt:lpstr>Azure Synapse Analytics</vt:lpstr>
      <vt:lpstr>So Where does that leave us?</vt:lpstr>
      <vt:lpstr>A Modern Architecture</vt:lpstr>
      <vt:lpstr>PowerPoint Presentation</vt:lpstr>
      <vt:lpstr>Data Engineering vs Data Science</vt:lpstr>
      <vt:lpstr>PowerPoint Presentation</vt:lpstr>
      <vt:lpstr>Data Science Teams </vt:lpstr>
      <vt:lpstr>Hidden debt in ML Systems</vt:lpstr>
      <vt:lpstr>Hidden debt in ML Systems</vt:lpstr>
      <vt:lpstr>Data Engineering vs BI</vt:lpstr>
      <vt:lpstr>PowerPoint Presentation</vt:lpstr>
      <vt:lpstr>DBA’s Journey</vt:lpstr>
      <vt:lpstr>Meet Mikey… as a DBA</vt:lpstr>
      <vt:lpstr>My DBA Journey AS Explained By A Data EnGINEER…</vt:lpstr>
      <vt:lpstr>Then…</vt:lpstr>
      <vt:lpstr>The Journey</vt:lpstr>
      <vt:lpstr>Data Engineer vs DBA</vt:lpstr>
      <vt:lpstr>PowerPoint Presentation</vt:lpstr>
      <vt:lpstr> </vt:lpstr>
      <vt:lpstr>Soft skills you might not know you have</vt:lpstr>
      <vt:lpstr>A Software Engineers Journey</vt:lpstr>
      <vt:lpstr>Where is all began</vt:lpstr>
      <vt:lpstr>The Journey</vt:lpstr>
      <vt:lpstr>Software Engineer to Data Engineer</vt:lpstr>
      <vt:lpstr>Data Engineering vs Software Engineering</vt:lpstr>
      <vt:lpstr>The skill sets can be very similar, so what’s the difference? </vt:lpstr>
      <vt:lpstr>PowerPoint Presentation</vt:lpstr>
      <vt:lpstr>PowerPoint Presentation</vt:lpstr>
      <vt:lpstr>A Data Enthusiast’s Journey</vt:lpstr>
      <vt:lpstr>A long time ago...</vt:lpstr>
      <vt:lpstr>The Journey</vt:lpstr>
      <vt:lpstr>Data Generalist to Data Engineer</vt:lpstr>
      <vt:lpstr>How are we going to help</vt:lpstr>
      <vt:lpstr>Call to Action</vt:lpstr>
      <vt:lpstr>Books you should definitely read</vt:lpstr>
      <vt:lpstr>Websites for Help and Learn</vt:lpstr>
      <vt:lpstr>Video Links</vt:lpstr>
      <vt:lpstr>Use the Community</vt:lpstr>
      <vt:lpstr>SQLBits Sessions Coming Next  </vt:lpstr>
      <vt:lpstr>SQLBits Sessions Tomorrow  </vt:lpstr>
      <vt:lpstr>SQLBits Sessions  Grab the Recordings </vt:lpstr>
      <vt:lpstr>SQLBits Sessions  Grab the Recordings </vt:lpstr>
      <vt:lpstr>Ust Oldfield</vt:lpstr>
      <vt:lpstr>Anna Wykes </vt:lpstr>
      <vt:lpstr>Michael Robson</vt:lpstr>
      <vt:lpstr>Please Leave Feedback </vt:lpstr>
      <vt:lpstr>CUT &amp; RUN</vt:lpstr>
      <vt:lpstr>PowerPoint Presentation</vt:lpstr>
      <vt:lpstr>Why Data Engineering?</vt:lpstr>
      <vt:lpstr>Hottest Industry</vt:lpstr>
      <vt:lpstr>It’s FUN</vt:lpstr>
      <vt:lpstr>Accessible from Existing Role</vt:lpstr>
      <vt:lpstr>Modern Data Warehouses</vt:lpstr>
      <vt:lpstr>Databricks SQL Analytics</vt:lpstr>
      <vt:lpstr>A Data Engineer’s Tool Belt</vt:lpstr>
      <vt:lpstr>What Languages do we use? </vt:lpstr>
      <vt:lpstr>Cloud Service Providers </vt:lpstr>
      <vt:lpstr>PowerPoint Presentation</vt:lpstr>
      <vt:lpstr>PowerPoint Presentation</vt:lpstr>
      <vt:lpstr>PowerPoint Presentation</vt:lpstr>
      <vt:lpstr>PowerPoint Presentation</vt:lpstr>
      <vt:lpstr>PowerPoint Presentation</vt:lpstr>
      <vt:lpstr>Use The Skills You Have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Robson</dc:creator>
  <cp:lastModifiedBy>Michael Robson</cp:lastModifiedBy>
  <cp:revision>2</cp:revision>
  <cp:lastPrinted>2022-03-15T11:11:39Z</cp:lastPrinted>
  <dcterms:created xsi:type="dcterms:W3CDTF">2022-01-14T14:51:02Z</dcterms:created>
  <dcterms:modified xsi:type="dcterms:W3CDTF">2022-08-31T10:17:26Z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0x0101002ABC0BF1A8A8954B98F2D928AE998776</vt:lpwstr>
  </property>
  <property fmtid="{D5CDD505-2E9C-101B-9397-08002B2CF9AE}" pid="3" name="MediaServiceImageTags">
    <vt:lpwstr/>
  </property>
</Properties>
</file>